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1"/>
  </p:notesMasterIdLst>
  <p:sldIdLst>
    <p:sldId id="257" r:id="rId2"/>
    <p:sldId id="261" r:id="rId3"/>
    <p:sldId id="746" r:id="rId4"/>
    <p:sldId id="710" r:id="rId5"/>
    <p:sldId id="745" r:id="rId6"/>
    <p:sldId id="560" r:id="rId7"/>
    <p:sldId id="258" r:id="rId8"/>
    <p:sldId id="562" r:id="rId9"/>
    <p:sldId id="692" r:id="rId10"/>
    <p:sldId id="693" r:id="rId11"/>
    <p:sldId id="563" r:id="rId12"/>
    <p:sldId id="612" r:id="rId13"/>
    <p:sldId id="674" r:id="rId14"/>
    <p:sldId id="565" r:id="rId15"/>
    <p:sldId id="688" r:id="rId16"/>
    <p:sldId id="654" r:id="rId17"/>
    <p:sldId id="566" r:id="rId18"/>
    <p:sldId id="567" r:id="rId19"/>
    <p:sldId id="568" r:id="rId20"/>
    <p:sldId id="617" r:id="rId21"/>
    <p:sldId id="653" r:id="rId22"/>
    <p:sldId id="619" r:id="rId23"/>
    <p:sldId id="689" r:id="rId24"/>
    <p:sldId id="615" r:id="rId25"/>
    <p:sldId id="616" r:id="rId26"/>
    <p:sldId id="569" r:id="rId27"/>
    <p:sldId id="672" r:id="rId28"/>
    <p:sldId id="570" r:id="rId29"/>
    <p:sldId id="571" r:id="rId30"/>
    <p:sldId id="572" r:id="rId31"/>
    <p:sldId id="574" r:id="rId32"/>
    <p:sldId id="573" r:id="rId33"/>
    <p:sldId id="577" r:id="rId34"/>
    <p:sldId id="576" r:id="rId35"/>
    <p:sldId id="575" r:id="rId36"/>
    <p:sldId id="578" r:id="rId37"/>
    <p:sldId id="579" r:id="rId38"/>
    <p:sldId id="618" r:id="rId39"/>
    <p:sldId id="580" r:id="rId40"/>
    <p:sldId id="620" r:id="rId41"/>
    <p:sldId id="655" r:id="rId42"/>
    <p:sldId id="621" r:id="rId43"/>
    <p:sldId id="622" r:id="rId44"/>
    <p:sldId id="623" r:id="rId45"/>
    <p:sldId id="624" r:id="rId46"/>
    <p:sldId id="673" r:id="rId47"/>
    <p:sldId id="625" r:id="rId48"/>
    <p:sldId id="626" r:id="rId49"/>
    <p:sldId id="627" r:id="rId50"/>
    <p:sldId id="628" r:id="rId51"/>
    <p:sldId id="658" r:id="rId52"/>
    <p:sldId id="630" r:id="rId53"/>
    <p:sldId id="656" r:id="rId54"/>
    <p:sldId id="631" r:id="rId55"/>
    <p:sldId id="663" r:id="rId56"/>
    <p:sldId id="664" r:id="rId57"/>
    <p:sldId id="634" r:id="rId58"/>
    <p:sldId id="635" r:id="rId59"/>
    <p:sldId id="665" r:id="rId60"/>
    <p:sldId id="677" r:id="rId61"/>
    <p:sldId id="678" r:id="rId62"/>
    <p:sldId id="679" r:id="rId63"/>
    <p:sldId id="666" r:id="rId64"/>
    <p:sldId id="667" r:id="rId65"/>
    <p:sldId id="639" r:id="rId66"/>
    <p:sldId id="668" r:id="rId67"/>
    <p:sldId id="669" r:id="rId68"/>
    <p:sldId id="642" r:id="rId69"/>
    <p:sldId id="643" r:id="rId70"/>
    <p:sldId id="644" r:id="rId71"/>
    <p:sldId id="645" r:id="rId72"/>
    <p:sldId id="646" r:id="rId73"/>
    <p:sldId id="670" r:id="rId74"/>
    <p:sldId id="647" r:id="rId75"/>
    <p:sldId id="690" r:id="rId76"/>
    <p:sldId id="691" r:id="rId77"/>
    <p:sldId id="650" r:id="rId78"/>
    <p:sldId id="651" r:id="rId79"/>
    <p:sldId id="652" r:id="rId80"/>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EAE511"/>
    <a:srgbClr val="280F14"/>
    <a:srgbClr val="1C325A"/>
    <a:srgbClr val="44546A"/>
    <a:srgbClr val="CFD1D4"/>
    <a:srgbClr val="CC00FF"/>
    <a:srgbClr val="DA3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432488-C5A7-485F-9196-753B415B4B76}" v="6" dt="2026-09-15T10:17:07.64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A488322-F2BA-4B5B-9748-0D474271808F}" styleName="Style moyen 3 - Accentuation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83" autoAdjust="0"/>
    <p:restoredTop sz="94660"/>
  </p:normalViewPr>
  <p:slideViewPr>
    <p:cSldViewPr snapToGrid="0">
      <p:cViewPr varScale="1">
        <p:scale>
          <a:sx n="106" d="100"/>
          <a:sy n="106" d="100"/>
        </p:scale>
        <p:origin x="73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6.xml.rels><?xml version="1.0" encoding="UTF-8" standalone="yes"?>
<Relationships xmlns="http://schemas.openxmlformats.org/package/2006/relationships"><Relationship Id="rId1" Type="http://schemas.openxmlformats.org/officeDocument/2006/relationships/image" Target="../media/image8.png"/></Relationships>
</file>

<file path=ppt/diagrams/_rels/data7.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ata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svg"/><Relationship Id="rId1" Type="http://schemas.openxmlformats.org/officeDocument/2006/relationships/image" Target="../media/image49.png"/><Relationship Id="rId4" Type="http://schemas.openxmlformats.org/officeDocument/2006/relationships/image" Target="../media/image5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6.xml.rels><?xml version="1.0" encoding="UTF-8" standalone="yes"?>
<Relationships xmlns="http://schemas.openxmlformats.org/package/2006/relationships"><Relationship Id="rId1" Type="http://schemas.openxmlformats.org/officeDocument/2006/relationships/image" Target="../media/image8.png"/></Relationships>
</file>

<file path=ppt/diagrams/_rels/drawing7.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svg"/><Relationship Id="rId1" Type="http://schemas.openxmlformats.org/officeDocument/2006/relationships/image" Target="../media/image49.png"/><Relationship Id="rId4" Type="http://schemas.openxmlformats.org/officeDocument/2006/relationships/image" Target="../media/image52.svg"/></Relationships>
</file>

<file path=ppt/diagrams/colors1.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1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4">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3">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087D23-3937-4096-B52B-09F1B0148FFB}"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751A6216-8233-45FF-B20B-F45A94E1BE9D}">
      <dgm:prSet custT="1"/>
      <dgm:spPr/>
      <dgm:t>
        <a:bodyPr/>
        <a:lstStyle/>
        <a:p>
          <a:pPr>
            <a:defRPr cap="all"/>
          </a:pPr>
          <a:r>
            <a:rPr lang="fr-BE" sz="1800" dirty="0"/>
            <a:t>Loi du 29 février 2024 introduisant le livre I</a:t>
          </a:r>
          <a:r>
            <a:rPr lang="fr-BE" sz="1800" baseline="30000" dirty="0"/>
            <a:t>er</a:t>
          </a:r>
          <a:r>
            <a:rPr lang="fr-BE" sz="1800" dirty="0"/>
            <a:t> + loi du 29 février 2024 introduisant le livre II du Code pénal</a:t>
          </a:r>
          <a:endParaRPr lang="en-US" sz="1800" dirty="0"/>
        </a:p>
      </dgm:t>
    </dgm:pt>
    <dgm:pt modelId="{82739652-6BD7-4FC5-8606-5FB76F326E23}" type="parTrans" cxnId="{FBB415E3-BE9B-4186-B448-FDD4E9F32655}">
      <dgm:prSet/>
      <dgm:spPr/>
      <dgm:t>
        <a:bodyPr/>
        <a:lstStyle/>
        <a:p>
          <a:endParaRPr lang="en-US"/>
        </a:p>
      </dgm:t>
    </dgm:pt>
    <dgm:pt modelId="{CB83B688-3155-4852-82D4-92A1BE2A7946}" type="sibTrans" cxnId="{FBB415E3-BE9B-4186-B448-FDD4E9F32655}">
      <dgm:prSet/>
      <dgm:spPr/>
      <dgm:t>
        <a:bodyPr/>
        <a:lstStyle/>
        <a:p>
          <a:endParaRPr lang="en-US"/>
        </a:p>
      </dgm:t>
    </dgm:pt>
    <dgm:pt modelId="{D839E017-DFBE-4A74-B3FC-96C42B6BE920}">
      <dgm:prSet custT="1"/>
      <dgm:spPr/>
      <dgm:t>
        <a:bodyPr/>
        <a:lstStyle/>
        <a:p>
          <a:pPr>
            <a:defRPr cap="all"/>
          </a:pPr>
          <a:r>
            <a:rPr lang="fr-BE" sz="2400" dirty="0"/>
            <a:t>Publication au Moniteur belge 8 avril 2024   </a:t>
          </a:r>
          <a:endParaRPr lang="en-US" sz="2400" dirty="0"/>
        </a:p>
      </dgm:t>
    </dgm:pt>
    <dgm:pt modelId="{0964C4C4-E3E5-491D-B3CA-B285C9B33E6A}" type="parTrans" cxnId="{9FDCA527-8DF5-4E2F-9CD5-D2FB26BBF837}">
      <dgm:prSet/>
      <dgm:spPr/>
      <dgm:t>
        <a:bodyPr/>
        <a:lstStyle/>
        <a:p>
          <a:endParaRPr lang="en-US"/>
        </a:p>
      </dgm:t>
    </dgm:pt>
    <dgm:pt modelId="{67D6A48F-3C8C-41F6-BB7C-21ADC2C1B516}" type="sibTrans" cxnId="{9FDCA527-8DF5-4E2F-9CD5-D2FB26BBF837}">
      <dgm:prSet/>
      <dgm:spPr/>
      <dgm:t>
        <a:bodyPr/>
        <a:lstStyle/>
        <a:p>
          <a:endParaRPr lang="en-US"/>
        </a:p>
      </dgm:t>
    </dgm:pt>
    <dgm:pt modelId="{741C2E95-58F8-4CD0-A300-7137B4214198}">
      <dgm:prSet custT="1"/>
      <dgm:spPr/>
      <dgm:t>
        <a:bodyPr/>
        <a:lstStyle/>
        <a:p>
          <a:pPr>
            <a:defRPr cap="all"/>
          </a:pPr>
          <a:r>
            <a:rPr lang="fr-BE" sz="1800" dirty="0"/>
            <a:t>Entrée en vigueur : 8 avril 2026 (sauf traitement sous privation de liberté et suivi prolongé : 1</a:t>
          </a:r>
          <a:r>
            <a:rPr lang="fr-BE" sz="1800" baseline="30000" dirty="0"/>
            <a:t>er</a:t>
          </a:r>
          <a:r>
            <a:rPr lang="fr-BE" sz="1800" dirty="0"/>
            <a:t> janvier 2035)</a:t>
          </a:r>
        </a:p>
        <a:p>
          <a:pPr>
            <a:defRPr cap="all"/>
          </a:pPr>
          <a:r>
            <a:rPr lang="fr-BE" sz="1800" dirty="0">
              <a:solidFill>
                <a:srgbClr val="FF0000"/>
              </a:solidFill>
            </a:rPr>
            <a:t>Reporté au 1</a:t>
          </a:r>
          <a:r>
            <a:rPr lang="fr-BE" sz="1800" baseline="30000" dirty="0">
              <a:solidFill>
                <a:srgbClr val="FF0000"/>
              </a:solidFill>
            </a:rPr>
            <a:t>er</a:t>
          </a:r>
          <a:r>
            <a:rPr lang="fr-BE" sz="1800" dirty="0">
              <a:solidFill>
                <a:srgbClr val="FF0000"/>
              </a:solidFill>
            </a:rPr>
            <a:t> sept 2026</a:t>
          </a:r>
          <a:endParaRPr lang="en-US" sz="1800" dirty="0">
            <a:solidFill>
              <a:srgbClr val="FF0000"/>
            </a:solidFill>
          </a:endParaRPr>
        </a:p>
      </dgm:t>
    </dgm:pt>
    <dgm:pt modelId="{AB767AC8-7999-49FF-A08B-F4B2B978DB6D}" type="parTrans" cxnId="{A780D862-0905-4117-A2EA-96B7FA49314E}">
      <dgm:prSet/>
      <dgm:spPr/>
      <dgm:t>
        <a:bodyPr/>
        <a:lstStyle/>
        <a:p>
          <a:endParaRPr lang="en-US"/>
        </a:p>
      </dgm:t>
    </dgm:pt>
    <dgm:pt modelId="{778FB7EC-39FC-4A5A-B191-AF20A52C3653}" type="sibTrans" cxnId="{A780D862-0905-4117-A2EA-96B7FA49314E}">
      <dgm:prSet/>
      <dgm:spPr/>
      <dgm:t>
        <a:bodyPr/>
        <a:lstStyle/>
        <a:p>
          <a:endParaRPr lang="en-US"/>
        </a:p>
      </dgm:t>
    </dgm:pt>
    <dgm:pt modelId="{50F142F0-823E-4350-A51F-A23A3EAF1BD4}" type="pres">
      <dgm:prSet presAssocID="{33087D23-3937-4096-B52B-09F1B0148FFB}" presName="root" presStyleCnt="0">
        <dgm:presLayoutVars>
          <dgm:dir/>
          <dgm:resizeHandles val="exact"/>
        </dgm:presLayoutVars>
      </dgm:prSet>
      <dgm:spPr/>
    </dgm:pt>
    <dgm:pt modelId="{EA95767D-F4DA-4833-B235-6D237A064533}" type="pres">
      <dgm:prSet presAssocID="{751A6216-8233-45FF-B20B-F45A94E1BE9D}" presName="compNode" presStyleCnt="0"/>
      <dgm:spPr/>
    </dgm:pt>
    <dgm:pt modelId="{34666289-5A19-47B1-944A-C12CE78F4C49}" type="pres">
      <dgm:prSet presAssocID="{751A6216-8233-45FF-B20B-F45A94E1BE9D}" presName="iconBgRect" presStyleLbl="bgShp" presStyleIdx="0" presStyleCnt="3"/>
      <dgm:spPr/>
    </dgm:pt>
    <dgm:pt modelId="{15FBE0A3-5FA0-4129-BACA-EE6B9F43AAC6}" type="pres">
      <dgm:prSet presAssocID="{751A6216-8233-45FF-B20B-F45A94E1BE9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vres"/>
        </a:ext>
      </dgm:extLst>
    </dgm:pt>
    <dgm:pt modelId="{82B42E63-BBCE-439D-B68D-4CD0D479A27C}" type="pres">
      <dgm:prSet presAssocID="{751A6216-8233-45FF-B20B-F45A94E1BE9D}" presName="spaceRect" presStyleCnt="0"/>
      <dgm:spPr/>
    </dgm:pt>
    <dgm:pt modelId="{F2F26860-6F0B-41B8-A84C-CB1CEE61BE80}" type="pres">
      <dgm:prSet presAssocID="{751A6216-8233-45FF-B20B-F45A94E1BE9D}" presName="textRect" presStyleLbl="revTx" presStyleIdx="0" presStyleCnt="3">
        <dgm:presLayoutVars>
          <dgm:chMax val="1"/>
          <dgm:chPref val="1"/>
        </dgm:presLayoutVars>
      </dgm:prSet>
      <dgm:spPr/>
    </dgm:pt>
    <dgm:pt modelId="{6C5A53F2-E39E-4E11-AB75-A38412265D5E}" type="pres">
      <dgm:prSet presAssocID="{CB83B688-3155-4852-82D4-92A1BE2A7946}" presName="sibTrans" presStyleCnt="0"/>
      <dgm:spPr/>
    </dgm:pt>
    <dgm:pt modelId="{D88C2CC8-81B9-4BC2-9266-22FF59E1CBEA}" type="pres">
      <dgm:prSet presAssocID="{D839E017-DFBE-4A74-B3FC-96C42B6BE920}" presName="compNode" presStyleCnt="0"/>
      <dgm:spPr/>
    </dgm:pt>
    <dgm:pt modelId="{054ACDA2-D113-43A5-9FD7-87E75F952B89}" type="pres">
      <dgm:prSet presAssocID="{D839E017-DFBE-4A74-B3FC-96C42B6BE920}" presName="iconBgRect" presStyleLbl="bgShp" presStyleIdx="1" presStyleCnt="3"/>
      <dgm:spPr/>
    </dgm:pt>
    <dgm:pt modelId="{CD28073D-D9F4-4974-A5A5-F91DC25613DF}" type="pres">
      <dgm:prSet presAssocID="{D839E017-DFBE-4A74-B3FC-96C42B6BE92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Open Book"/>
        </a:ext>
      </dgm:extLst>
    </dgm:pt>
    <dgm:pt modelId="{5988B890-B67B-4B47-B0D3-1548675DB202}" type="pres">
      <dgm:prSet presAssocID="{D839E017-DFBE-4A74-B3FC-96C42B6BE920}" presName="spaceRect" presStyleCnt="0"/>
      <dgm:spPr/>
    </dgm:pt>
    <dgm:pt modelId="{16171ACD-352A-4D8F-9690-1E256A433C93}" type="pres">
      <dgm:prSet presAssocID="{D839E017-DFBE-4A74-B3FC-96C42B6BE920}" presName="textRect" presStyleLbl="revTx" presStyleIdx="1" presStyleCnt="3">
        <dgm:presLayoutVars>
          <dgm:chMax val="1"/>
          <dgm:chPref val="1"/>
        </dgm:presLayoutVars>
      </dgm:prSet>
      <dgm:spPr/>
    </dgm:pt>
    <dgm:pt modelId="{9A392E3C-D459-4068-BB95-21C1CCD11868}" type="pres">
      <dgm:prSet presAssocID="{67D6A48F-3C8C-41F6-BB7C-21ADC2C1B516}" presName="sibTrans" presStyleCnt="0"/>
      <dgm:spPr/>
    </dgm:pt>
    <dgm:pt modelId="{A83893E3-D440-4AE5-B17C-A2416E636432}" type="pres">
      <dgm:prSet presAssocID="{741C2E95-58F8-4CD0-A300-7137B4214198}" presName="compNode" presStyleCnt="0"/>
      <dgm:spPr/>
    </dgm:pt>
    <dgm:pt modelId="{8C594DF8-7CA2-44E9-8AE5-17762C4451E8}" type="pres">
      <dgm:prSet presAssocID="{741C2E95-58F8-4CD0-A300-7137B4214198}" presName="iconBgRect" presStyleLbl="bgShp" presStyleIdx="2" presStyleCnt="3"/>
      <dgm:spPr/>
    </dgm:pt>
    <dgm:pt modelId="{DA8B1575-0C68-4EC8-BA1A-14A0015C9BF1}" type="pres">
      <dgm:prSet presAssocID="{741C2E95-58F8-4CD0-A300-7137B4214198}"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Juge"/>
        </a:ext>
      </dgm:extLst>
    </dgm:pt>
    <dgm:pt modelId="{9D8EC9D8-D78D-4DF8-9D28-9A0AE76E544A}" type="pres">
      <dgm:prSet presAssocID="{741C2E95-58F8-4CD0-A300-7137B4214198}" presName="spaceRect" presStyleCnt="0"/>
      <dgm:spPr/>
    </dgm:pt>
    <dgm:pt modelId="{5636B917-AD0A-48F6-B366-FA27C69C62E2}" type="pres">
      <dgm:prSet presAssocID="{741C2E95-58F8-4CD0-A300-7137B4214198}" presName="textRect" presStyleLbl="revTx" presStyleIdx="2" presStyleCnt="3">
        <dgm:presLayoutVars>
          <dgm:chMax val="1"/>
          <dgm:chPref val="1"/>
        </dgm:presLayoutVars>
      </dgm:prSet>
      <dgm:spPr/>
    </dgm:pt>
  </dgm:ptLst>
  <dgm:cxnLst>
    <dgm:cxn modelId="{F04E5B15-0143-4D86-95F1-7ACDFCC80A1F}" type="presOf" srcId="{751A6216-8233-45FF-B20B-F45A94E1BE9D}" destId="{F2F26860-6F0B-41B8-A84C-CB1CEE61BE80}" srcOrd="0" destOrd="0" presId="urn:microsoft.com/office/officeart/2018/5/layout/IconCircleLabelList"/>
    <dgm:cxn modelId="{9FDCA527-8DF5-4E2F-9CD5-D2FB26BBF837}" srcId="{33087D23-3937-4096-B52B-09F1B0148FFB}" destId="{D839E017-DFBE-4A74-B3FC-96C42B6BE920}" srcOrd="1" destOrd="0" parTransId="{0964C4C4-E3E5-491D-B3CA-B285C9B33E6A}" sibTransId="{67D6A48F-3C8C-41F6-BB7C-21ADC2C1B516}"/>
    <dgm:cxn modelId="{A780D862-0905-4117-A2EA-96B7FA49314E}" srcId="{33087D23-3937-4096-B52B-09F1B0148FFB}" destId="{741C2E95-58F8-4CD0-A300-7137B4214198}" srcOrd="2" destOrd="0" parTransId="{AB767AC8-7999-49FF-A08B-F4B2B978DB6D}" sibTransId="{778FB7EC-39FC-4A5A-B191-AF20A52C3653}"/>
    <dgm:cxn modelId="{576B607A-7B50-4F84-A4C0-07D653836BA8}" type="presOf" srcId="{D839E017-DFBE-4A74-B3FC-96C42B6BE920}" destId="{16171ACD-352A-4D8F-9690-1E256A433C93}" srcOrd="0" destOrd="0" presId="urn:microsoft.com/office/officeart/2018/5/layout/IconCircleLabelList"/>
    <dgm:cxn modelId="{DD9CB984-55F4-4A65-AB8F-9252E6B01FFF}" type="presOf" srcId="{33087D23-3937-4096-B52B-09F1B0148FFB}" destId="{50F142F0-823E-4350-A51F-A23A3EAF1BD4}" srcOrd="0" destOrd="0" presId="urn:microsoft.com/office/officeart/2018/5/layout/IconCircleLabelList"/>
    <dgm:cxn modelId="{EA6B0DCE-1CB9-406B-84ED-9E4C0F4492B1}" type="presOf" srcId="{741C2E95-58F8-4CD0-A300-7137B4214198}" destId="{5636B917-AD0A-48F6-B366-FA27C69C62E2}" srcOrd="0" destOrd="0" presId="urn:microsoft.com/office/officeart/2018/5/layout/IconCircleLabelList"/>
    <dgm:cxn modelId="{FBB415E3-BE9B-4186-B448-FDD4E9F32655}" srcId="{33087D23-3937-4096-B52B-09F1B0148FFB}" destId="{751A6216-8233-45FF-B20B-F45A94E1BE9D}" srcOrd="0" destOrd="0" parTransId="{82739652-6BD7-4FC5-8606-5FB76F326E23}" sibTransId="{CB83B688-3155-4852-82D4-92A1BE2A7946}"/>
    <dgm:cxn modelId="{215DCAB0-F2D9-416B-B91D-589F4BCD855C}" type="presParOf" srcId="{50F142F0-823E-4350-A51F-A23A3EAF1BD4}" destId="{EA95767D-F4DA-4833-B235-6D237A064533}" srcOrd="0" destOrd="0" presId="urn:microsoft.com/office/officeart/2018/5/layout/IconCircleLabelList"/>
    <dgm:cxn modelId="{22800239-8641-458E-8E92-3CC54570EF95}" type="presParOf" srcId="{EA95767D-F4DA-4833-B235-6D237A064533}" destId="{34666289-5A19-47B1-944A-C12CE78F4C49}" srcOrd="0" destOrd="0" presId="urn:microsoft.com/office/officeart/2018/5/layout/IconCircleLabelList"/>
    <dgm:cxn modelId="{CED3BAF6-2219-4F52-8C93-AA25F6EEA961}" type="presParOf" srcId="{EA95767D-F4DA-4833-B235-6D237A064533}" destId="{15FBE0A3-5FA0-4129-BACA-EE6B9F43AAC6}" srcOrd="1" destOrd="0" presId="urn:microsoft.com/office/officeart/2018/5/layout/IconCircleLabelList"/>
    <dgm:cxn modelId="{34E8789D-9D83-42C5-8BF6-A28F1D52314A}" type="presParOf" srcId="{EA95767D-F4DA-4833-B235-6D237A064533}" destId="{82B42E63-BBCE-439D-B68D-4CD0D479A27C}" srcOrd="2" destOrd="0" presId="urn:microsoft.com/office/officeart/2018/5/layout/IconCircleLabelList"/>
    <dgm:cxn modelId="{C6A4FE4F-7B6D-4DE6-A7BF-F8B4C24F830A}" type="presParOf" srcId="{EA95767D-F4DA-4833-B235-6D237A064533}" destId="{F2F26860-6F0B-41B8-A84C-CB1CEE61BE80}" srcOrd="3" destOrd="0" presId="urn:microsoft.com/office/officeart/2018/5/layout/IconCircleLabelList"/>
    <dgm:cxn modelId="{7750592C-F9D8-4A56-A065-BEBAE59D4A4B}" type="presParOf" srcId="{50F142F0-823E-4350-A51F-A23A3EAF1BD4}" destId="{6C5A53F2-E39E-4E11-AB75-A38412265D5E}" srcOrd="1" destOrd="0" presId="urn:microsoft.com/office/officeart/2018/5/layout/IconCircleLabelList"/>
    <dgm:cxn modelId="{5602E5D3-A56E-4206-8C8B-81708D523A6C}" type="presParOf" srcId="{50F142F0-823E-4350-A51F-A23A3EAF1BD4}" destId="{D88C2CC8-81B9-4BC2-9266-22FF59E1CBEA}" srcOrd="2" destOrd="0" presId="urn:microsoft.com/office/officeart/2018/5/layout/IconCircleLabelList"/>
    <dgm:cxn modelId="{0EC8FA5C-53F2-43E3-AD91-AED832471390}" type="presParOf" srcId="{D88C2CC8-81B9-4BC2-9266-22FF59E1CBEA}" destId="{054ACDA2-D113-43A5-9FD7-87E75F952B89}" srcOrd="0" destOrd="0" presId="urn:microsoft.com/office/officeart/2018/5/layout/IconCircleLabelList"/>
    <dgm:cxn modelId="{85D69DB4-E3E6-472E-BBF9-F2ADEC165D3C}" type="presParOf" srcId="{D88C2CC8-81B9-4BC2-9266-22FF59E1CBEA}" destId="{CD28073D-D9F4-4974-A5A5-F91DC25613DF}" srcOrd="1" destOrd="0" presId="urn:microsoft.com/office/officeart/2018/5/layout/IconCircleLabelList"/>
    <dgm:cxn modelId="{431FF583-6B2E-4465-8C19-9850B061669E}" type="presParOf" srcId="{D88C2CC8-81B9-4BC2-9266-22FF59E1CBEA}" destId="{5988B890-B67B-4B47-B0D3-1548675DB202}" srcOrd="2" destOrd="0" presId="urn:microsoft.com/office/officeart/2018/5/layout/IconCircleLabelList"/>
    <dgm:cxn modelId="{B89B3FAA-D9DA-4BDB-97C0-649101A677EE}" type="presParOf" srcId="{D88C2CC8-81B9-4BC2-9266-22FF59E1CBEA}" destId="{16171ACD-352A-4D8F-9690-1E256A433C93}" srcOrd="3" destOrd="0" presId="urn:microsoft.com/office/officeart/2018/5/layout/IconCircleLabelList"/>
    <dgm:cxn modelId="{7A693EAF-9368-4DAA-AD46-00E6D75EB8E3}" type="presParOf" srcId="{50F142F0-823E-4350-A51F-A23A3EAF1BD4}" destId="{9A392E3C-D459-4068-BB95-21C1CCD11868}" srcOrd="3" destOrd="0" presId="urn:microsoft.com/office/officeart/2018/5/layout/IconCircleLabelList"/>
    <dgm:cxn modelId="{0F336D17-4395-4F87-83E2-601E9EA54E1B}" type="presParOf" srcId="{50F142F0-823E-4350-A51F-A23A3EAF1BD4}" destId="{A83893E3-D440-4AE5-B17C-A2416E636432}" srcOrd="4" destOrd="0" presId="urn:microsoft.com/office/officeart/2018/5/layout/IconCircleLabelList"/>
    <dgm:cxn modelId="{5A5FF929-FD3D-4566-92E5-F883C4849030}" type="presParOf" srcId="{A83893E3-D440-4AE5-B17C-A2416E636432}" destId="{8C594DF8-7CA2-44E9-8AE5-17762C4451E8}" srcOrd="0" destOrd="0" presId="urn:microsoft.com/office/officeart/2018/5/layout/IconCircleLabelList"/>
    <dgm:cxn modelId="{97708078-8686-4882-AFAC-7DCFBCD7AA29}" type="presParOf" srcId="{A83893E3-D440-4AE5-B17C-A2416E636432}" destId="{DA8B1575-0C68-4EC8-BA1A-14A0015C9BF1}" srcOrd="1" destOrd="0" presId="urn:microsoft.com/office/officeart/2018/5/layout/IconCircleLabelList"/>
    <dgm:cxn modelId="{17394218-A866-4FC3-A7B1-6814F9F1EC32}" type="presParOf" srcId="{A83893E3-D440-4AE5-B17C-A2416E636432}" destId="{9D8EC9D8-D78D-4DF8-9D28-9A0AE76E544A}" srcOrd="2" destOrd="0" presId="urn:microsoft.com/office/officeart/2018/5/layout/IconCircleLabelList"/>
    <dgm:cxn modelId="{04714201-91E0-4AA6-8519-C9D9F07FCD6C}" type="presParOf" srcId="{A83893E3-D440-4AE5-B17C-A2416E636432}" destId="{5636B917-AD0A-48F6-B366-FA27C69C62E2}"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9F1F0CB-1655-40DC-A5A2-A10A5F8AC680}" type="doc">
      <dgm:prSet loTypeId="urn:microsoft.com/office/officeart/2008/layout/LinedList" loCatId="list" qsTypeId="urn:microsoft.com/office/officeart/2005/8/quickstyle/simple1#26" qsCatId="simple" csTypeId="urn:microsoft.com/office/officeart/2005/8/colors/colorful2#12" csCatId="colorful" phldr="1"/>
      <dgm:spPr/>
      <dgm:t>
        <a:bodyPr/>
        <a:lstStyle/>
        <a:p>
          <a:endParaRPr lang="en-US"/>
        </a:p>
      </dgm:t>
    </dgm:pt>
    <dgm:pt modelId="{32D959E1-873D-4171-A8D2-4895522C74F2}">
      <dgm:prSet custT="1">
        <dgm:style>
          <a:lnRef idx="1">
            <a:schemeClr val="accent2"/>
          </a:lnRef>
          <a:fillRef idx="2">
            <a:schemeClr val="accent2"/>
          </a:fillRef>
          <a:effectRef idx="1">
            <a:schemeClr val="accent2"/>
          </a:effectRef>
          <a:fontRef idx="minor">
            <a:schemeClr val="dk1"/>
          </a:fontRef>
        </dgm:style>
      </dgm:prSet>
      <dgm:spPr/>
      <dgm:t>
        <a:bodyPr/>
        <a:lstStyle/>
        <a:p>
          <a:pPr algn="just">
            <a:buNone/>
          </a:pPr>
          <a:r>
            <a:rPr lang="pt-BR" sz="2000" i="0" dirty="0"/>
            <a:t>* </a:t>
          </a:r>
          <a:r>
            <a:rPr lang="fr-FR" sz="2200" i="0" dirty="0"/>
            <a:t>Loi du </a:t>
          </a:r>
          <a:r>
            <a:rPr lang="fr-FR" sz="2200" i="0" dirty="0">
              <a:solidFill>
                <a:srgbClr val="FF0000"/>
              </a:solidFill>
            </a:rPr>
            <a:t>3 mars 2026 </a:t>
          </a:r>
          <a:r>
            <a:rPr lang="fr-FR" sz="2200" i="0" dirty="0"/>
            <a:t>relative à la mise en concordance des dispositions légales en vigueur de la Justice avec le Code pénal du 29 février </a:t>
          </a:r>
          <a:r>
            <a:rPr lang="fr-FR" sz="2200" i="0" dirty="0">
              <a:solidFill>
                <a:schemeClr val="tx1"/>
              </a:solidFill>
            </a:rPr>
            <a:t>2024 (I), </a:t>
          </a:r>
          <a:r>
            <a:rPr lang="fr-FR" sz="2200" i="1" dirty="0">
              <a:solidFill>
                <a:schemeClr val="tx1"/>
              </a:solidFill>
            </a:rPr>
            <a:t>M.B</a:t>
          </a:r>
          <a:r>
            <a:rPr lang="fr-FR" sz="2200" i="0" dirty="0">
              <a:solidFill>
                <a:schemeClr val="tx1"/>
              </a:solidFill>
            </a:rPr>
            <a:t>., 10 mars 2026.</a:t>
          </a:r>
        </a:p>
        <a:p>
          <a:pPr algn="just">
            <a:buNone/>
          </a:pPr>
          <a:endParaRPr lang="pt-BR" sz="2200" i="0" dirty="0">
            <a:solidFill>
              <a:schemeClr val="tx1"/>
            </a:solidFill>
          </a:endParaRPr>
        </a:p>
        <a:p>
          <a:pPr algn="just">
            <a:buNone/>
          </a:pPr>
          <a:r>
            <a:rPr lang="pt-BR" sz="2200" i="0" dirty="0"/>
            <a:t>* </a:t>
          </a:r>
          <a:r>
            <a:rPr lang="fr-FR" sz="2200" i="0" dirty="0"/>
            <a:t>Loi du </a:t>
          </a:r>
          <a:r>
            <a:rPr lang="pt-BR" sz="2200" i="0" dirty="0">
              <a:solidFill>
                <a:srgbClr val="FF0000"/>
              </a:solidFill>
            </a:rPr>
            <a:t>11 </a:t>
          </a:r>
          <a:r>
            <a:rPr lang="pt-BR" sz="2200" i="0" dirty="0" err="1">
              <a:solidFill>
                <a:srgbClr val="FF0000"/>
              </a:solidFill>
            </a:rPr>
            <a:t>mars</a:t>
          </a:r>
          <a:r>
            <a:rPr lang="pt-BR" sz="2200" i="0" dirty="0">
              <a:solidFill>
                <a:srgbClr val="FF0000"/>
              </a:solidFill>
            </a:rPr>
            <a:t> 2026 </a:t>
          </a:r>
          <a:r>
            <a:rPr lang="fr-FR" sz="2200" i="0" dirty="0"/>
            <a:t>relative à la mise en concordance de la loi contenant le titre préliminaire du Code de procédure pénale, le Code d'instruction criminelle et la loi du 20 juillet 1990 relative à la détention préventive avec le Code pénal du 29 février </a:t>
          </a:r>
          <a:r>
            <a:rPr lang="fr-FR" sz="2200" i="0" dirty="0">
              <a:solidFill>
                <a:schemeClr val="tx1"/>
              </a:solidFill>
            </a:rPr>
            <a:t>2024, </a:t>
          </a:r>
          <a:r>
            <a:rPr lang="fr-FR" sz="2200" i="1" dirty="0">
              <a:solidFill>
                <a:schemeClr val="tx1"/>
              </a:solidFill>
            </a:rPr>
            <a:t>M.B</a:t>
          </a:r>
          <a:r>
            <a:rPr lang="fr-FR" sz="2200" i="0" dirty="0">
              <a:solidFill>
                <a:schemeClr val="tx1"/>
              </a:solidFill>
            </a:rPr>
            <a:t>., 18 mars 2026.</a:t>
          </a:r>
        </a:p>
        <a:p>
          <a:pPr algn="just">
            <a:buNone/>
          </a:pPr>
          <a:endParaRPr lang="fr-FR" sz="2200" i="0" dirty="0">
            <a:solidFill>
              <a:schemeClr val="tx1"/>
            </a:solidFill>
          </a:endParaRPr>
        </a:p>
        <a:p>
          <a:pPr algn="just">
            <a:buNone/>
          </a:pPr>
          <a:r>
            <a:rPr lang="fr-BE" sz="2200" i="0" dirty="0">
              <a:solidFill>
                <a:schemeClr val="tx1"/>
              </a:solidFill>
            </a:rPr>
            <a:t>*Loi </a:t>
          </a:r>
          <a:r>
            <a:rPr lang="fr-BE" sz="2200" b="0" i="0" u="none" dirty="0">
              <a:solidFill>
                <a:schemeClr val="tx1"/>
              </a:solidFill>
            </a:rPr>
            <a:t>du </a:t>
          </a:r>
          <a:r>
            <a:rPr lang="fr-BE" sz="2200" b="0" i="0" u="none" dirty="0">
              <a:solidFill>
                <a:srgbClr val="FF0000"/>
              </a:solidFill>
            </a:rPr>
            <a:t>16 mars 2026</a:t>
          </a:r>
          <a:r>
            <a:rPr lang="fr-BE" sz="2200" i="0" dirty="0"/>
            <a:t> </a:t>
          </a:r>
          <a:r>
            <a:rPr lang="fr-FR" sz="2200" i="0" dirty="0"/>
            <a:t> modifiant la loi du 29 </a:t>
          </a:r>
          <a:r>
            <a:rPr lang="fr-FR" sz="2200" i="0" dirty="0" err="1"/>
            <a:t>février</a:t>
          </a:r>
          <a:r>
            <a:rPr lang="fr-FR" sz="2200" i="0" dirty="0"/>
            <a:t> 2024 introduisant le livre Ier du Code </a:t>
          </a:r>
          <a:r>
            <a:rPr lang="fr-FR" sz="2200" i="0" dirty="0" err="1"/>
            <a:t>pénal</a:t>
          </a:r>
          <a:r>
            <a:rPr lang="fr-FR" sz="2200" i="0" dirty="0"/>
            <a:t> et la loi du 29 </a:t>
          </a:r>
          <a:r>
            <a:rPr lang="fr-FR" sz="2200" i="0" dirty="0" err="1"/>
            <a:t>février</a:t>
          </a:r>
          <a:r>
            <a:rPr lang="fr-FR" sz="2200" i="0" dirty="0"/>
            <a:t> 2024 introduisant le livre II du Code </a:t>
          </a:r>
          <a:r>
            <a:rPr lang="fr-FR" sz="2200" i="0" dirty="0">
              <a:solidFill>
                <a:schemeClr val="tx1"/>
              </a:solidFill>
            </a:rPr>
            <a:t>pénal, </a:t>
          </a:r>
          <a:r>
            <a:rPr lang="fr-FR" sz="2200" i="1" dirty="0">
              <a:solidFill>
                <a:schemeClr val="tx1"/>
              </a:solidFill>
            </a:rPr>
            <a:t>M.B</a:t>
          </a:r>
          <a:r>
            <a:rPr lang="fr-FR" sz="2200" i="0" dirty="0">
              <a:solidFill>
                <a:schemeClr val="tx1"/>
              </a:solidFill>
            </a:rPr>
            <a:t>., 25 mars 2026.</a:t>
          </a:r>
        </a:p>
        <a:p>
          <a:pPr algn="just">
            <a:buNone/>
          </a:pPr>
          <a:endParaRPr lang="fr-FR" sz="2200" i="0" dirty="0">
            <a:solidFill>
              <a:schemeClr val="tx1"/>
            </a:solidFill>
          </a:endParaRPr>
        </a:p>
        <a:p>
          <a:pPr algn="just">
            <a:buNone/>
          </a:pPr>
          <a:r>
            <a:rPr lang="fr-BE" sz="2200" b="0" i="0" u="none" dirty="0"/>
            <a:t>* Loi du </a:t>
          </a:r>
          <a:r>
            <a:rPr lang="fr-BE" sz="2200" b="0" i="0" u="none" dirty="0">
              <a:solidFill>
                <a:srgbClr val="FF0000"/>
              </a:solidFill>
            </a:rPr>
            <a:t>16 mars 2026 </a:t>
          </a:r>
          <a:r>
            <a:rPr lang="fr-BE" sz="2200" b="0" i="0" u="none" dirty="0"/>
            <a:t>visant à aggraver les peines en matière de trafic de drogue, de trafic d'armes, d'organisation criminelle et de blanchiment et visant à mettre en concordance la loi du 24 février 1921 concernant le trafic des substances vénéneuses, soporifiques, stupéfiantes, psychotropes, désinfectantes ou antiseptiques et des substances pouvant servir à la fabrication illicite de substances stupéfiantes et psychotropes et la loi du 8 juin 2006 réglant des activités économiques et individuelles avec des armes avec le Code pénal du 29 février 2024, </a:t>
          </a:r>
          <a:r>
            <a:rPr lang="fr-FR" sz="2200" i="1" dirty="0">
              <a:solidFill>
                <a:schemeClr val="tx1"/>
              </a:solidFill>
            </a:rPr>
            <a:t>M.B</a:t>
          </a:r>
          <a:r>
            <a:rPr lang="fr-FR" sz="2200" i="0" dirty="0">
              <a:solidFill>
                <a:schemeClr val="tx1"/>
              </a:solidFill>
            </a:rPr>
            <a:t>., 26 mars 2026.</a:t>
          </a:r>
        </a:p>
      </dgm:t>
    </dgm:pt>
    <dgm:pt modelId="{4FA7A2E6-52AA-4EC0-9C03-6BE6FB0B09D3}" type="sibTrans" cxnId="{A07263AA-CFE7-47E9-B47A-4ADFDC0BEC7A}">
      <dgm:prSet/>
      <dgm:spPr/>
      <dgm:t>
        <a:bodyPr/>
        <a:lstStyle/>
        <a:p>
          <a:endParaRPr lang="en-US"/>
        </a:p>
      </dgm:t>
    </dgm:pt>
    <dgm:pt modelId="{C8009743-45F1-4B91-A65E-371B6C886F71}" type="parTrans" cxnId="{A07263AA-CFE7-47E9-B47A-4ADFDC0BEC7A}">
      <dgm:prSet/>
      <dgm:spPr/>
      <dgm:t>
        <a:bodyPr/>
        <a:lstStyle/>
        <a:p>
          <a:endParaRPr lang="en-US"/>
        </a:p>
      </dgm:t>
    </dgm:pt>
    <dgm:pt modelId="{F4A4F6DE-00F7-48FD-9EEB-6A6C79507852}" type="pres">
      <dgm:prSet presAssocID="{79F1F0CB-1655-40DC-A5A2-A10A5F8AC680}" presName="vert0" presStyleCnt="0">
        <dgm:presLayoutVars>
          <dgm:dir/>
          <dgm:animOne val="branch"/>
          <dgm:animLvl val="lvl"/>
        </dgm:presLayoutVars>
      </dgm:prSet>
      <dgm:spPr/>
    </dgm:pt>
    <dgm:pt modelId="{F1E3DE17-49A0-4E91-98DF-4516021D2742}" type="pres">
      <dgm:prSet presAssocID="{32D959E1-873D-4171-A8D2-4895522C74F2}" presName="thickLine" presStyleLbl="alignNode1" presStyleIdx="0" presStyleCnt="1" custLinFactNeighborX="-1347" custLinFactNeighborY="-54378"/>
      <dgm:spPr/>
    </dgm:pt>
    <dgm:pt modelId="{0C072B1C-EF4A-4A79-8654-8FF5555F5494}" type="pres">
      <dgm:prSet presAssocID="{32D959E1-873D-4171-A8D2-4895522C74F2}" presName="horz1" presStyleCnt="0"/>
      <dgm:spPr/>
    </dgm:pt>
    <dgm:pt modelId="{02513E6B-EEBD-49F0-93AB-6FE79AE82413}" type="pres">
      <dgm:prSet presAssocID="{32D959E1-873D-4171-A8D2-4895522C74F2}" presName="tx1" presStyleLbl="revTx" presStyleIdx="0" presStyleCnt="1" custLinFactNeighborX="-14649" custLinFactNeighborY="1991"/>
      <dgm:spPr/>
    </dgm:pt>
    <dgm:pt modelId="{4B5BD0BE-E504-4F60-A601-76062A288BF0}" type="pres">
      <dgm:prSet presAssocID="{32D959E1-873D-4171-A8D2-4895522C74F2}" presName="vert1" presStyleCnt="0"/>
      <dgm:spPr/>
    </dgm:pt>
  </dgm:ptLst>
  <dgm:cxnLst>
    <dgm:cxn modelId="{62380645-C696-4459-8448-456D2559F4B2}" type="presOf" srcId="{79F1F0CB-1655-40DC-A5A2-A10A5F8AC680}" destId="{F4A4F6DE-00F7-48FD-9EEB-6A6C79507852}" srcOrd="0" destOrd="0" presId="urn:microsoft.com/office/officeart/2008/layout/LinedList"/>
    <dgm:cxn modelId="{52E5D451-28F7-4B0C-8A14-1B5E0ABC98BE}" type="presOf" srcId="{32D959E1-873D-4171-A8D2-4895522C74F2}" destId="{02513E6B-EEBD-49F0-93AB-6FE79AE82413}" srcOrd="0" destOrd="0" presId="urn:microsoft.com/office/officeart/2008/layout/LinedList"/>
    <dgm:cxn modelId="{A07263AA-CFE7-47E9-B47A-4ADFDC0BEC7A}" srcId="{79F1F0CB-1655-40DC-A5A2-A10A5F8AC680}" destId="{32D959E1-873D-4171-A8D2-4895522C74F2}" srcOrd="0" destOrd="0" parTransId="{C8009743-45F1-4B91-A65E-371B6C886F71}" sibTransId="{4FA7A2E6-52AA-4EC0-9C03-6BE6FB0B09D3}"/>
    <dgm:cxn modelId="{E1D7C751-E641-4192-B103-53045CB9915D}" type="presParOf" srcId="{F4A4F6DE-00F7-48FD-9EEB-6A6C79507852}" destId="{F1E3DE17-49A0-4E91-98DF-4516021D2742}" srcOrd="0" destOrd="0" presId="urn:microsoft.com/office/officeart/2008/layout/LinedList"/>
    <dgm:cxn modelId="{9EC67B0A-25FA-4474-A25D-D3F830105DF2}" type="presParOf" srcId="{F4A4F6DE-00F7-48FD-9EEB-6A6C79507852}" destId="{0C072B1C-EF4A-4A79-8654-8FF5555F5494}" srcOrd="1" destOrd="0" presId="urn:microsoft.com/office/officeart/2008/layout/LinedList"/>
    <dgm:cxn modelId="{AE7B98C1-2283-4065-ACD7-E3745A1E7F60}" type="presParOf" srcId="{0C072B1C-EF4A-4A79-8654-8FF5555F5494}" destId="{02513E6B-EEBD-49F0-93AB-6FE79AE82413}" srcOrd="0" destOrd="0" presId="urn:microsoft.com/office/officeart/2008/layout/LinedList"/>
    <dgm:cxn modelId="{6F937DC6-E58C-49BD-94B3-ADA2AEBC6113}" type="presParOf" srcId="{0C072B1C-EF4A-4A79-8654-8FF5555F5494}" destId="{4B5BD0BE-E504-4F60-A601-76062A288BF0}"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9F1F0CB-1655-40DC-A5A2-A10A5F8AC680}" type="doc">
      <dgm:prSet loTypeId="urn:microsoft.com/office/officeart/2008/layout/LinedList" loCatId="list" qsTypeId="urn:microsoft.com/office/officeart/2005/8/quickstyle/simple1#3" qsCatId="simple" csTypeId="urn:microsoft.com/office/officeart/2005/8/colors/colorful2#2" csCatId="colorful" phldr="1"/>
      <dgm:spPr/>
      <dgm:t>
        <a:bodyPr/>
        <a:lstStyle/>
        <a:p>
          <a:endParaRPr lang="en-US"/>
        </a:p>
      </dgm:t>
    </dgm:pt>
    <dgm:pt modelId="{32D959E1-873D-4171-A8D2-4895522C74F2}">
      <dgm:prSet custT="1">
        <dgm:style>
          <a:lnRef idx="1">
            <a:schemeClr val="accent2"/>
          </a:lnRef>
          <a:fillRef idx="2">
            <a:schemeClr val="accent2"/>
          </a:fillRef>
          <a:effectRef idx="1">
            <a:schemeClr val="accent2"/>
          </a:effectRef>
          <a:fontRef idx="minor">
            <a:schemeClr val="dk1"/>
          </a:fontRef>
        </dgm:style>
      </dgm:prSet>
      <dgm:spPr/>
      <dgm:t>
        <a:bodyPr/>
        <a:lstStyle/>
        <a:p>
          <a:pPr algn="just">
            <a:buNone/>
          </a:pPr>
          <a:r>
            <a:rPr lang="fr-BE" sz="2000" b="0" i="0" u="none" dirty="0"/>
            <a:t>* </a:t>
          </a:r>
          <a:r>
            <a:rPr lang="fr-BE" sz="2000" i="0" dirty="0">
              <a:solidFill>
                <a:schemeClr val="tx1"/>
              </a:solidFill>
            </a:rPr>
            <a:t>Loi </a:t>
          </a:r>
          <a:r>
            <a:rPr lang="fr-BE" sz="2000" b="0" i="0" u="none" dirty="0">
              <a:solidFill>
                <a:schemeClr val="tx1"/>
              </a:solidFill>
            </a:rPr>
            <a:t>du </a:t>
          </a:r>
          <a:r>
            <a:rPr lang="fr-BE" sz="2000" b="0" i="0" u="none" dirty="0">
              <a:solidFill>
                <a:srgbClr val="FF0000"/>
              </a:solidFill>
            </a:rPr>
            <a:t>16 mars 2026</a:t>
          </a:r>
          <a:r>
            <a:rPr lang="fr-BE" sz="2000" i="0" dirty="0"/>
            <a:t> modifiant la loi du 5 mars 1952 relative aux décimes additionnels sur les amendes pénales, le Code pénal social et diverses dispositions de droit pénal social, </a:t>
          </a:r>
          <a:r>
            <a:rPr lang="fr-BE" sz="2000" i="1" dirty="0"/>
            <a:t>M.B.</a:t>
          </a:r>
          <a:r>
            <a:rPr lang="fr-BE" sz="2000" i="0" dirty="0"/>
            <a:t> 1</a:t>
          </a:r>
          <a:r>
            <a:rPr lang="fr-BE" sz="2000" i="0" baseline="30000" dirty="0"/>
            <a:t>er</a:t>
          </a:r>
          <a:r>
            <a:rPr lang="fr-BE" sz="2000" i="0" dirty="0"/>
            <a:t> avril 2026.</a:t>
          </a:r>
        </a:p>
        <a:p>
          <a:pPr algn="just">
            <a:buNone/>
          </a:pPr>
          <a:r>
            <a:rPr lang="fr-BE" sz="2000" b="0" i="0" u="none" dirty="0"/>
            <a:t>* </a:t>
          </a:r>
          <a:r>
            <a:rPr lang="fr-FR" sz="2000" i="0" dirty="0">
              <a:solidFill>
                <a:schemeClr val="tx1"/>
              </a:solidFill>
            </a:rPr>
            <a:t>Loi du </a:t>
          </a:r>
          <a:r>
            <a:rPr lang="fr-FR" sz="2000" i="0" dirty="0">
              <a:solidFill>
                <a:srgbClr val="FF0000"/>
              </a:solidFill>
            </a:rPr>
            <a:t>30 mars 2026 </a:t>
          </a:r>
          <a:r>
            <a:rPr lang="fr-FR" sz="2000" i="0" dirty="0">
              <a:solidFill>
                <a:schemeClr val="tx1"/>
              </a:solidFill>
            </a:rPr>
            <a:t>relative à la mise en concordance des dispositions légales en vigueur de la Justice avec le Code pénal du 29 février 2024 (II), </a:t>
          </a:r>
          <a:r>
            <a:rPr lang="fr-FR" sz="2000" i="1" dirty="0">
              <a:solidFill>
                <a:schemeClr val="tx1"/>
              </a:solidFill>
            </a:rPr>
            <a:t>M.B</a:t>
          </a:r>
          <a:r>
            <a:rPr lang="fr-FR" sz="2000" i="0" dirty="0">
              <a:solidFill>
                <a:schemeClr val="tx1"/>
              </a:solidFill>
            </a:rPr>
            <a:t>., 2 avril 2026.</a:t>
          </a:r>
        </a:p>
        <a:p>
          <a:pPr algn="just">
            <a:buNone/>
          </a:pPr>
          <a:endParaRPr lang="fr-FR" sz="2000" i="0" dirty="0">
            <a:solidFill>
              <a:schemeClr val="tx1"/>
            </a:solidFill>
          </a:endParaRPr>
        </a:p>
        <a:p>
          <a:pPr algn="just">
            <a:buNone/>
          </a:pPr>
          <a:r>
            <a:rPr lang="fr-BE" sz="2000" b="0" i="0" u="none" dirty="0"/>
            <a:t>* Loi du </a:t>
          </a:r>
          <a:r>
            <a:rPr lang="fr-BE" sz="2000" b="0" i="0" u="none" dirty="0">
              <a:solidFill>
                <a:srgbClr val="FF0000"/>
              </a:solidFill>
            </a:rPr>
            <a:t>30 mars 2026 </a:t>
          </a:r>
          <a:r>
            <a:rPr lang="fr-BE" sz="2000" i="0" dirty="0"/>
            <a:t>fixant un cadre temporaire de l’exécution des peines</a:t>
          </a:r>
          <a:r>
            <a:rPr lang="fr-BE" sz="2000" i="1" dirty="0"/>
            <a:t>, </a:t>
          </a:r>
          <a:r>
            <a:rPr lang="fr-FR" sz="2000" i="1" dirty="0">
              <a:solidFill>
                <a:schemeClr val="tx1"/>
              </a:solidFill>
            </a:rPr>
            <a:t>M.B</a:t>
          </a:r>
          <a:r>
            <a:rPr lang="fr-FR" sz="2000" i="0" dirty="0">
              <a:solidFill>
                <a:schemeClr val="tx1"/>
              </a:solidFill>
            </a:rPr>
            <a:t>., 2 avril 2026</a:t>
          </a:r>
          <a:r>
            <a:rPr lang="fr-BE" sz="2000" b="0" i="0" u="none" dirty="0"/>
            <a:t>, </a:t>
          </a:r>
          <a:r>
            <a:rPr lang="fr-FR" sz="2000" i="1" dirty="0">
              <a:solidFill>
                <a:schemeClr val="tx1"/>
              </a:solidFill>
            </a:rPr>
            <a:t>M.B</a:t>
          </a:r>
          <a:r>
            <a:rPr lang="fr-FR" sz="2000" i="0" dirty="0">
              <a:solidFill>
                <a:schemeClr val="tx1"/>
              </a:solidFill>
            </a:rPr>
            <a:t>., 2 avril 2026.</a:t>
          </a:r>
        </a:p>
        <a:p>
          <a:pPr algn="just">
            <a:buNone/>
          </a:pPr>
          <a:endParaRPr lang="fr-FR" sz="2000" i="0" dirty="0">
            <a:solidFill>
              <a:schemeClr val="tx1"/>
            </a:solidFill>
          </a:endParaRPr>
        </a:p>
        <a:p>
          <a:pPr algn="just">
            <a:buNone/>
          </a:pPr>
          <a:r>
            <a:rPr lang="fr-FR" sz="2000" i="0" dirty="0">
              <a:solidFill>
                <a:schemeClr val="tx1"/>
              </a:solidFill>
            </a:rPr>
            <a:t>* </a:t>
          </a:r>
          <a:r>
            <a:rPr lang="fr-FR" sz="2000" i="0" dirty="0">
              <a:solidFill>
                <a:prstClr val="black"/>
              </a:solidFill>
              <a:latin typeface="Calibri" panose="020F0502020204030204"/>
              <a:ea typeface="+mn-ea"/>
              <a:cs typeface="+mn-cs"/>
            </a:rPr>
            <a:t>Loi du </a:t>
          </a:r>
          <a:r>
            <a:rPr lang="fr-FR" sz="2000" i="0" dirty="0">
              <a:solidFill>
                <a:srgbClr val="FF0000"/>
              </a:solidFill>
              <a:latin typeface="Calibri" panose="020F0502020204030204"/>
              <a:ea typeface="+mn-ea"/>
              <a:cs typeface="+mn-cs"/>
            </a:rPr>
            <a:t>13 mai 2026 </a:t>
          </a:r>
          <a:r>
            <a:rPr lang="fr-FR" sz="2000" i="0" dirty="0">
              <a:solidFill>
                <a:prstClr val="black"/>
              </a:solidFill>
              <a:latin typeface="Calibri" panose="020F0502020204030204"/>
              <a:ea typeface="+mn-ea"/>
              <a:cs typeface="+mn-cs"/>
            </a:rPr>
            <a:t>portant harmonisation de diverses, </a:t>
          </a:r>
          <a:r>
            <a:rPr lang="fr-FR" sz="2000" i="1" dirty="0">
              <a:solidFill>
                <a:prstClr val="black"/>
              </a:solidFill>
              <a:latin typeface="Calibri" panose="020F0502020204030204"/>
              <a:ea typeface="+mn-ea"/>
              <a:cs typeface="+mn-cs"/>
            </a:rPr>
            <a:t>M.B</a:t>
          </a:r>
          <a:r>
            <a:rPr lang="fr-FR" sz="2000" i="0" dirty="0">
              <a:solidFill>
                <a:prstClr val="black"/>
              </a:solidFill>
              <a:latin typeface="Calibri" panose="020F0502020204030204"/>
              <a:ea typeface="+mn-ea"/>
              <a:cs typeface="+mn-cs"/>
            </a:rPr>
            <a:t>., 23 mai 2026.</a:t>
          </a:r>
        </a:p>
        <a:p>
          <a:pPr algn="just">
            <a:buNone/>
          </a:pPr>
          <a:endParaRPr lang="fr-FR" sz="2000" i="0" dirty="0">
            <a:solidFill>
              <a:prstClr val="black"/>
            </a:solidFill>
            <a:latin typeface="Calibri" panose="020F0502020204030204"/>
            <a:ea typeface="+mn-ea"/>
            <a:cs typeface="+mn-cs"/>
          </a:endParaRPr>
        </a:p>
        <a:p>
          <a:pPr algn="just">
            <a:buNone/>
          </a:pPr>
          <a:r>
            <a:rPr lang="pt-BR" sz="2000" i="0" dirty="0"/>
            <a:t>* </a:t>
          </a:r>
          <a:r>
            <a:rPr lang="fr-FR" sz="2000" i="0" dirty="0"/>
            <a:t>Loi du </a:t>
          </a:r>
          <a:r>
            <a:rPr lang="fr-FR" sz="2000" i="0" dirty="0">
              <a:solidFill>
                <a:srgbClr val="FF0000"/>
              </a:solidFill>
            </a:rPr>
            <a:t>16 mai 2024 </a:t>
          </a:r>
          <a:r>
            <a:rPr lang="fr-FR" sz="2000" i="0" dirty="0">
              <a:solidFill>
                <a:prstClr val="black">
                  <a:hueOff val="0"/>
                  <a:satOff val="0"/>
                  <a:lumOff val="0"/>
                  <a:alphaOff val="0"/>
                </a:prstClr>
              </a:solidFill>
              <a:latin typeface="Calibri" panose="020F0502020204030204"/>
              <a:ea typeface="+mn-ea"/>
              <a:cs typeface="+mn-cs"/>
            </a:rPr>
            <a:t>portant adaptation du droit pénal fiscal spécial au nouveau Code pénal, M.B. 21 juin 2024.</a:t>
          </a:r>
          <a:endParaRPr lang="fr-FR" sz="2000" i="0" dirty="0">
            <a:solidFill>
              <a:prstClr val="black"/>
            </a:solidFill>
            <a:latin typeface="Calibri" panose="020F0502020204030204"/>
            <a:ea typeface="+mn-ea"/>
            <a:cs typeface="+mn-cs"/>
          </a:endParaRPr>
        </a:p>
        <a:p>
          <a:pPr algn="just">
            <a:buNone/>
          </a:pPr>
          <a:endParaRPr lang="fr-FR" sz="2000" i="0" dirty="0">
            <a:solidFill>
              <a:prstClr val="black"/>
            </a:solidFill>
            <a:latin typeface="Calibri" panose="020F0502020204030204"/>
            <a:ea typeface="+mn-ea"/>
            <a:cs typeface="+mn-cs"/>
          </a:endParaRPr>
        </a:p>
        <a:p>
          <a:pPr algn="just">
            <a:buNone/>
          </a:pPr>
          <a:r>
            <a:rPr lang="fr-FR" sz="2000" i="0" dirty="0">
              <a:solidFill>
                <a:schemeClr val="tx1"/>
              </a:solidFill>
            </a:rPr>
            <a:t>* L</a:t>
          </a:r>
          <a:r>
            <a:rPr lang="fr-FR" sz="2000" b="0" i="0" dirty="0"/>
            <a:t>oi du </a:t>
          </a:r>
          <a:r>
            <a:rPr lang="fr-FR" sz="2000" b="0" i="0" dirty="0">
              <a:solidFill>
                <a:srgbClr val="FF0000"/>
              </a:solidFill>
            </a:rPr>
            <a:t>25 mai 2026 </a:t>
          </a:r>
          <a:r>
            <a:rPr lang="fr-FR" sz="2000" b="0" i="0" dirty="0"/>
            <a:t>modifiant la loi du 16 mars 1968 relative à la police de la circulation routière suite à l'adoption du nouveau Code pénal et portant des dispositions diverses et modifiant la loi du 21 juin 1985 relative aux conditions techniques auxquelles doivent répondre tout véhicule, </a:t>
          </a:r>
          <a:r>
            <a:rPr lang="fr-FR" sz="2000" i="1" dirty="0">
              <a:solidFill>
                <a:prstClr val="black"/>
              </a:solidFill>
              <a:latin typeface="Calibri" panose="020F0502020204030204"/>
              <a:ea typeface="+mn-ea"/>
              <a:cs typeface="+mn-cs"/>
            </a:rPr>
            <a:t>M.B</a:t>
          </a:r>
          <a:r>
            <a:rPr lang="fr-FR" sz="2000" i="0" dirty="0">
              <a:solidFill>
                <a:prstClr val="black"/>
              </a:solidFill>
              <a:latin typeface="Calibri" panose="020F0502020204030204"/>
              <a:ea typeface="+mn-ea"/>
              <a:cs typeface="+mn-cs"/>
            </a:rPr>
            <a:t>.,</a:t>
          </a:r>
          <a:r>
            <a:rPr lang="fr-FR" sz="2000" b="0" i="0" dirty="0"/>
            <a:t> 8 juin </a:t>
          </a:r>
          <a:r>
            <a:rPr lang="fr-FR" sz="2000" i="0" dirty="0">
              <a:solidFill>
                <a:prstClr val="black"/>
              </a:solidFill>
              <a:latin typeface="Calibri" panose="020F0502020204030204"/>
              <a:ea typeface="+mn-ea"/>
              <a:cs typeface="+mn-cs"/>
            </a:rPr>
            <a:t>2026</a:t>
          </a:r>
          <a:r>
            <a:rPr lang="fr-FR" sz="2000" dirty="0"/>
            <a:t>.</a:t>
          </a:r>
          <a:endParaRPr lang="fr-FR" sz="2000" i="0" dirty="0"/>
        </a:p>
        <a:p>
          <a:pPr algn="just">
            <a:buNone/>
          </a:pPr>
          <a:endParaRPr lang="fr-FR" sz="2000" i="0" dirty="0">
            <a:solidFill>
              <a:prstClr val="black"/>
            </a:solidFill>
            <a:latin typeface="Calibri" panose="020F0502020204030204"/>
            <a:ea typeface="+mn-ea"/>
            <a:cs typeface="+mn-cs"/>
          </a:endParaRPr>
        </a:p>
        <a:p>
          <a:pPr algn="l">
            <a:buNone/>
          </a:pPr>
          <a:endParaRPr lang="en-US" sz="1500" dirty="0"/>
        </a:p>
      </dgm:t>
    </dgm:pt>
    <dgm:pt modelId="{4FA7A2E6-52AA-4EC0-9C03-6BE6FB0B09D3}" type="sibTrans" cxnId="{A07263AA-CFE7-47E9-B47A-4ADFDC0BEC7A}">
      <dgm:prSet/>
      <dgm:spPr/>
      <dgm:t>
        <a:bodyPr/>
        <a:lstStyle/>
        <a:p>
          <a:endParaRPr lang="en-US"/>
        </a:p>
      </dgm:t>
    </dgm:pt>
    <dgm:pt modelId="{C8009743-45F1-4B91-A65E-371B6C886F71}" type="parTrans" cxnId="{A07263AA-CFE7-47E9-B47A-4ADFDC0BEC7A}">
      <dgm:prSet/>
      <dgm:spPr/>
      <dgm:t>
        <a:bodyPr/>
        <a:lstStyle/>
        <a:p>
          <a:endParaRPr lang="en-US"/>
        </a:p>
      </dgm:t>
    </dgm:pt>
    <dgm:pt modelId="{F4A4F6DE-00F7-48FD-9EEB-6A6C79507852}" type="pres">
      <dgm:prSet presAssocID="{79F1F0CB-1655-40DC-A5A2-A10A5F8AC680}" presName="vert0" presStyleCnt="0">
        <dgm:presLayoutVars>
          <dgm:dir/>
          <dgm:animOne val="branch"/>
          <dgm:animLvl val="lvl"/>
        </dgm:presLayoutVars>
      </dgm:prSet>
      <dgm:spPr/>
    </dgm:pt>
    <dgm:pt modelId="{F1E3DE17-49A0-4E91-98DF-4516021D2742}" type="pres">
      <dgm:prSet presAssocID="{32D959E1-873D-4171-A8D2-4895522C74F2}" presName="thickLine" presStyleLbl="alignNode1" presStyleIdx="0" presStyleCnt="1" custLinFactNeighborX="-1347" custLinFactNeighborY="-54378"/>
      <dgm:spPr/>
    </dgm:pt>
    <dgm:pt modelId="{0C072B1C-EF4A-4A79-8654-8FF5555F5494}" type="pres">
      <dgm:prSet presAssocID="{32D959E1-873D-4171-A8D2-4895522C74F2}" presName="horz1" presStyleCnt="0"/>
      <dgm:spPr/>
    </dgm:pt>
    <dgm:pt modelId="{02513E6B-EEBD-49F0-93AB-6FE79AE82413}" type="pres">
      <dgm:prSet presAssocID="{32D959E1-873D-4171-A8D2-4895522C74F2}" presName="tx1" presStyleLbl="revTx" presStyleIdx="0" presStyleCnt="1" custLinFactNeighborY="9825"/>
      <dgm:spPr/>
    </dgm:pt>
    <dgm:pt modelId="{4B5BD0BE-E504-4F60-A601-76062A288BF0}" type="pres">
      <dgm:prSet presAssocID="{32D959E1-873D-4171-A8D2-4895522C74F2}" presName="vert1" presStyleCnt="0"/>
      <dgm:spPr/>
    </dgm:pt>
  </dgm:ptLst>
  <dgm:cxnLst>
    <dgm:cxn modelId="{62380645-C696-4459-8448-456D2559F4B2}" type="presOf" srcId="{79F1F0CB-1655-40DC-A5A2-A10A5F8AC680}" destId="{F4A4F6DE-00F7-48FD-9EEB-6A6C79507852}" srcOrd="0" destOrd="0" presId="urn:microsoft.com/office/officeart/2008/layout/LinedList"/>
    <dgm:cxn modelId="{52E5D451-28F7-4B0C-8A14-1B5E0ABC98BE}" type="presOf" srcId="{32D959E1-873D-4171-A8D2-4895522C74F2}" destId="{02513E6B-EEBD-49F0-93AB-6FE79AE82413}" srcOrd="0" destOrd="0" presId="urn:microsoft.com/office/officeart/2008/layout/LinedList"/>
    <dgm:cxn modelId="{A07263AA-CFE7-47E9-B47A-4ADFDC0BEC7A}" srcId="{79F1F0CB-1655-40DC-A5A2-A10A5F8AC680}" destId="{32D959E1-873D-4171-A8D2-4895522C74F2}" srcOrd="0" destOrd="0" parTransId="{C8009743-45F1-4B91-A65E-371B6C886F71}" sibTransId="{4FA7A2E6-52AA-4EC0-9C03-6BE6FB0B09D3}"/>
    <dgm:cxn modelId="{E1D7C751-E641-4192-B103-53045CB9915D}" type="presParOf" srcId="{F4A4F6DE-00F7-48FD-9EEB-6A6C79507852}" destId="{F1E3DE17-49A0-4E91-98DF-4516021D2742}" srcOrd="0" destOrd="0" presId="urn:microsoft.com/office/officeart/2008/layout/LinedList"/>
    <dgm:cxn modelId="{9EC67B0A-25FA-4474-A25D-D3F830105DF2}" type="presParOf" srcId="{F4A4F6DE-00F7-48FD-9EEB-6A6C79507852}" destId="{0C072B1C-EF4A-4A79-8654-8FF5555F5494}" srcOrd="1" destOrd="0" presId="urn:microsoft.com/office/officeart/2008/layout/LinedList"/>
    <dgm:cxn modelId="{AE7B98C1-2283-4065-ACD7-E3745A1E7F60}" type="presParOf" srcId="{0C072B1C-EF4A-4A79-8654-8FF5555F5494}" destId="{02513E6B-EEBD-49F0-93AB-6FE79AE82413}" srcOrd="0" destOrd="0" presId="urn:microsoft.com/office/officeart/2008/layout/LinedList"/>
    <dgm:cxn modelId="{6F937DC6-E58C-49BD-94B3-ADA2AEBC6113}" type="presParOf" srcId="{0C072B1C-EF4A-4A79-8654-8FF5555F5494}" destId="{4B5BD0BE-E504-4F60-A601-76062A288BF0}"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9F1F0CB-1655-40DC-A5A2-A10A5F8AC680}" type="doc">
      <dgm:prSet loTypeId="urn:microsoft.com/office/officeart/2008/layout/LinedList" loCatId="list" qsTypeId="urn:microsoft.com/office/officeart/2005/8/quickstyle/simple1#5" qsCatId="simple" csTypeId="urn:microsoft.com/office/officeart/2005/8/colors/colorful2#4" csCatId="colorful" phldr="1"/>
      <dgm:spPr/>
      <dgm:t>
        <a:bodyPr/>
        <a:lstStyle/>
        <a:p>
          <a:endParaRPr lang="en-US"/>
        </a:p>
      </dgm:t>
    </dgm:pt>
    <dgm:pt modelId="{32D959E1-873D-4171-A8D2-4895522C74F2}">
      <dgm:prSet custT="1">
        <dgm:style>
          <a:lnRef idx="1">
            <a:schemeClr val="accent2"/>
          </a:lnRef>
          <a:fillRef idx="2">
            <a:schemeClr val="accent2"/>
          </a:fillRef>
          <a:effectRef idx="1">
            <a:schemeClr val="accent2"/>
          </a:effectRef>
          <a:fontRef idx="minor">
            <a:schemeClr val="dk1"/>
          </a:fontRef>
        </dgm:style>
      </dgm:prSet>
      <dgm:spPr/>
      <dgm:t>
        <a:bodyPr/>
        <a:lstStyle/>
        <a:p>
          <a:pPr marL="0" lvl="0" indent="0" algn="just" defTabSz="977900">
            <a:lnSpc>
              <a:spcPct val="90000"/>
            </a:lnSpc>
            <a:spcBef>
              <a:spcPct val="0"/>
            </a:spcBef>
            <a:spcAft>
              <a:spcPct val="35000"/>
            </a:spcAft>
            <a:buNone/>
          </a:pPr>
          <a:r>
            <a:rPr lang="fr-FR" sz="2000" i="0" kern="1200" dirty="0">
              <a:solidFill>
                <a:prstClr val="black"/>
              </a:solidFill>
              <a:latin typeface="Calibri" panose="020F0502020204030204"/>
              <a:ea typeface="+mn-ea"/>
              <a:cs typeface="+mn-cs"/>
            </a:rPr>
            <a:t>* </a:t>
          </a:r>
          <a:r>
            <a:rPr lang="fr-BE" sz="2000" kern="1200" dirty="0"/>
            <a:t>Loi du </a:t>
          </a:r>
          <a:r>
            <a:rPr lang="fr-BE" sz="2000" kern="1200" dirty="0">
              <a:solidFill>
                <a:srgbClr val="FF0000"/>
              </a:solidFill>
            </a:rPr>
            <a:t>2 juillet 2026 </a:t>
          </a:r>
          <a:r>
            <a:rPr lang="fr-BE" sz="2000" kern="1200" dirty="0"/>
            <a:t>relative à la mise en concordance de dispositions légales diverses en vigueur avec le Code pénal du 29 février 2024, </a:t>
          </a:r>
          <a:r>
            <a:rPr lang="fr-FR" sz="2000" i="1" kern="1200" dirty="0">
              <a:solidFill>
                <a:prstClr val="black"/>
              </a:solidFill>
              <a:latin typeface="Calibri" panose="020F0502020204030204"/>
              <a:ea typeface="+mn-ea"/>
              <a:cs typeface="+mn-cs"/>
            </a:rPr>
            <a:t>M.B</a:t>
          </a:r>
          <a:r>
            <a:rPr lang="fr-FR" sz="2000" i="0" kern="1200" dirty="0">
              <a:solidFill>
                <a:prstClr val="black"/>
              </a:solidFill>
              <a:latin typeface="Calibri" panose="020F0502020204030204"/>
              <a:ea typeface="+mn-ea"/>
              <a:cs typeface="+mn-cs"/>
            </a:rPr>
            <a:t>., 13 juillet 2026.</a:t>
          </a:r>
          <a:endParaRPr lang="fr-BE" sz="2000" i="0" kern="1200" dirty="0">
            <a:solidFill>
              <a:prstClr val="black"/>
            </a:solidFill>
            <a:latin typeface="Calibri" panose="020F0502020204030204"/>
            <a:ea typeface="+mn-ea"/>
            <a:cs typeface="+mn-cs"/>
          </a:endParaRPr>
        </a:p>
        <a:p>
          <a:pPr marL="0" lvl="0" indent="0" algn="just" defTabSz="977900">
            <a:lnSpc>
              <a:spcPct val="90000"/>
            </a:lnSpc>
            <a:spcBef>
              <a:spcPct val="0"/>
            </a:spcBef>
            <a:spcAft>
              <a:spcPct val="35000"/>
            </a:spcAft>
            <a:buNone/>
          </a:pPr>
          <a:r>
            <a:rPr lang="fr-BE" sz="2000" i="0" kern="1200" dirty="0">
              <a:solidFill>
                <a:prstClr val="black"/>
              </a:solidFill>
              <a:latin typeface="Calibri" panose="020F0502020204030204"/>
              <a:ea typeface="+mn-ea"/>
              <a:cs typeface="+mn-cs"/>
            </a:rPr>
            <a:t>* </a:t>
          </a:r>
          <a:r>
            <a:rPr lang="fr-FR" sz="2000" i="0" kern="1200" dirty="0">
              <a:solidFill>
                <a:prstClr val="black"/>
              </a:solidFill>
              <a:latin typeface="Calibri" panose="020F0502020204030204"/>
              <a:ea typeface="+mn-ea"/>
              <a:cs typeface="+mn-cs"/>
            </a:rPr>
            <a:t>Loi spéciale du </a:t>
          </a:r>
          <a:r>
            <a:rPr lang="fr-FR" sz="2000" i="0" kern="1200" dirty="0">
              <a:solidFill>
                <a:srgbClr val="FF0000"/>
              </a:solidFill>
              <a:latin typeface="Calibri" panose="020F0502020204030204"/>
              <a:ea typeface="+mn-ea"/>
              <a:cs typeface="+mn-cs"/>
            </a:rPr>
            <a:t>20 juillet 2026 </a:t>
          </a:r>
          <a:r>
            <a:rPr lang="fr-FR" sz="2000" i="0" kern="1200" dirty="0">
              <a:solidFill>
                <a:prstClr val="black"/>
              </a:solidFill>
              <a:latin typeface="Calibri" panose="020F0502020204030204"/>
              <a:ea typeface="+mn-ea"/>
              <a:cs typeface="+mn-cs"/>
            </a:rPr>
            <a:t>relative à la mise en concordance de dispositions légales diverses en vigueur avec le Code pénal du 29 février 2024, </a:t>
          </a:r>
          <a:r>
            <a:rPr lang="fr-FR" sz="2000" i="1" kern="1200" dirty="0">
              <a:solidFill>
                <a:prstClr val="black"/>
              </a:solidFill>
              <a:latin typeface="Calibri" panose="020F0502020204030204"/>
              <a:ea typeface="+mn-ea"/>
              <a:cs typeface="+mn-cs"/>
            </a:rPr>
            <a:t>M.B</a:t>
          </a:r>
          <a:r>
            <a:rPr lang="fr-FR" sz="2000" i="0" kern="1200" dirty="0">
              <a:solidFill>
                <a:prstClr val="black"/>
              </a:solidFill>
              <a:latin typeface="Calibri" panose="020F0502020204030204"/>
              <a:ea typeface="+mn-ea"/>
              <a:cs typeface="+mn-cs"/>
            </a:rPr>
            <a:t>., 29 juillet 2026.</a:t>
          </a:r>
          <a:endParaRPr lang="fr-BE" sz="2000" i="0" kern="1200" dirty="0">
            <a:solidFill>
              <a:prstClr val="black"/>
            </a:solidFill>
            <a:latin typeface="Calibri" panose="020F0502020204030204"/>
            <a:ea typeface="+mn-ea"/>
            <a:cs typeface="+mn-cs"/>
          </a:endParaRPr>
        </a:p>
        <a:p>
          <a:pPr marL="0" lvl="0" indent="0" algn="just" defTabSz="977900">
            <a:lnSpc>
              <a:spcPct val="90000"/>
            </a:lnSpc>
            <a:spcBef>
              <a:spcPct val="0"/>
            </a:spcBef>
            <a:spcAft>
              <a:spcPct val="35000"/>
            </a:spcAft>
            <a:buNone/>
          </a:pPr>
          <a:r>
            <a:rPr lang="fr-BE" sz="2000" i="0" kern="1200" dirty="0">
              <a:solidFill>
                <a:prstClr val="black"/>
              </a:solidFill>
              <a:latin typeface="Calibri" panose="020F0502020204030204"/>
              <a:ea typeface="+mn-ea"/>
              <a:cs typeface="+mn-cs"/>
            </a:rPr>
            <a:t>* </a:t>
          </a:r>
          <a:r>
            <a:rPr lang="fr-BE" sz="2000" kern="1200" dirty="0"/>
            <a:t>Lo</a:t>
          </a:r>
          <a:r>
            <a:rPr lang="fr-FR" sz="2000" kern="1200" dirty="0"/>
            <a:t>i spéciale du </a:t>
          </a:r>
          <a:r>
            <a:rPr lang="fr-FR" sz="2000" kern="1200" dirty="0">
              <a:solidFill>
                <a:srgbClr val="FF0000"/>
              </a:solidFill>
            </a:rPr>
            <a:t>20 juillet 2026 </a:t>
          </a:r>
          <a:r>
            <a:rPr lang="fr-FR" sz="2000" kern="1200" dirty="0"/>
            <a:t>modifiant l’article 479 du Code d’instruction criminelle et relative à la mise en concordance de la loi spéciale du 25 juin 1998 réglant la responsabilité pénale des membres des gouvernements de communauté ou de région avec le Code pénal du 29 février 2024, </a:t>
          </a:r>
          <a:r>
            <a:rPr lang="fr-FR" sz="2000" i="1" kern="1200" dirty="0">
              <a:solidFill>
                <a:prstClr val="black"/>
              </a:solidFill>
              <a:latin typeface="Calibri" panose="020F0502020204030204"/>
              <a:ea typeface="+mn-ea"/>
              <a:cs typeface="+mn-cs"/>
            </a:rPr>
            <a:t>M.B</a:t>
          </a:r>
          <a:r>
            <a:rPr lang="fr-FR" sz="2000" i="0" kern="1200" dirty="0">
              <a:solidFill>
                <a:prstClr val="black"/>
              </a:solidFill>
              <a:latin typeface="Calibri" panose="020F0502020204030204"/>
              <a:ea typeface="+mn-ea"/>
              <a:cs typeface="+mn-cs"/>
            </a:rPr>
            <a:t>., 24 août 2026.</a:t>
          </a:r>
        </a:p>
        <a:p>
          <a:pPr marL="0" lvl="0" indent="0" algn="just" defTabSz="977900">
            <a:lnSpc>
              <a:spcPct val="90000"/>
            </a:lnSpc>
            <a:spcBef>
              <a:spcPct val="0"/>
            </a:spcBef>
            <a:spcAft>
              <a:spcPct val="35000"/>
            </a:spcAft>
            <a:buNone/>
          </a:pPr>
          <a:endParaRPr lang="fr-FR" sz="2000" i="0" kern="1200" dirty="0">
            <a:solidFill>
              <a:prstClr val="black"/>
            </a:solidFill>
            <a:latin typeface="Calibri" panose="020F0502020204030204"/>
            <a:ea typeface="+mn-ea"/>
            <a:cs typeface="+mn-cs"/>
          </a:endParaRPr>
        </a:p>
        <a:p>
          <a:pPr marL="0" lvl="0" indent="0" algn="just" defTabSz="977900">
            <a:lnSpc>
              <a:spcPct val="90000"/>
            </a:lnSpc>
            <a:spcBef>
              <a:spcPct val="0"/>
            </a:spcBef>
            <a:spcAft>
              <a:spcPct val="35000"/>
            </a:spcAft>
            <a:buNone/>
          </a:pPr>
          <a:r>
            <a:rPr lang="fr-FR" sz="2000" i="0" kern="1200" dirty="0">
              <a:solidFill>
                <a:prstClr val="black"/>
              </a:solidFill>
              <a:latin typeface="Calibri" panose="020F0502020204030204"/>
              <a:ea typeface="+mn-ea"/>
              <a:cs typeface="+mn-cs"/>
            </a:rPr>
            <a:t>+ Arrêté royal du </a:t>
          </a:r>
          <a:r>
            <a:rPr lang="fr-FR" sz="2000" i="0" kern="1200" dirty="0">
              <a:solidFill>
                <a:srgbClr val="FF0000"/>
              </a:solidFill>
              <a:latin typeface="Calibri" panose="020F0502020204030204"/>
              <a:ea typeface="+mn-ea"/>
              <a:cs typeface="+mn-cs"/>
            </a:rPr>
            <a:t>5 juin 2026 </a:t>
          </a:r>
          <a:r>
            <a:rPr lang="fr-FR" sz="2000" i="0" kern="1200" dirty="0">
              <a:solidFill>
                <a:prstClr val="black"/>
              </a:solidFill>
              <a:latin typeface="Calibri" panose="020F0502020204030204"/>
              <a:ea typeface="+mn-ea"/>
              <a:cs typeface="+mn-cs"/>
            </a:rPr>
            <a:t>déterminant le contenu et les modalités de réalisation du rapport d'information comme déterminé par l'article 31 du Code pénal, </a:t>
          </a:r>
          <a:r>
            <a:rPr lang="fr-FR" sz="2000" i="1" kern="1200" dirty="0">
              <a:solidFill>
                <a:prstClr val="black"/>
              </a:solidFill>
              <a:latin typeface="Calibri" panose="020F0502020204030204"/>
              <a:ea typeface="+mn-ea"/>
              <a:cs typeface="+mn-cs"/>
            </a:rPr>
            <a:t>M.B</a:t>
          </a:r>
          <a:r>
            <a:rPr lang="fr-FR" sz="2000" i="0" kern="1200" dirty="0">
              <a:solidFill>
                <a:prstClr val="black"/>
              </a:solidFill>
              <a:latin typeface="Calibri" panose="020F0502020204030204"/>
              <a:ea typeface="+mn-ea"/>
              <a:cs typeface="+mn-cs"/>
            </a:rPr>
            <a:t>., 16 juin 2026.</a:t>
          </a:r>
        </a:p>
        <a:p>
          <a:pPr marL="0" lvl="0" indent="0" algn="just" defTabSz="977900">
            <a:lnSpc>
              <a:spcPct val="90000"/>
            </a:lnSpc>
            <a:spcBef>
              <a:spcPct val="0"/>
            </a:spcBef>
            <a:spcAft>
              <a:spcPct val="35000"/>
            </a:spcAft>
            <a:buNone/>
          </a:pPr>
          <a:endParaRPr lang="fr-FR" sz="2000" i="0" kern="1200" dirty="0">
            <a:solidFill>
              <a:prstClr val="black"/>
            </a:solidFill>
            <a:latin typeface="Calibri" panose="020F0502020204030204"/>
            <a:ea typeface="+mn-ea"/>
            <a:cs typeface="+mn-cs"/>
          </a:endParaRPr>
        </a:p>
        <a:p>
          <a:pPr marL="0" lvl="0" indent="0" algn="just" defTabSz="977900">
            <a:lnSpc>
              <a:spcPct val="90000"/>
            </a:lnSpc>
            <a:spcBef>
              <a:spcPct val="0"/>
            </a:spcBef>
            <a:spcAft>
              <a:spcPct val="35000"/>
            </a:spcAft>
            <a:buNone/>
          </a:pPr>
          <a:r>
            <a:rPr lang="fr-FR" sz="2000" i="0" kern="1200" dirty="0">
              <a:solidFill>
                <a:prstClr val="black"/>
              </a:solidFill>
              <a:latin typeface="Calibri" panose="020F0502020204030204"/>
              <a:ea typeface="+mn-ea"/>
              <a:cs typeface="+mn-cs"/>
            </a:rPr>
            <a:t>+ Arrêté royal du </a:t>
          </a:r>
          <a:r>
            <a:rPr lang="fr-FR" sz="2000" i="0" kern="1200" dirty="0">
              <a:solidFill>
                <a:srgbClr val="FF0000"/>
              </a:solidFill>
              <a:latin typeface="Calibri" panose="020F0502020204030204"/>
              <a:ea typeface="+mn-ea"/>
              <a:cs typeface="+mn-cs"/>
            </a:rPr>
            <a:t>27 août 2026 </a:t>
          </a:r>
          <a:r>
            <a:rPr lang="fr-FR" sz="2000" i="0" kern="1200" dirty="0">
              <a:solidFill>
                <a:prstClr val="black"/>
              </a:solidFill>
              <a:latin typeface="Calibri" panose="020F0502020204030204"/>
              <a:ea typeface="+mn-ea"/>
              <a:cs typeface="+mn-cs"/>
            </a:rPr>
            <a:t>relatif au fonctionnement des commissions de probation, </a:t>
          </a:r>
          <a:r>
            <a:rPr lang="fr-FR" sz="2000" i="1" kern="1200" dirty="0">
              <a:solidFill>
                <a:prstClr val="black"/>
              </a:solidFill>
              <a:latin typeface="Calibri" panose="020F0502020204030204"/>
              <a:ea typeface="+mn-ea"/>
              <a:cs typeface="+mn-cs"/>
            </a:rPr>
            <a:t>M.B</a:t>
          </a:r>
          <a:r>
            <a:rPr lang="fr-FR" sz="2000" i="0" kern="1200" dirty="0">
              <a:solidFill>
                <a:prstClr val="black"/>
              </a:solidFill>
              <a:latin typeface="Calibri" panose="020F0502020204030204"/>
              <a:ea typeface="+mn-ea"/>
              <a:cs typeface="+mn-cs"/>
            </a:rPr>
            <a:t>., 2 septembre 2026.</a:t>
          </a:r>
        </a:p>
        <a:p>
          <a:pPr marL="0" lvl="0" indent="0" algn="just" defTabSz="977900">
            <a:lnSpc>
              <a:spcPct val="90000"/>
            </a:lnSpc>
            <a:spcBef>
              <a:spcPct val="0"/>
            </a:spcBef>
            <a:spcAft>
              <a:spcPct val="35000"/>
            </a:spcAft>
            <a:buNone/>
          </a:pPr>
          <a:endParaRPr lang="fr-FR" sz="2000" i="0" kern="1200" dirty="0">
            <a:solidFill>
              <a:prstClr val="black"/>
            </a:solidFill>
            <a:latin typeface="Calibri" panose="020F0502020204030204"/>
            <a:ea typeface="+mn-ea"/>
            <a:cs typeface="+mn-cs"/>
          </a:endParaRPr>
        </a:p>
        <a:p>
          <a:pPr marL="0" lvl="0" indent="0" algn="just" defTabSz="977900">
            <a:lnSpc>
              <a:spcPct val="90000"/>
            </a:lnSpc>
            <a:spcBef>
              <a:spcPct val="0"/>
            </a:spcBef>
            <a:spcAft>
              <a:spcPct val="35000"/>
            </a:spcAft>
            <a:buNone/>
          </a:pPr>
          <a:r>
            <a:rPr lang="fr-BE" sz="2000" b="0" i="0" u="none" kern="1200" dirty="0"/>
            <a:t>+ Décret du </a:t>
          </a:r>
          <a:r>
            <a:rPr lang="fr-BE" sz="2000" b="0" i="0" u="none" kern="1200" dirty="0">
              <a:solidFill>
                <a:srgbClr val="FF0000"/>
              </a:solidFill>
            </a:rPr>
            <a:t>4 septembre 2026</a:t>
          </a:r>
          <a:r>
            <a:rPr lang="fr-BE" sz="2000" b="0" i="0" u="none" kern="1200" dirty="0"/>
            <a:t> de la communauté française portant harmonisation du décret du 18 janvier 2018 portant le Code de la prévention, de l'aide à la jeunesse et de la protection de la jeunesse avec le nouveau Code pénal du 29 février 2024, </a:t>
          </a:r>
          <a:r>
            <a:rPr lang="fr-BE" sz="2000" b="0" i="1" u="none" kern="1200" dirty="0"/>
            <a:t>M.B</a:t>
          </a:r>
          <a:r>
            <a:rPr lang="fr-BE" sz="2000" b="0" i="0" u="none" kern="1200" dirty="0"/>
            <a:t>., 14 septembre 2026.</a:t>
          </a:r>
          <a:endParaRPr lang="fr-FR" sz="2000" i="0" kern="1200" dirty="0">
            <a:solidFill>
              <a:prstClr val="black"/>
            </a:solidFill>
            <a:latin typeface="Calibri" panose="020F0502020204030204"/>
            <a:ea typeface="+mn-ea"/>
            <a:cs typeface="+mn-cs"/>
          </a:endParaRPr>
        </a:p>
      </dgm:t>
    </dgm:pt>
    <dgm:pt modelId="{4FA7A2E6-52AA-4EC0-9C03-6BE6FB0B09D3}" type="sibTrans" cxnId="{A07263AA-CFE7-47E9-B47A-4ADFDC0BEC7A}">
      <dgm:prSet/>
      <dgm:spPr/>
      <dgm:t>
        <a:bodyPr/>
        <a:lstStyle/>
        <a:p>
          <a:endParaRPr lang="en-US"/>
        </a:p>
      </dgm:t>
    </dgm:pt>
    <dgm:pt modelId="{C8009743-45F1-4B91-A65E-371B6C886F71}" type="parTrans" cxnId="{A07263AA-CFE7-47E9-B47A-4ADFDC0BEC7A}">
      <dgm:prSet/>
      <dgm:spPr/>
      <dgm:t>
        <a:bodyPr/>
        <a:lstStyle/>
        <a:p>
          <a:endParaRPr lang="en-US"/>
        </a:p>
      </dgm:t>
    </dgm:pt>
    <dgm:pt modelId="{F4A4F6DE-00F7-48FD-9EEB-6A6C79507852}" type="pres">
      <dgm:prSet presAssocID="{79F1F0CB-1655-40DC-A5A2-A10A5F8AC680}" presName="vert0" presStyleCnt="0">
        <dgm:presLayoutVars>
          <dgm:dir/>
          <dgm:animOne val="branch"/>
          <dgm:animLvl val="lvl"/>
        </dgm:presLayoutVars>
      </dgm:prSet>
      <dgm:spPr/>
    </dgm:pt>
    <dgm:pt modelId="{F1E3DE17-49A0-4E91-98DF-4516021D2742}" type="pres">
      <dgm:prSet presAssocID="{32D959E1-873D-4171-A8D2-4895522C74F2}" presName="thickLine" presStyleLbl="alignNode1" presStyleIdx="0" presStyleCnt="1" custLinFactNeighborX="-1347" custLinFactNeighborY="-54378"/>
      <dgm:spPr/>
    </dgm:pt>
    <dgm:pt modelId="{0C072B1C-EF4A-4A79-8654-8FF5555F5494}" type="pres">
      <dgm:prSet presAssocID="{32D959E1-873D-4171-A8D2-4895522C74F2}" presName="horz1" presStyleCnt="0"/>
      <dgm:spPr/>
    </dgm:pt>
    <dgm:pt modelId="{02513E6B-EEBD-49F0-93AB-6FE79AE82413}" type="pres">
      <dgm:prSet presAssocID="{32D959E1-873D-4171-A8D2-4895522C74F2}" presName="tx1" presStyleLbl="revTx" presStyleIdx="0" presStyleCnt="1" custLinFactNeighborX="-1787" custLinFactNeighborY="9357"/>
      <dgm:spPr/>
    </dgm:pt>
    <dgm:pt modelId="{4B5BD0BE-E504-4F60-A601-76062A288BF0}" type="pres">
      <dgm:prSet presAssocID="{32D959E1-873D-4171-A8D2-4895522C74F2}" presName="vert1" presStyleCnt="0"/>
      <dgm:spPr/>
    </dgm:pt>
  </dgm:ptLst>
  <dgm:cxnLst>
    <dgm:cxn modelId="{62380645-C696-4459-8448-456D2559F4B2}" type="presOf" srcId="{79F1F0CB-1655-40DC-A5A2-A10A5F8AC680}" destId="{F4A4F6DE-00F7-48FD-9EEB-6A6C79507852}" srcOrd="0" destOrd="0" presId="urn:microsoft.com/office/officeart/2008/layout/LinedList"/>
    <dgm:cxn modelId="{52E5D451-28F7-4B0C-8A14-1B5E0ABC98BE}" type="presOf" srcId="{32D959E1-873D-4171-A8D2-4895522C74F2}" destId="{02513E6B-EEBD-49F0-93AB-6FE79AE82413}" srcOrd="0" destOrd="0" presId="urn:microsoft.com/office/officeart/2008/layout/LinedList"/>
    <dgm:cxn modelId="{A07263AA-CFE7-47E9-B47A-4ADFDC0BEC7A}" srcId="{79F1F0CB-1655-40DC-A5A2-A10A5F8AC680}" destId="{32D959E1-873D-4171-A8D2-4895522C74F2}" srcOrd="0" destOrd="0" parTransId="{C8009743-45F1-4B91-A65E-371B6C886F71}" sibTransId="{4FA7A2E6-52AA-4EC0-9C03-6BE6FB0B09D3}"/>
    <dgm:cxn modelId="{E1D7C751-E641-4192-B103-53045CB9915D}" type="presParOf" srcId="{F4A4F6DE-00F7-48FD-9EEB-6A6C79507852}" destId="{F1E3DE17-49A0-4E91-98DF-4516021D2742}" srcOrd="0" destOrd="0" presId="urn:microsoft.com/office/officeart/2008/layout/LinedList"/>
    <dgm:cxn modelId="{9EC67B0A-25FA-4474-A25D-D3F830105DF2}" type="presParOf" srcId="{F4A4F6DE-00F7-48FD-9EEB-6A6C79507852}" destId="{0C072B1C-EF4A-4A79-8654-8FF5555F5494}" srcOrd="1" destOrd="0" presId="urn:microsoft.com/office/officeart/2008/layout/LinedList"/>
    <dgm:cxn modelId="{AE7B98C1-2283-4065-ACD7-E3745A1E7F60}" type="presParOf" srcId="{0C072B1C-EF4A-4A79-8654-8FF5555F5494}" destId="{02513E6B-EEBD-49F0-93AB-6FE79AE82413}" srcOrd="0" destOrd="0" presId="urn:microsoft.com/office/officeart/2008/layout/LinedList"/>
    <dgm:cxn modelId="{6F937DC6-E58C-49BD-94B3-ADA2AEBC6113}" type="presParOf" srcId="{0C072B1C-EF4A-4A79-8654-8FF5555F5494}" destId="{4B5BD0BE-E504-4F60-A601-76062A288BF0}"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9F1F0CB-1655-40DC-A5A2-A10A5F8AC680}" type="doc">
      <dgm:prSet loTypeId="urn:microsoft.com/office/officeart/2008/layout/LinedList" loCatId="list" qsTypeId="urn:microsoft.com/office/officeart/2005/8/quickstyle/simple1#4" qsCatId="simple" csTypeId="urn:microsoft.com/office/officeart/2005/8/colors/colorful2#3" csCatId="colorful" phldr="1"/>
      <dgm:spPr/>
      <dgm:t>
        <a:bodyPr/>
        <a:lstStyle/>
        <a:p>
          <a:endParaRPr lang="en-US"/>
        </a:p>
      </dgm:t>
    </dgm:pt>
    <dgm:pt modelId="{32D959E1-873D-4171-A8D2-4895522C74F2}">
      <dgm:prSet/>
      <dgm:spPr/>
      <dgm:t>
        <a:bodyPr/>
        <a:lstStyle/>
        <a:p>
          <a:r>
            <a:rPr lang="fr-BE" dirty="0"/>
            <a:t>* D. Vandermeersch, J. Rozie et J. De Herdt, </a:t>
          </a:r>
          <a:r>
            <a:rPr lang="fr-BE" i="1" dirty="0"/>
            <a:t>Le livre I</a:t>
          </a:r>
          <a:r>
            <a:rPr lang="fr-BE" i="1" baseline="30000" dirty="0"/>
            <a:t>er</a:t>
          </a:r>
          <a:r>
            <a:rPr lang="fr-BE" i="1" dirty="0"/>
            <a:t> du nouveau Code pénal – Les principes généraux du droit pénal revisités</a:t>
          </a:r>
          <a:r>
            <a:rPr lang="fr-BE" dirty="0"/>
            <a:t>, Bruxelles, La Charte, 2024, 388p. (</a:t>
          </a:r>
          <a:r>
            <a:rPr lang="fr-FR" dirty="0"/>
            <a:t>sur Moodle)</a:t>
          </a:r>
          <a:endParaRPr lang="fr-BE" dirty="0"/>
        </a:p>
        <a:p>
          <a:r>
            <a:rPr lang="fr-FR" dirty="0"/>
            <a:t>* Th. Moreau, D. Vandermeersch et J.-</a:t>
          </a:r>
          <a:r>
            <a:rPr lang="fr-FR" dirty="0" err="1"/>
            <a:t>M.Hausmann</a:t>
          </a:r>
          <a:r>
            <a:rPr lang="fr-FR" dirty="0"/>
            <a:t>, </a:t>
          </a:r>
          <a:r>
            <a:rPr lang="fr-FR" i="1" dirty="0"/>
            <a:t>Éléments de droit pénal et de droit de l’exécution des peines</a:t>
          </a:r>
          <a:r>
            <a:rPr lang="fr-FR" dirty="0"/>
            <a:t>, La Charte, 2026, 737p. </a:t>
          </a:r>
          <a:endParaRPr lang="en-US" dirty="0"/>
        </a:p>
      </dgm:t>
    </dgm:pt>
    <dgm:pt modelId="{C8009743-45F1-4B91-A65E-371B6C886F71}" type="parTrans" cxnId="{A07263AA-CFE7-47E9-B47A-4ADFDC0BEC7A}">
      <dgm:prSet/>
      <dgm:spPr/>
      <dgm:t>
        <a:bodyPr/>
        <a:lstStyle/>
        <a:p>
          <a:endParaRPr lang="en-US"/>
        </a:p>
      </dgm:t>
    </dgm:pt>
    <dgm:pt modelId="{4FA7A2E6-52AA-4EC0-9C03-6BE6FB0B09D3}" type="sibTrans" cxnId="{A07263AA-CFE7-47E9-B47A-4ADFDC0BEC7A}">
      <dgm:prSet/>
      <dgm:spPr/>
      <dgm:t>
        <a:bodyPr/>
        <a:lstStyle/>
        <a:p>
          <a:endParaRPr lang="en-US"/>
        </a:p>
      </dgm:t>
    </dgm:pt>
    <dgm:pt modelId="{5C28C744-46A9-4BBB-9628-506441FE7385}">
      <dgm:prSet/>
      <dgm:spPr/>
      <dgm:t>
        <a:bodyPr anchor="ctr"/>
        <a:lstStyle/>
        <a:p>
          <a:r>
            <a:rPr lang="fr-BE" dirty="0"/>
            <a:t>* F. </a:t>
          </a:r>
          <a:r>
            <a:rPr lang="fr-BE" dirty="0" err="1"/>
            <a:t>Kuty</a:t>
          </a:r>
          <a:r>
            <a:rPr lang="fr-BE" dirty="0"/>
            <a:t>, </a:t>
          </a:r>
          <a:r>
            <a:rPr lang="fr-BE" i="1" dirty="0"/>
            <a:t>Précis de droit pénal. Commentaire du livre Ier du Code pénal</a:t>
          </a:r>
          <a:r>
            <a:rPr lang="fr-BE" dirty="0"/>
            <a:t>, Bruxelles, Larcier-</a:t>
          </a:r>
          <a:r>
            <a:rPr lang="fr-BE" dirty="0" err="1"/>
            <a:t>Intersentia</a:t>
          </a:r>
          <a:r>
            <a:rPr lang="fr-BE" dirty="0"/>
            <a:t>, 2025, 581 p.</a:t>
          </a:r>
        </a:p>
        <a:p>
          <a:r>
            <a:rPr lang="fr-BE" dirty="0"/>
            <a:t>F. Kuty et D. Vandermeersch, </a:t>
          </a:r>
          <a:r>
            <a:rPr lang="fr-BE" b="0" i="1" dirty="0"/>
            <a:t>Précis de droit pénal spécial</a:t>
          </a:r>
          <a:r>
            <a:rPr lang="fr-BE" dirty="0"/>
            <a:t>, Louvain-La-Neuve, Larcier-</a:t>
          </a:r>
          <a:r>
            <a:rPr lang="fr-BE" dirty="0" err="1"/>
            <a:t>Intersentia</a:t>
          </a:r>
          <a:r>
            <a:rPr lang="fr-BE" dirty="0"/>
            <a:t>, 2026, 1906 p.</a:t>
          </a:r>
          <a:endParaRPr lang="en-US" dirty="0"/>
        </a:p>
      </dgm:t>
    </dgm:pt>
    <dgm:pt modelId="{C55E1AF8-3DA5-4680-AF7B-7FA76110C973}" type="parTrans" cxnId="{2C71325D-7182-4827-B1AA-10341C9DF69E}">
      <dgm:prSet/>
      <dgm:spPr/>
      <dgm:t>
        <a:bodyPr/>
        <a:lstStyle/>
        <a:p>
          <a:endParaRPr lang="en-US"/>
        </a:p>
      </dgm:t>
    </dgm:pt>
    <dgm:pt modelId="{E25959E3-95C6-4CA2-A162-F30C18B36F2E}" type="sibTrans" cxnId="{2C71325D-7182-4827-B1AA-10341C9DF69E}">
      <dgm:prSet/>
      <dgm:spPr/>
      <dgm:t>
        <a:bodyPr/>
        <a:lstStyle/>
        <a:p>
          <a:endParaRPr lang="en-US"/>
        </a:p>
      </dgm:t>
    </dgm:pt>
    <dgm:pt modelId="{C05C7CEF-B96C-4E35-AEA9-052808C2D4C7}">
      <dgm:prSet/>
      <dgm:spPr/>
      <dgm:t>
        <a:bodyPr/>
        <a:lstStyle/>
        <a:p>
          <a:r>
            <a:rPr lang="fr-FR" dirty="0"/>
            <a:t>* M.-A. Beernaert et D. Vandermeersch, </a:t>
          </a:r>
          <a:r>
            <a:rPr lang="fr-FR" i="1" dirty="0"/>
            <a:t>Code comparé – Ancien et nouveau Code pénal</a:t>
          </a:r>
          <a:r>
            <a:rPr lang="fr-FR" dirty="0"/>
            <a:t>, Bruxelles, Larcier, 2026, 410 p.</a:t>
          </a:r>
        </a:p>
        <a:p>
          <a:r>
            <a:rPr lang="fr-FR" dirty="0"/>
            <a:t>* D. </a:t>
          </a:r>
          <a:r>
            <a:rPr lang="fr-FR" dirty="0" err="1"/>
            <a:t>Scalia</a:t>
          </a:r>
          <a:r>
            <a:rPr lang="fr-FR" dirty="0"/>
            <a:t>, C. Guillain et L. Kennes, </a:t>
          </a:r>
          <a:r>
            <a:rPr lang="fr-FR" i="1" dirty="0"/>
            <a:t>Le nouveau Code pénal. Commentaire article par article du Livre Ier</a:t>
          </a:r>
          <a:r>
            <a:rPr lang="fr-FR" dirty="0"/>
            <a:t>, </a:t>
          </a:r>
          <a:r>
            <a:rPr lang="fr-FR" dirty="0" err="1"/>
            <a:t>Limal</a:t>
          </a:r>
          <a:r>
            <a:rPr lang="fr-FR" dirty="0"/>
            <a:t>, Anthemis, 2024, 451 p.</a:t>
          </a:r>
        </a:p>
        <a:p>
          <a:r>
            <a:rPr lang="fr-FR" dirty="0"/>
            <a:t>* H.-D. </a:t>
          </a:r>
          <a:r>
            <a:rPr lang="fr-FR" dirty="0" err="1"/>
            <a:t>Bosly</a:t>
          </a:r>
          <a:r>
            <a:rPr lang="fr-FR" dirty="0"/>
            <a:t>, Ch. De </a:t>
          </a:r>
          <a:r>
            <a:rPr lang="fr-FR" dirty="0" err="1"/>
            <a:t>Valkeneer</a:t>
          </a:r>
          <a:r>
            <a:rPr lang="fr-FR" dirty="0"/>
            <a:t> (</a:t>
          </a:r>
          <a:r>
            <a:rPr lang="fr-FR" dirty="0" err="1"/>
            <a:t>dir</a:t>
          </a:r>
          <a:r>
            <a:rPr lang="fr-FR" dirty="0"/>
            <a:t>.), </a:t>
          </a:r>
          <a:r>
            <a:rPr lang="fr-FR" i="1" dirty="0"/>
            <a:t>Le droit pénal réformé. Examen du nouveau livre Ier</a:t>
          </a:r>
          <a:r>
            <a:rPr lang="fr-FR" dirty="0"/>
            <a:t>, Larcier, 2024, 245p.</a:t>
          </a:r>
        </a:p>
        <a:p>
          <a:r>
            <a:rPr lang="en-US" dirty="0"/>
            <a:t>* V. Fransen et A. Masset (dir.), </a:t>
          </a:r>
          <a:r>
            <a:rPr lang="en-US" i="1" dirty="0"/>
            <a:t>Le nouveau Code pénal : prêt pour </a:t>
          </a:r>
          <a:r>
            <a:rPr lang="en-US" i="1" dirty="0" err="1"/>
            <a:t>demain</a:t>
          </a:r>
          <a:r>
            <a:rPr lang="en-US" i="1" dirty="0"/>
            <a:t>?</a:t>
          </a:r>
          <a:r>
            <a:rPr lang="en-US" dirty="0"/>
            <a:t>, CUP Vol 239, Bruxelles, Anthemis, 350 p.</a:t>
          </a:r>
        </a:p>
      </dgm:t>
    </dgm:pt>
    <dgm:pt modelId="{C9062235-909A-44CE-B955-E8923FF31136}" type="parTrans" cxnId="{9EA4D28B-DBC9-40A2-BC7A-8BC469DBD8C2}">
      <dgm:prSet/>
      <dgm:spPr/>
      <dgm:t>
        <a:bodyPr/>
        <a:lstStyle/>
        <a:p>
          <a:endParaRPr lang="en-US"/>
        </a:p>
      </dgm:t>
    </dgm:pt>
    <dgm:pt modelId="{EAD5A3A7-A17E-4A53-91DB-C157362CD8B2}" type="sibTrans" cxnId="{9EA4D28B-DBC9-40A2-BC7A-8BC469DBD8C2}">
      <dgm:prSet/>
      <dgm:spPr/>
      <dgm:t>
        <a:bodyPr/>
        <a:lstStyle/>
        <a:p>
          <a:endParaRPr lang="en-US"/>
        </a:p>
      </dgm:t>
    </dgm:pt>
    <dgm:pt modelId="{F4A4F6DE-00F7-48FD-9EEB-6A6C79507852}" type="pres">
      <dgm:prSet presAssocID="{79F1F0CB-1655-40DC-A5A2-A10A5F8AC680}" presName="vert0" presStyleCnt="0">
        <dgm:presLayoutVars>
          <dgm:dir/>
          <dgm:animOne val="branch"/>
          <dgm:animLvl val="lvl"/>
        </dgm:presLayoutVars>
      </dgm:prSet>
      <dgm:spPr/>
    </dgm:pt>
    <dgm:pt modelId="{F1E3DE17-49A0-4E91-98DF-4516021D2742}" type="pres">
      <dgm:prSet presAssocID="{32D959E1-873D-4171-A8D2-4895522C74F2}" presName="thickLine" presStyleLbl="alignNode1" presStyleIdx="0" presStyleCnt="3"/>
      <dgm:spPr/>
    </dgm:pt>
    <dgm:pt modelId="{0C072B1C-EF4A-4A79-8654-8FF5555F5494}" type="pres">
      <dgm:prSet presAssocID="{32D959E1-873D-4171-A8D2-4895522C74F2}" presName="horz1" presStyleCnt="0"/>
      <dgm:spPr/>
    </dgm:pt>
    <dgm:pt modelId="{02513E6B-EEBD-49F0-93AB-6FE79AE82413}" type="pres">
      <dgm:prSet presAssocID="{32D959E1-873D-4171-A8D2-4895522C74F2}" presName="tx1" presStyleLbl="revTx" presStyleIdx="0" presStyleCnt="3" custLinFactNeighborX="4798" custLinFactNeighborY="2209"/>
      <dgm:spPr/>
    </dgm:pt>
    <dgm:pt modelId="{4B5BD0BE-E504-4F60-A601-76062A288BF0}" type="pres">
      <dgm:prSet presAssocID="{32D959E1-873D-4171-A8D2-4895522C74F2}" presName="vert1" presStyleCnt="0"/>
      <dgm:spPr/>
    </dgm:pt>
    <dgm:pt modelId="{C442F4DD-EEE4-457D-9790-4D46B13447DD}" type="pres">
      <dgm:prSet presAssocID="{5C28C744-46A9-4BBB-9628-506441FE7385}" presName="thickLine" presStyleLbl="alignNode1" presStyleIdx="1" presStyleCnt="3"/>
      <dgm:spPr/>
    </dgm:pt>
    <dgm:pt modelId="{DA5067D1-F591-45DE-9137-A218C0B1B2E5}" type="pres">
      <dgm:prSet presAssocID="{5C28C744-46A9-4BBB-9628-506441FE7385}" presName="horz1" presStyleCnt="0"/>
      <dgm:spPr/>
    </dgm:pt>
    <dgm:pt modelId="{7D3EDCDE-9BE4-45BB-9F6F-2E4E36DC5F10}" type="pres">
      <dgm:prSet presAssocID="{5C28C744-46A9-4BBB-9628-506441FE7385}" presName="tx1" presStyleLbl="revTx" presStyleIdx="1" presStyleCnt="3" custScaleY="76668"/>
      <dgm:spPr/>
    </dgm:pt>
    <dgm:pt modelId="{A13E5C6E-07EF-4A43-9E7C-530A98F9A699}" type="pres">
      <dgm:prSet presAssocID="{5C28C744-46A9-4BBB-9628-506441FE7385}" presName="vert1" presStyleCnt="0"/>
      <dgm:spPr/>
    </dgm:pt>
    <dgm:pt modelId="{4E3FF972-DA20-4E09-914E-79727F45A077}" type="pres">
      <dgm:prSet presAssocID="{C05C7CEF-B96C-4E35-AEA9-052808C2D4C7}" presName="thickLine" presStyleLbl="alignNode1" presStyleIdx="2" presStyleCnt="3"/>
      <dgm:spPr/>
    </dgm:pt>
    <dgm:pt modelId="{845B582E-B188-4B06-8C5B-F86B52367FCD}" type="pres">
      <dgm:prSet presAssocID="{C05C7CEF-B96C-4E35-AEA9-052808C2D4C7}" presName="horz1" presStyleCnt="0"/>
      <dgm:spPr/>
    </dgm:pt>
    <dgm:pt modelId="{409F5F14-C2FE-409B-8B54-E6F6C5EA285D}" type="pres">
      <dgm:prSet presAssocID="{C05C7CEF-B96C-4E35-AEA9-052808C2D4C7}" presName="tx1" presStyleLbl="revTx" presStyleIdx="2" presStyleCnt="3" custScaleY="145407"/>
      <dgm:spPr/>
    </dgm:pt>
    <dgm:pt modelId="{3FAA4CD8-66D3-4093-A8D9-E04A1AE5CCB1}" type="pres">
      <dgm:prSet presAssocID="{C05C7CEF-B96C-4E35-AEA9-052808C2D4C7}" presName="vert1" presStyleCnt="0"/>
      <dgm:spPr/>
    </dgm:pt>
  </dgm:ptLst>
  <dgm:cxnLst>
    <dgm:cxn modelId="{CD8C1013-4F85-40D1-B6BF-D8A722666EE5}" type="presOf" srcId="{5C28C744-46A9-4BBB-9628-506441FE7385}" destId="{7D3EDCDE-9BE4-45BB-9F6F-2E4E36DC5F10}" srcOrd="0" destOrd="0" presId="urn:microsoft.com/office/officeart/2008/layout/LinedList"/>
    <dgm:cxn modelId="{2C71325D-7182-4827-B1AA-10341C9DF69E}" srcId="{79F1F0CB-1655-40DC-A5A2-A10A5F8AC680}" destId="{5C28C744-46A9-4BBB-9628-506441FE7385}" srcOrd="1" destOrd="0" parTransId="{C55E1AF8-3DA5-4680-AF7B-7FA76110C973}" sibTransId="{E25959E3-95C6-4CA2-A162-F30C18B36F2E}"/>
    <dgm:cxn modelId="{62380645-C696-4459-8448-456D2559F4B2}" type="presOf" srcId="{79F1F0CB-1655-40DC-A5A2-A10A5F8AC680}" destId="{F4A4F6DE-00F7-48FD-9EEB-6A6C79507852}" srcOrd="0" destOrd="0" presId="urn:microsoft.com/office/officeart/2008/layout/LinedList"/>
    <dgm:cxn modelId="{52E5D451-28F7-4B0C-8A14-1B5E0ABC98BE}" type="presOf" srcId="{32D959E1-873D-4171-A8D2-4895522C74F2}" destId="{02513E6B-EEBD-49F0-93AB-6FE79AE82413}" srcOrd="0" destOrd="0" presId="urn:microsoft.com/office/officeart/2008/layout/LinedList"/>
    <dgm:cxn modelId="{9EA4D28B-DBC9-40A2-BC7A-8BC469DBD8C2}" srcId="{79F1F0CB-1655-40DC-A5A2-A10A5F8AC680}" destId="{C05C7CEF-B96C-4E35-AEA9-052808C2D4C7}" srcOrd="2" destOrd="0" parTransId="{C9062235-909A-44CE-B955-E8923FF31136}" sibTransId="{EAD5A3A7-A17E-4A53-91DB-C157362CD8B2}"/>
    <dgm:cxn modelId="{A07263AA-CFE7-47E9-B47A-4ADFDC0BEC7A}" srcId="{79F1F0CB-1655-40DC-A5A2-A10A5F8AC680}" destId="{32D959E1-873D-4171-A8D2-4895522C74F2}" srcOrd="0" destOrd="0" parTransId="{C8009743-45F1-4B91-A65E-371B6C886F71}" sibTransId="{4FA7A2E6-52AA-4EC0-9C03-6BE6FB0B09D3}"/>
    <dgm:cxn modelId="{DB3ACAF6-4C72-42D2-9E0E-002A0E2976C4}" type="presOf" srcId="{C05C7CEF-B96C-4E35-AEA9-052808C2D4C7}" destId="{409F5F14-C2FE-409B-8B54-E6F6C5EA285D}" srcOrd="0" destOrd="0" presId="urn:microsoft.com/office/officeart/2008/layout/LinedList"/>
    <dgm:cxn modelId="{E1D7C751-E641-4192-B103-53045CB9915D}" type="presParOf" srcId="{F4A4F6DE-00F7-48FD-9EEB-6A6C79507852}" destId="{F1E3DE17-49A0-4E91-98DF-4516021D2742}" srcOrd="0" destOrd="0" presId="urn:microsoft.com/office/officeart/2008/layout/LinedList"/>
    <dgm:cxn modelId="{9EC67B0A-25FA-4474-A25D-D3F830105DF2}" type="presParOf" srcId="{F4A4F6DE-00F7-48FD-9EEB-6A6C79507852}" destId="{0C072B1C-EF4A-4A79-8654-8FF5555F5494}" srcOrd="1" destOrd="0" presId="urn:microsoft.com/office/officeart/2008/layout/LinedList"/>
    <dgm:cxn modelId="{AE7B98C1-2283-4065-ACD7-E3745A1E7F60}" type="presParOf" srcId="{0C072B1C-EF4A-4A79-8654-8FF5555F5494}" destId="{02513E6B-EEBD-49F0-93AB-6FE79AE82413}" srcOrd="0" destOrd="0" presId="urn:microsoft.com/office/officeart/2008/layout/LinedList"/>
    <dgm:cxn modelId="{6F937DC6-E58C-49BD-94B3-ADA2AEBC6113}" type="presParOf" srcId="{0C072B1C-EF4A-4A79-8654-8FF5555F5494}" destId="{4B5BD0BE-E504-4F60-A601-76062A288BF0}" srcOrd="1" destOrd="0" presId="urn:microsoft.com/office/officeart/2008/layout/LinedList"/>
    <dgm:cxn modelId="{7B46AF38-8F8C-46F9-A561-EC584177957E}" type="presParOf" srcId="{F4A4F6DE-00F7-48FD-9EEB-6A6C79507852}" destId="{C442F4DD-EEE4-457D-9790-4D46B13447DD}" srcOrd="2" destOrd="0" presId="urn:microsoft.com/office/officeart/2008/layout/LinedList"/>
    <dgm:cxn modelId="{12FD0764-1C57-49A1-A967-EA5695331E0D}" type="presParOf" srcId="{F4A4F6DE-00F7-48FD-9EEB-6A6C79507852}" destId="{DA5067D1-F591-45DE-9137-A218C0B1B2E5}" srcOrd="3" destOrd="0" presId="urn:microsoft.com/office/officeart/2008/layout/LinedList"/>
    <dgm:cxn modelId="{3A117437-162E-4F4E-98D8-0A586070CEA0}" type="presParOf" srcId="{DA5067D1-F591-45DE-9137-A218C0B1B2E5}" destId="{7D3EDCDE-9BE4-45BB-9F6F-2E4E36DC5F10}" srcOrd="0" destOrd="0" presId="urn:microsoft.com/office/officeart/2008/layout/LinedList"/>
    <dgm:cxn modelId="{453FD25D-F21A-4ED3-BE6D-0B86F1E1A547}" type="presParOf" srcId="{DA5067D1-F591-45DE-9137-A218C0B1B2E5}" destId="{A13E5C6E-07EF-4A43-9E7C-530A98F9A699}" srcOrd="1" destOrd="0" presId="urn:microsoft.com/office/officeart/2008/layout/LinedList"/>
    <dgm:cxn modelId="{E339A99D-C4D6-43E6-8523-1A7E6849F4FE}" type="presParOf" srcId="{F4A4F6DE-00F7-48FD-9EEB-6A6C79507852}" destId="{4E3FF972-DA20-4E09-914E-79727F45A077}" srcOrd="4" destOrd="0" presId="urn:microsoft.com/office/officeart/2008/layout/LinedList"/>
    <dgm:cxn modelId="{DC30BD86-3CDA-448C-B278-39B42E776E71}" type="presParOf" srcId="{F4A4F6DE-00F7-48FD-9EEB-6A6C79507852}" destId="{845B582E-B188-4B06-8C5B-F86B52367FCD}" srcOrd="5" destOrd="0" presId="urn:microsoft.com/office/officeart/2008/layout/LinedList"/>
    <dgm:cxn modelId="{56458AA5-60F9-443A-9684-A17AC849A517}" type="presParOf" srcId="{845B582E-B188-4B06-8C5B-F86B52367FCD}" destId="{409F5F14-C2FE-409B-8B54-E6F6C5EA285D}" srcOrd="0" destOrd="0" presId="urn:microsoft.com/office/officeart/2008/layout/LinedList"/>
    <dgm:cxn modelId="{580A1D18-F0E5-4AE6-8D2A-EB12342B9FBF}" type="presParOf" srcId="{845B582E-B188-4B06-8C5B-F86B52367FCD}" destId="{3FAA4CD8-66D3-4093-A8D9-E04A1AE5CCB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D788772-AEF7-4E7E-9AC8-1AC22E333D7D}"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nl-BE"/>
        </a:p>
      </dgm:t>
    </dgm:pt>
    <dgm:pt modelId="{10720A46-EDEC-48ED-AE3A-AC7D339427B8}">
      <dgm:prSet phldrT="[Tekst]"/>
      <dgm:spPr/>
      <dgm:t>
        <a:bodyPr/>
        <a:lstStyle/>
        <a:p>
          <a:r>
            <a:rPr lang="nl-BE" i="1" dirty="0" err="1"/>
            <a:t>Précis</a:t>
          </a:r>
          <a:endParaRPr lang="nl-BE" i="1" dirty="0"/>
        </a:p>
      </dgm:t>
    </dgm:pt>
    <dgm:pt modelId="{B44BBCA0-D6F1-40EB-831C-3B1670F52AD6}" type="parTrans" cxnId="{8FA6F631-DE96-449B-80D5-FB98DCEBF727}">
      <dgm:prSet/>
      <dgm:spPr/>
      <dgm:t>
        <a:bodyPr/>
        <a:lstStyle/>
        <a:p>
          <a:endParaRPr lang="nl-BE"/>
        </a:p>
      </dgm:t>
    </dgm:pt>
    <dgm:pt modelId="{93581476-2190-4FEF-BCDE-2C6DD3C9322A}" type="sibTrans" cxnId="{8FA6F631-DE96-449B-80D5-FB98DCEBF727}">
      <dgm:prSet/>
      <dgm:spPr/>
      <dgm:t>
        <a:bodyPr/>
        <a:lstStyle/>
        <a:p>
          <a:endParaRPr lang="nl-BE"/>
        </a:p>
      </dgm:t>
    </dgm:pt>
    <dgm:pt modelId="{3FE57410-FFDD-45F0-9801-1F7F68C70349}">
      <dgm:prSet phldrT="[Tekst]"/>
      <dgm:spPr/>
      <dgm:t>
        <a:bodyPr/>
        <a:lstStyle/>
        <a:p>
          <a:r>
            <a:rPr lang="nl-BE" i="1" dirty="0"/>
            <a:t>Cohérent</a:t>
          </a:r>
        </a:p>
      </dgm:t>
    </dgm:pt>
    <dgm:pt modelId="{ABE2494F-C39B-40D1-90E8-EA5F61F229C8}" type="parTrans" cxnId="{30E7C60F-E309-4A25-BF1D-34E6CF73B668}">
      <dgm:prSet/>
      <dgm:spPr/>
      <dgm:t>
        <a:bodyPr/>
        <a:lstStyle/>
        <a:p>
          <a:endParaRPr lang="nl-BE"/>
        </a:p>
      </dgm:t>
    </dgm:pt>
    <dgm:pt modelId="{15A5AF18-2F4A-429B-A087-1F29A54C1389}" type="sibTrans" cxnId="{30E7C60F-E309-4A25-BF1D-34E6CF73B668}">
      <dgm:prSet/>
      <dgm:spPr/>
      <dgm:t>
        <a:bodyPr/>
        <a:lstStyle/>
        <a:p>
          <a:endParaRPr lang="nl-BE"/>
        </a:p>
      </dgm:t>
    </dgm:pt>
    <dgm:pt modelId="{FED6C4BF-55E8-4123-BB28-102AFE64A35D}">
      <dgm:prSet phldrT="[Tekst]"/>
      <dgm:spPr/>
      <dgm:t>
        <a:bodyPr/>
        <a:lstStyle/>
        <a:p>
          <a:r>
            <a:rPr lang="nl-BE" i="1" dirty="0"/>
            <a:t>Simple</a:t>
          </a:r>
        </a:p>
      </dgm:t>
    </dgm:pt>
    <dgm:pt modelId="{9DA41DAF-F607-44E8-B496-D76054AAC346}" type="parTrans" cxnId="{A3E106CD-7DE6-4710-A8F0-59630BD33698}">
      <dgm:prSet/>
      <dgm:spPr/>
      <dgm:t>
        <a:bodyPr/>
        <a:lstStyle/>
        <a:p>
          <a:endParaRPr lang="nl-BE"/>
        </a:p>
      </dgm:t>
    </dgm:pt>
    <dgm:pt modelId="{A77F7949-9838-4E0C-9884-57CE122D2219}" type="sibTrans" cxnId="{A3E106CD-7DE6-4710-A8F0-59630BD33698}">
      <dgm:prSet/>
      <dgm:spPr/>
      <dgm:t>
        <a:bodyPr/>
        <a:lstStyle/>
        <a:p>
          <a:endParaRPr lang="nl-BE"/>
        </a:p>
      </dgm:t>
    </dgm:pt>
    <dgm:pt modelId="{3F2C8D63-4EE1-43E1-BB91-0242BDCB7C76}">
      <dgm:prSet phldrT="[Tekst]"/>
      <dgm:spPr/>
      <dgm:t>
        <a:bodyPr/>
        <a:lstStyle/>
        <a:p>
          <a:endParaRPr lang="fr-BE"/>
        </a:p>
      </dgm:t>
    </dgm:pt>
    <dgm:pt modelId="{C399BC67-00C2-4927-B2F5-E15E35B9E17F}" type="parTrans" cxnId="{01A70BE8-9FFE-47EA-B5EF-D45C7BC9C3D7}">
      <dgm:prSet/>
      <dgm:spPr/>
      <dgm:t>
        <a:bodyPr/>
        <a:lstStyle/>
        <a:p>
          <a:endParaRPr lang="fr-BE"/>
        </a:p>
      </dgm:t>
    </dgm:pt>
    <dgm:pt modelId="{467E6D63-4B74-4645-97F9-2816672D4CD2}" type="sibTrans" cxnId="{01A70BE8-9FFE-47EA-B5EF-D45C7BC9C3D7}">
      <dgm:prSet/>
      <dgm:spPr/>
      <dgm:t>
        <a:bodyPr/>
        <a:lstStyle/>
        <a:p>
          <a:endParaRPr lang="fr-BE"/>
        </a:p>
      </dgm:t>
    </dgm:pt>
    <dgm:pt modelId="{C67D4593-5508-4D14-BC17-7772CA0EBBD2}">
      <dgm:prSet phldrT="[Tekst]"/>
      <dgm:spPr/>
      <dgm:t>
        <a:bodyPr/>
        <a:lstStyle/>
        <a:p>
          <a:endParaRPr lang="fr-BE"/>
        </a:p>
      </dgm:t>
    </dgm:pt>
    <dgm:pt modelId="{A64BEC2C-EB84-43F6-BC71-C9FD4664282C}" type="parTrans" cxnId="{5C681421-8024-4A93-BE27-DF1F680FCC3D}">
      <dgm:prSet/>
      <dgm:spPr/>
      <dgm:t>
        <a:bodyPr/>
        <a:lstStyle/>
        <a:p>
          <a:endParaRPr lang="fr-BE"/>
        </a:p>
      </dgm:t>
    </dgm:pt>
    <dgm:pt modelId="{795FDCF4-5465-4FEB-B366-B493921674C8}" type="sibTrans" cxnId="{5C681421-8024-4A93-BE27-DF1F680FCC3D}">
      <dgm:prSet/>
      <dgm:spPr/>
      <dgm:t>
        <a:bodyPr/>
        <a:lstStyle/>
        <a:p>
          <a:endParaRPr lang="fr-BE"/>
        </a:p>
      </dgm:t>
    </dgm:pt>
    <dgm:pt modelId="{20B74DC4-7CA9-4060-BA3B-42C1B20C665E}">
      <dgm:prSet phldrT="[Tekst]" custT="1"/>
      <dgm:spPr>
        <a:blipFill rotWithShape="0">
          <a:blip xmlns:r="http://schemas.openxmlformats.org/officeDocument/2006/relationships" r:embed="rId1" cstate="email">
            <a:extLst>
              <a:ext uri="{28A0092B-C50C-407E-A947-70E740481C1C}">
                <a14:useLocalDpi xmlns:a14="http://schemas.microsoft.com/office/drawing/2010/main"/>
              </a:ext>
            </a:extLst>
          </a:blip>
          <a:stretch>
            <a:fillRect/>
          </a:stretch>
        </a:blipFill>
      </dgm:spPr>
      <dgm:t>
        <a:bodyPr/>
        <a:lstStyle/>
        <a:p>
          <a:br>
            <a:rPr lang="nl-BE" sz="2000"/>
          </a:br>
          <a:endParaRPr lang="nl-BE" sz="2000" dirty="0"/>
        </a:p>
      </dgm:t>
    </dgm:pt>
    <dgm:pt modelId="{FDFF327C-BEBC-48FE-9C09-5F81189283F0}" type="sibTrans" cxnId="{250FE163-802F-4E5B-BAE9-51C094258823}">
      <dgm:prSet/>
      <dgm:spPr/>
      <dgm:t>
        <a:bodyPr/>
        <a:lstStyle/>
        <a:p>
          <a:endParaRPr lang="nl-BE"/>
        </a:p>
      </dgm:t>
    </dgm:pt>
    <dgm:pt modelId="{FB3BD7C9-63BE-4E9E-9D59-43AE69D5CEB7}" type="parTrans" cxnId="{250FE163-802F-4E5B-BAE9-51C094258823}">
      <dgm:prSet/>
      <dgm:spPr/>
      <dgm:t>
        <a:bodyPr/>
        <a:lstStyle/>
        <a:p>
          <a:endParaRPr lang="nl-BE"/>
        </a:p>
      </dgm:t>
    </dgm:pt>
    <dgm:pt modelId="{1C2F5A7E-52CB-4861-BEE8-970E71C9AE28}" type="pres">
      <dgm:prSet presAssocID="{4D788772-AEF7-4E7E-9AC8-1AC22E333D7D}" presName="cycle" presStyleCnt="0">
        <dgm:presLayoutVars>
          <dgm:chMax val="1"/>
          <dgm:dir/>
          <dgm:animLvl val="ctr"/>
          <dgm:resizeHandles val="exact"/>
        </dgm:presLayoutVars>
      </dgm:prSet>
      <dgm:spPr/>
    </dgm:pt>
    <dgm:pt modelId="{4CF6D321-632C-4539-9D25-AEE431313732}" type="pres">
      <dgm:prSet presAssocID="{20B74DC4-7CA9-4060-BA3B-42C1B20C665E}" presName="centerShape" presStyleLbl="node0" presStyleIdx="0" presStyleCnt="1" custLinFactNeighborX="-1193" custLinFactNeighborY="15536"/>
      <dgm:spPr>
        <a:prstGeom prst="rect">
          <a:avLst/>
        </a:prstGeom>
      </dgm:spPr>
    </dgm:pt>
    <dgm:pt modelId="{553BF95D-82BF-4C59-B1A7-99C6D9B9ADF8}" type="pres">
      <dgm:prSet presAssocID="{B44BBCA0-D6F1-40EB-831C-3B1670F52AD6}" presName="parTrans" presStyleLbl="bgSibTrans2D1" presStyleIdx="0" presStyleCnt="3"/>
      <dgm:spPr/>
    </dgm:pt>
    <dgm:pt modelId="{F57EC4B8-CAA8-41BB-9047-720979342358}" type="pres">
      <dgm:prSet presAssocID="{10720A46-EDEC-48ED-AE3A-AC7D339427B8}" presName="node" presStyleLbl="node1" presStyleIdx="0" presStyleCnt="3">
        <dgm:presLayoutVars>
          <dgm:bulletEnabled val="1"/>
        </dgm:presLayoutVars>
      </dgm:prSet>
      <dgm:spPr/>
    </dgm:pt>
    <dgm:pt modelId="{5961FB30-41D0-4DC3-BC1C-3AC045B124A6}" type="pres">
      <dgm:prSet presAssocID="{ABE2494F-C39B-40D1-90E8-EA5F61F229C8}" presName="parTrans" presStyleLbl="bgSibTrans2D1" presStyleIdx="1" presStyleCnt="3"/>
      <dgm:spPr/>
    </dgm:pt>
    <dgm:pt modelId="{927E4D4F-709B-455C-86C7-94D722C81001}" type="pres">
      <dgm:prSet presAssocID="{3FE57410-FFDD-45F0-9801-1F7F68C70349}" presName="node" presStyleLbl="node1" presStyleIdx="1" presStyleCnt="3">
        <dgm:presLayoutVars>
          <dgm:bulletEnabled val="1"/>
        </dgm:presLayoutVars>
      </dgm:prSet>
      <dgm:spPr/>
    </dgm:pt>
    <dgm:pt modelId="{C8689921-FBCB-45A0-8F13-69CD52952BAE}" type="pres">
      <dgm:prSet presAssocID="{9DA41DAF-F607-44E8-B496-D76054AAC346}" presName="parTrans" presStyleLbl="bgSibTrans2D1" presStyleIdx="2" presStyleCnt="3"/>
      <dgm:spPr/>
    </dgm:pt>
    <dgm:pt modelId="{92753752-C814-4F46-9AEA-66892E1FAACD}" type="pres">
      <dgm:prSet presAssocID="{FED6C4BF-55E8-4123-BB28-102AFE64A35D}" presName="node" presStyleLbl="node1" presStyleIdx="2" presStyleCnt="3">
        <dgm:presLayoutVars>
          <dgm:bulletEnabled val="1"/>
        </dgm:presLayoutVars>
      </dgm:prSet>
      <dgm:spPr/>
    </dgm:pt>
  </dgm:ptLst>
  <dgm:cxnLst>
    <dgm:cxn modelId="{F05ACC03-6F34-47BB-AC00-8E3CEBBA8FED}" type="presOf" srcId="{B44BBCA0-D6F1-40EB-831C-3B1670F52AD6}" destId="{553BF95D-82BF-4C59-B1A7-99C6D9B9ADF8}" srcOrd="0" destOrd="0" presId="urn:microsoft.com/office/officeart/2005/8/layout/radial4"/>
    <dgm:cxn modelId="{30E7C60F-E309-4A25-BF1D-34E6CF73B668}" srcId="{20B74DC4-7CA9-4060-BA3B-42C1B20C665E}" destId="{3FE57410-FFDD-45F0-9801-1F7F68C70349}" srcOrd="1" destOrd="0" parTransId="{ABE2494F-C39B-40D1-90E8-EA5F61F229C8}" sibTransId="{15A5AF18-2F4A-429B-A087-1F29A54C1389}"/>
    <dgm:cxn modelId="{5C681421-8024-4A93-BE27-DF1F680FCC3D}" srcId="{4D788772-AEF7-4E7E-9AC8-1AC22E333D7D}" destId="{C67D4593-5508-4D14-BC17-7772CA0EBBD2}" srcOrd="1" destOrd="0" parTransId="{A64BEC2C-EB84-43F6-BC71-C9FD4664282C}" sibTransId="{795FDCF4-5465-4FEB-B366-B493921674C8}"/>
    <dgm:cxn modelId="{8FA6F631-DE96-449B-80D5-FB98DCEBF727}" srcId="{20B74DC4-7CA9-4060-BA3B-42C1B20C665E}" destId="{10720A46-EDEC-48ED-AE3A-AC7D339427B8}" srcOrd="0" destOrd="0" parTransId="{B44BBCA0-D6F1-40EB-831C-3B1670F52AD6}" sibTransId="{93581476-2190-4FEF-BCDE-2C6DD3C9322A}"/>
    <dgm:cxn modelId="{250FE163-802F-4E5B-BAE9-51C094258823}" srcId="{4D788772-AEF7-4E7E-9AC8-1AC22E333D7D}" destId="{20B74DC4-7CA9-4060-BA3B-42C1B20C665E}" srcOrd="0" destOrd="0" parTransId="{FB3BD7C9-63BE-4E9E-9D59-43AE69D5CEB7}" sibTransId="{FDFF327C-BEBC-48FE-9C09-5F81189283F0}"/>
    <dgm:cxn modelId="{3673C871-C096-4E1F-9F5D-39AD26B2490D}" type="presOf" srcId="{FED6C4BF-55E8-4123-BB28-102AFE64A35D}" destId="{92753752-C814-4F46-9AEA-66892E1FAACD}" srcOrd="0" destOrd="0" presId="urn:microsoft.com/office/officeart/2005/8/layout/radial4"/>
    <dgm:cxn modelId="{27855A7E-5AE5-4628-BA7A-5A7BDD3647F2}" type="presOf" srcId="{3FE57410-FFDD-45F0-9801-1F7F68C70349}" destId="{927E4D4F-709B-455C-86C7-94D722C81001}" srcOrd="0" destOrd="0" presId="urn:microsoft.com/office/officeart/2005/8/layout/radial4"/>
    <dgm:cxn modelId="{7FFB0DB3-8911-4CBA-B2A7-26A2EB6EE736}" type="presOf" srcId="{4D788772-AEF7-4E7E-9AC8-1AC22E333D7D}" destId="{1C2F5A7E-52CB-4861-BEE8-970E71C9AE28}" srcOrd="0" destOrd="0" presId="urn:microsoft.com/office/officeart/2005/8/layout/radial4"/>
    <dgm:cxn modelId="{A3E106CD-7DE6-4710-A8F0-59630BD33698}" srcId="{20B74DC4-7CA9-4060-BA3B-42C1B20C665E}" destId="{FED6C4BF-55E8-4123-BB28-102AFE64A35D}" srcOrd="2" destOrd="0" parTransId="{9DA41DAF-F607-44E8-B496-D76054AAC346}" sibTransId="{A77F7949-9838-4E0C-9884-57CE122D2219}"/>
    <dgm:cxn modelId="{B22C02D0-FE1E-4AB0-8A2B-1AF1BF494CC8}" type="presOf" srcId="{9DA41DAF-F607-44E8-B496-D76054AAC346}" destId="{C8689921-FBCB-45A0-8F13-69CD52952BAE}" srcOrd="0" destOrd="0" presId="urn:microsoft.com/office/officeart/2005/8/layout/radial4"/>
    <dgm:cxn modelId="{10B357D6-AFE4-4257-A27C-C0F7308C9018}" type="presOf" srcId="{ABE2494F-C39B-40D1-90E8-EA5F61F229C8}" destId="{5961FB30-41D0-4DC3-BC1C-3AC045B124A6}" srcOrd="0" destOrd="0" presId="urn:microsoft.com/office/officeart/2005/8/layout/radial4"/>
    <dgm:cxn modelId="{01A70BE8-9FFE-47EA-B5EF-D45C7BC9C3D7}" srcId="{4D788772-AEF7-4E7E-9AC8-1AC22E333D7D}" destId="{3F2C8D63-4EE1-43E1-BB91-0242BDCB7C76}" srcOrd="2" destOrd="0" parTransId="{C399BC67-00C2-4927-B2F5-E15E35B9E17F}" sibTransId="{467E6D63-4B74-4645-97F9-2816672D4CD2}"/>
    <dgm:cxn modelId="{17D429EF-B27E-4A8D-9287-ED1750670F8C}" type="presOf" srcId="{10720A46-EDEC-48ED-AE3A-AC7D339427B8}" destId="{F57EC4B8-CAA8-41BB-9047-720979342358}" srcOrd="0" destOrd="0" presId="urn:microsoft.com/office/officeart/2005/8/layout/radial4"/>
    <dgm:cxn modelId="{E746A2FE-04CC-4C21-957B-330B352F36B9}" type="presOf" srcId="{20B74DC4-7CA9-4060-BA3B-42C1B20C665E}" destId="{4CF6D321-632C-4539-9D25-AEE431313732}" srcOrd="0" destOrd="0" presId="urn:microsoft.com/office/officeart/2005/8/layout/radial4"/>
    <dgm:cxn modelId="{6E5AEE9E-D79B-4DBB-BA43-CDC1E2FFE48E}" type="presParOf" srcId="{1C2F5A7E-52CB-4861-BEE8-970E71C9AE28}" destId="{4CF6D321-632C-4539-9D25-AEE431313732}" srcOrd="0" destOrd="0" presId="urn:microsoft.com/office/officeart/2005/8/layout/radial4"/>
    <dgm:cxn modelId="{9FF70D8E-4C35-49B7-A57A-46E83AD90260}" type="presParOf" srcId="{1C2F5A7E-52CB-4861-BEE8-970E71C9AE28}" destId="{553BF95D-82BF-4C59-B1A7-99C6D9B9ADF8}" srcOrd="1" destOrd="0" presId="urn:microsoft.com/office/officeart/2005/8/layout/radial4"/>
    <dgm:cxn modelId="{82F45894-DD7C-4DFD-8552-A432150FD379}" type="presParOf" srcId="{1C2F5A7E-52CB-4861-BEE8-970E71C9AE28}" destId="{F57EC4B8-CAA8-41BB-9047-720979342358}" srcOrd="2" destOrd="0" presId="urn:microsoft.com/office/officeart/2005/8/layout/radial4"/>
    <dgm:cxn modelId="{79003757-D4E8-4E42-BD21-4890FC07700C}" type="presParOf" srcId="{1C2F5A7E-52CB-4861-BEE8-970E71C9AE28}" destId="{5961FB30-41D0-4DC3-BC1C-3AC045B124A6}" srcOrd="3" destOrd="0" presId="urn:microsoft.com/office/officeart/2005/8/layout/radial4"/>
    <dgm:cxn modelId="{14A37714-0236-4EC1-97C8-A846AE789F95}" type="presParOf" srcId="{1C2F5A7E-52CB-4861-BEE8-970E71C9AE28}" destId="{927E4D4F-709B-455C-86C7-94D722C81001}" srcOrd="4" destOrd="0" presId="urn:microsoft.com/office/officeart/2005/8/layout/radial4"/>
    <dgm:cxn modelId="{CB412D1C-E55F-494F-8268-0742580F2383}" type="presParOf" srcId="{1C2F5A7E-52CB-4861-BEE8-970E71C9AE28}" destId="{C8689921-FBCB-45A0-8F13-69CD52952BAE}" srcOrd="5" destOrd="0" presId="urn:microsoft.com/office/officeart/2005/8/layout/radial4"/>
    <dgm:cxn modelId="{FFDCD298-8D0E-4CAB-9F4B-B37626B32B2F}" type="presParOf" srcId="{1C2F5A7E-52CB-4861-BEE8-970E71C9AE28}" destId="{92753752-C814-4F46-9AEA-66892E1FAACD}"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0AFA8EA-6436-45F6-9F75-9AB6EEC4ACA5}"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FAB4E340-FEFB-4C7D-9BFD-927930DA2516}">
      <dgm:prSet custT="1"/>
      <dgm:spPr/>
      <dgm:t>
        <a:bodyPr/>
        <a:lstStyle/>
        <a:p>
          <a:r>
            <a:rPr lang="nl-BE" sz="3200" i="1" dirty="0"/>
            <a:t>Art. 1. Le principe de </a:t>
          </a:r>
          <a:r>
            <a:rPr lang="nl-BE" sz="3200" i="1" dirty="0" err="1"/>
            <a:t>légalité</a:t>
          </a:r>
          <a:endParaRPr lang="en-US" sz="3200" dirty="0"/>
        </a:p>
      </dgm:t>
    </dgm:pt>
    <dgm:pt modelId="{859F2886-0FF5-4869-A897-4FB6E529D7C7}" type="parTrans" cxnId="{95048D6F-C9E1-4CFD-A8B6-4EB0BF60FC0E}">
      <dgm:prSet/>
      <dgm:spPr/>
      <dgm:t>
        <a:bodyPr/>
        <a:lstStyle/>
        <a:p>
          <a:endParaRPr lang="en-US"/>
        </a:p>
      </dgm:t>
    </dgm:pt>
    <dgm:pt modelId="{EEA5F7DC-B09E-47B0-9EA0-BB3275C29FC3}" type="sibTrans" cxnId="{95048D6F-C9E1-4CFD-A8B6-4EB0BF60FC0E}">
      <dgm:prSet/>
      <dgm:spPr/>
      <dgm:t>
        <a:bodyPr/>
        <a:lstStyle/>
        <a:p>
          <a:endParaRPr lang="en-US"/>
        </a:p>
      </dgm:t>
    </dgm:pt>
    <dgm:pt modelId="{76B4AAAC-3FA6-47AD-B9C0-18BE14EFF147}">
      <dgm:prSet/>
      <dgm:spPr/>
      <dgm:t>
        <a:bodyPr/>
        <a:lstStyle/>
        <a:p>
          <a:r>
            <a:rPr lang="fr-FR" i="1" dirty="0"/>
            <a:t>Nul ne peut être puni pour une infraction dont les éléments ne sont pas définis par la loi.</a:t>
          </a:r>
          <a:endParaRPr lang="en-US" i="1" dirty="0"/>
        </a:p>
      </dgm:t>
    </dgm:pt>
    <dgm:pt modelId="{97D7E556-8C42-4329-9C98-5704C2A90957}" type="parTrans" cxnId="{837FCFBC-490B-4C17-A6CD-81B6A236485A}">
      <dgm:prSet/>
      <dgm:spPr/>
      <dgm:t>
        <a:bodyPr/>
        <a:lstStyle/>
        <a:p>
          <a:endParaRPr lang="en-US"/>
        </a:p>
      </dgm:t>
    </dgm:pt>
    <dgm:pt modelId="{091FD118-51F4-425A-8F93-EACD5BA144D8}" type="sibTrans" cxnId="{837FCFBC-490B-4C17-A6CD-81B6A236485A}">
      <dgm:prSet/>
      <dgm:spPr/>
      <dgm:t>
        <a:bodyPr/>
        <a:lstStyle/>
        <a:p>
          <a:endParaRPr lang="en-US"/>
        </a:p>
      </dgm:t>
    </dgm:pt>
    <dgm:pt modelId="{BF78443D-6181-4DED-9168-367476343189}">
      <dgm:prSet/>
      <dgm:spPr/>
      <dgm:t>
        <a:bodyPr/>
        <a:lstStyle/>
        <a:p>
          <a:r>
            <a:rPr lang="fr-FR" i="1" dirty="0"/>
            <a:t>Nul ne peut être puni d’une peine qui n’est pas prévue </a:t>
          </a:r>
          <a:r>
            <a:rPr lang="en-GB" i="1" dirty="0"/>
            <a:t>par la </a:t>
          </a:r>
          <a:r>
            <a:rPr lang="en-GB" i="1" dirty="0" err="1"/>
            <a:t>loi</a:t>
          </a:r>
          <a:r>
            <a:rPr lang="en-GB" i="1" dirty="0"/>
            <a:t>.</a:t>
          </a:r>
          <a:endParaRPr lang="en-US" i="1" dirty="0"/>
        </a:p>
      </dgm:t>
    </dgm:pt>
    <dgm:pt modelId="{88D30EAC-719F-464C-AFB5-145568878249}" type="parTrans" cxnId="{0F32F411-B12B-4B2E-9F55-55D1E3B1E4DE}">
      <dgm:prSet/>
      <dgm:spPr/>
      <dgm:t>
        <a:bodyPr/>
        <a:lstStyle/>
        <a:p>
          <a:endParaRPr lang="en-US"/>
        </a:p>
      </dgm:t>
    </dgm:pt>
    <dgm:pt modelId="{408E20C1-3BFB-496E-BA06-6DEC84EB3BF1}" type="sibTrans" cxnId="{0F32F411-B12B-4B2E-9F55-55D1E3B1E4DE}">
      <dgm:prSet/>
      <dgm:spPr/>
      <dgm:t>
        <a:bodyPr/>
        <a:lstStyle/>
        <a:p>
          <a:endParaRPr lang="en-US"/>
        </a:p>
      </dgm:t>
    </dgm:pt>
    <dgm:pt modelId="{83EB0850-F520-4ACF-B665-C5A71F3334D7}">
      <dgm:prSet/>
      <dgm:spPr/>
      <dgm:t>
        <a:bodyPr/>
        <a:lstStyle/>
        <a:p>
          <a:r>
            <a:rPr lang="nl-BE" i="0" dirty="0" err="1">
              <a:solidFill>
                <a:schemeClr val="accent4">
                  <a:lumMod val="60000"/>
                  <a:lumOff val="40000"/>
                </a:schemeClr>
              </a:solidFill>
            </a:rPr>
            <a:t>Consécration</a:t>
          </a:r>
          <a:r>
            <a:rPr lang="nl-BE" i="0" dirty="0">
              <a:solidFill>
                <a:schemeClr val="accent4">
                  <a:lumMod val="60000"/>
                  <a:lumOff val="40000"/>
                </a:schemeClr>
              </a:solidFill>
            </a:rPr>
            <a:t> du principe </a:t>
          </a:r>
          <a:r>
            <a:rPr lang="nl-BE" i="0" dirty="0" err="1">
              <a:solidFill>
                <a:schemeClr val="accent4">
                  <a:lumMod val="60000"/>
                  <a:lumOff val="40000"/>
                </a:schemeClr>
              </a:solidFill>
            </a:rPr>
            <a:t>constitutionnel</a:t>
          </a:r>
          <a:r>
            <a:rPr lang="nl-BE" i="0" dirty="0">
              <a:solidFill>
                <a:schemeClr val="accent4">
                  <a:lumMod val="60000"/>
                  <a:lumOff val="40000"/>
                </a:schemeClr>
              </a:solidFill>
            </a:rPr>
            <a:t> (art.12-14 </a:t>
          </a:r>
          <a:r>
            <a:rPr lang="nl-BE" i="0" dirty="0" err="1">
              <a:solidFill>
                <a:schemeClr val="accent4">
                  <a:lumMod val="60000"/>
                  <a:lumOff val="40000"/>
                </a:schemeClr>
              </a:solidFill>
            </a:rPr>
            <a:t>Const</a:t>
          </a:r>
          <a:r>
            <a:rPr lang="nl-BE" i="0" dirty="0">
              <a:solidFill>
                <a:schemeClr val="accent4">
                  <a:lumMod val="60000"/>
                  <a:lumOff val="40000"/>
                </a:schemeClr>
              </a:solidFill>
            </a:rPr>
            <a:t>. et </a:t>
          </a:r>
          <a:r>
            <a:rPr lang="nl-BE" i="0" dirty="0" err="1">
              <a:solidFill>
                <a:schemeClr val="accent4">
                  <a:lumMod val="60000"/>
                  <a:lumOff val="40000"/>
                </a:schemeClr>
              </a:solidFill>
            </a:rPr>
            <a:t>consacré</a:t>
          </a:r>
          <a:r>
            <a:rPr lang="nl-BE" i="0" dirty="0">
              <a:solidFill>
                <a:schemeClr val="accent4">
                  <a:lumMod val="60000"/>
                  <a:lumOff val="40000"/>
                </a:schemeClr>
              </a:solidFill>
            </a:rPr>
            <a:t> </a:t>
          </a:r>
          <a:r>
            <a:rPr lang="nl-BE" i="0" dirty="0" err="1">
              <a:solidFill>
                <a:schemeClr val="accent4">
                  <a:lumMod val="60000"/>
                  <a:lumOff val="40000"/>
                </a:schemeClr>
              </a:solidFill>
            </a:rPr>
            <a:t>aussi</a:t>
          </a:r>
          <a:r>
            <a:rPr lang="nl-BE" i="0" dirty="0">
              <a:solidFill>
                <a:schemeClr val="accent4">
                  <a:lumMod val="60000"/>
                  <a:lumOff val="40000"/>
                </a:schemeClr>
              </a:solidFill>
            </a:rPr>
            <a:t> par les </a:t>
          </a:r>
          <a:r>
            <a:rPr lang="nl-BE" i="0" dirty="0" err="1">
              <a:solidFill>
                <a:schemeClr val="accent4">
                  <a:lumMod val="60000"/>
                  <a:lumOff val="40000"/>
                </a:schemeClr>
              </a:solidFill>
            </a:rPr>
            <a:t>textes</a:t>
          </a:r>
          <a:r>
            <a:rPr lang="nl-BE" i="0" dirty="0">
              <a:solidFill>
                <a:schemeClr val="accent4">
                  <a:lumMod val="60000"/>
                  <a:lumOff val="40000"/>
                </a:schemeClr>
              </a:solidFill>
            </a:rPr>
            <a:t> </a:t>
          </a:r>
          <a:r>
            <a:rPr lang="nl-BE" i="0" dirty="0" err="1">
              <a:solidFill>
                <a:schemeClr val="accent4">
                  <a:lumMod val="60000"/>
                  <a:lumOff val="40000"/>
                </a:schemeClr>
              </a:solidFill>
            </a:rPr>
            <a:t>internationaux</a:t>
          </a:r>
          <a:r>
            <a:rPr lang="nl-BE" i="0" dirty="0">
              <a:solidFill>
                <a:schemeClr val="accent4">
                  <a:lumMod val="60000"/>
                  <a:lumOff val="40000"/>
                </a:schemeClr>
              </a:solidFill>
            </a:rPr>
            <a:t>)</a:t>
          </a:r>
          <a:endParaRPr lang="en-US" i="0" dirty="0">
            <a:solidFill>
              <a:schemeClr val="accent4">
                <a:lumMod val="60000"/>
                <a:lumOff val="40000"/>
              </a:schemeClr>
            </a:solidFill>
          </a:endParaRPr>
        </a:p>
      </dgm:t>
    </dgm:pt>
    <dgm:pt modelId="{21C99B7C-8EF2-4FA8-BEF0-84C34AC90FB6}" type="parTrans" cxnId="{47EAB7BC-E116-45B7-9B70-7563574FA3CE}">
      <dgm:prSet/>
      <dgm:spPr/>
      <dgm:t>
        <a:bodyPr/>
        <a:lstStyle/>
        <a:p>
          <a:endParaRPr lang="en-US"/>
        </a:p>
      </dgm:t>
    </dgm:pt>
    <dgm:pt modelId="{C90961B1-D82A-4E1A-A93A-FF1603240CD7}" type="sibTrans" cxnId="{47EAB7BC-E116-45B7-9B70-7563574FA3CE}">
      <dgm:prSet/>
      <dgm:spPr/>
      <dgm:t>
        <a:bodyPr/>
        <a:lstStyle/>
        <a:p>
          <a:endParaRPr lang="en-US"/>
        </a:p>
      </dgm:t>
    </dgm:pt>
    <dgm:pt modelId="{FDA7273A-FAA8-4014-9A87-724E3A6CD9DC}" type="pres">
      <dgm:prSet presAssocID="{40AFA8EA-6436-45F6-9F75-9AB6EEC4ACA5}" presName="root" presStyleCnt="0">
        <dgm:presLayoutVars>
          <dgm:dir/>
          <dgm:resizeHandles val="exact"/>
        </dgm:presLayoutVars>
      </dgm:prSet>
      <dgm:spPr/>
    </dgm:pt>
    <dgm:pt modelId="{858263AD-E53E-447A-8BA5-B0798CEC43D8}" type="pres">
      <dgm:prSet presAssocID="{FAB4E340-FEFB-4C7D-9BFD-927930DA2516}" presName="compNode" presStyleCnt="0"/>
      <dgm:spPr/>
    </dgm:pt>
    <dgm:pt modelId="{EBF3D151-4588-41E2-B7A8-102DF4F64089}" type="pres">
      <dgm:prSet presAssocID="{FAB4E340-FEFB-4C7D-9BFD-927930DA2516}" presName="bgRect" presStyleLbl="bgShp" presStyleIdx="0" presStyleCnt="4"/>
      <dgm:spPr/>
    </dgm:pt>
    <dgm:pt modelId="{BBC4EBE5-1FC4-4730-A72C-5D95362A9865}" type="pres">
      <dgm:prSet presAssocID="{FAB4E340-FEFB-4C7D-9BFD-927930DA2516}" presName="iconRect" presStyleLbl="node1" presStyleIdx="0" presStyleCnt="4"/>
      <dgm:spPr>
        <a:blipFill>
          <a:blip xmlns:r="http://schemas.openxmlformats.org/officeDocument/2006/relationships" r:embed="rId1"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ales of Justice"/>
        </a:ext>
      </dgm:extLst>
    </dgm:pt>
    <dgm:pt modelId="{8CD48F4C-949D-4895-911C-0BE4666371B2}" type="pres">
      <dgm:prSet presAssocID="{FAB4E340-FEFB-4C7D-9BFD-927930DA2516}" presName="spaceRect" presStyleCnt="0"/>
      <dgm:spPr/>
    </dgm:pt>
    <dgm:pt modelId="{257B1441-6EC7-499D-B70B-7CE5726BB7C6}" type="pres">
      <dgm:prSet presAssocID="{FAB4E340-FEFB-4C7D-9BFD-927930DA2516}" presName="parTx" presStyleLbl="revTx" presStyleIdx="0" presStyleCnt="4">
        <dgm:presLayoutVars>
          <dgm:chMax val="0"/>
          <dgm:chPref val="0"/>
        </dgm:presLayoutVars>
      </dgm:prSet>
      <dgm:spPr/>
    </dgm:pt>
    <dgm:pt modelId="{C55CF705-FCC1-448B-B832-890F455FBEE7}" type="pres">
      <dgm:prSet presAssocID="{EEA5F7DC-B09E-47B0-9EA0-BB3275C29FC3}" presName="sibTrans" presStyleCnt="0"/>
      <dgm:spPr/>
    </dgm:pt>
    <dgm:pt modelId="{9B7F4C7B-4E96-4A5F-8FE6-0C0E1B970CC5}" type="pres">
      <dgm:prSet presAssocID="{76B4AAAC-3FA6-47AD-B9C0-18BE14EFF147}" presName="compNode" presStyleCnt="0"/>
      <dgm:spPr/>
    </dgm:pt>
    <dgm:pt modelId="{7F23A8F8-3AB5-4D04-B74A-262355E5B877}" type="pres">
      <dgm:prSet presAssocID="{76B4AAAC-3FA6-47AD-B9C0-18BE14EFF147}" presName="bgRect" presStyleLbl="bgShp" presStyleIdx="1" presStyleCnt="4"/>
      <dgm:spPr/>
    </dgm:pt>
    <dgm:pt modelId="{BCA5B6E6-9242-4D55-963C-28C864B44754}" type="pres">
      <dgm:prSet presAssocID="{76B4AAAC-3FA6-47AD-B9C0-18BE14EFF147}" presName="iconRect" presStyleLbl="node1" presStyleIdx="1" presStyleCnt="4"/>
      <dgm:spPr>
        <a:blipFill>
          <a:blip xmlns:r="http://schemas.openxmlformats.org/officeDocument/2006/relationships"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rritant"/>
        </a:ext>
      </dgm:extLst>
    </dgm:pt>
    <dgm:pt modelId="{67A24BD4-6703-4583-861D-62E1D6FA9186}" type="pres">
      <dgm:prSet presAssocID="{76B4AAAC-3FA6-47AD-B9C0-18BE14EFF147}" presName="spaceRect" presStyleCnt="0"/>
      <dgm:spPr/>
    </dgm:pt>
    <dgm:pt modelId="{654A05EC-0764-4D5F-B3AA-1B79FE5AA46C}" type="pres">
      <dgm:prSet presAssocID="{76B4AAAC-3FA6-47AD-B9C0-18BE14EFF147}" presName="parTx" presStyleLbl="revTx" presStyleIdx="1" presStyleCnt="4">
        <dgm:presLayoutVars>
          <dgm:chMax val="0"/>
          <dgm:chPref val="0"/>
        </dgm:presLayoutVars>
      </dgm:prSet>
      <dgm:spPr/>
    </dgm:pt>
    <dgm:pt modelId="{3F822D16-52BD-4FE1-821F-8B69F339518B}" type="pres">
      <dgm:prSet presAssocID="{091FD118-51F4-425A-8F93-EACD5BA144D8}" presName="sibTrans" presStyleCnt="0"/>
      <dgm:spPr/>
    </dgm:pt>
    <dgm:pt modelId="{932666A0-8AAD-42EC-9A21-A7C195F237C5}" type="pres">
      <dgm:prSet presAssocID="{BF78443D-6181-4DED-9168-367476343189}" presName="compNode" presStyleCnt="0"/>
      <dgm:spPr/>
    </dgm:pt>
    <dgm:pt modelId="{D9D10FC8-C6BB-4AC7-AD23-2A151E90FE0D}" type="pres">
      <dgm:prSet presAssocID="{BF78443D-6181-4DED-9168-367476343189}" presName="bgRect" presStyleLbl="bgShp" presStyleIdx="2" presStyleCnt="4"/>
      <dgm:spPr/>
    </dgm:pt>
    <dgm:pt modelId="{F0E41452-E5E5-4879-80E5-FBC59042F4B7}" type="pres">
      <dgm:prSet presAssocID="{BF78443D-6181-4DED-9168-367476343189}" presName="iconRect" presStyleLbl="node1" presStyleIdx="2" presStyleCnt="4"/>
      <dgm:spPr>
        <a:blipFill>
          <a:blip xmlns:r="http://schemas.openxmlformats.org/officeDocument/2006/relationships"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rteau d'officiel"/>
        </a:ext>
      </dgm:extLst>
    </dgm:pt>
    <dgm:pt modelId="{451CAD04-506B-441E-B475-B1B1CC5065E3}" type="pres">
      <dgm:prSet presAssocID="{BF78443D-6181-4DED-9168-367476343189}" presName="spaceRect" presStyleCnt="0"/>
      <dgm:spPr/>
    </dgm:pt>
    <dgm:pt modelId="{BEC95C52-A320-4DC8-9CC9-FDD5F8A80C87}" type="pres">
      <dgm:prSet presAssocID="{BF78443D-6181-4DED-9168-367476343189}" presName="parTx" presStyleLbl="revTx" presStyleIdx="2" presStyleCnt="4">
        <dgm:presLayoutVars>
          <dgm:chMax val="0"/>
          <dgm:chPref val="0"/>
        </dgm:presLayoutVars>
      </dgm:prSet>
      <dgm:spPr/>
    </dgm:pt>
    <dgm:pt modelId="{DBFAF2C3-F5EC-4481-8C15-036E422A965A}" type="pres">
      <dgm:prSet presAssocID="{408E20C1-3BFB-496E-BA06-6DEC84EB3BF1}" presName="sibTrans" presStyleCnt="0"/>
      <dgm:spPr/>
    </dgm:pt>
    <dgm:pt modelId="{36A9095F-C98B-4308-95BD-494963687581}" type="pres">
      <dgm:prSet presAssocID="{83EB0850-F520-4ACF-B665-C5A71F3334D7}" presName="compNode" presStyleCnt="0"/>
      <dgm:spPr/>
    </dgm:pt>
    <dgm:pt modelId="{311E2715-0D62-45ED-9634-89D914D01ACF}" type="pres">
      <dgm:prSet presAssocID="{83EB0850-F520-4ACF-B665-C5A71F3334D7}" presName="bgRect" presStyleLbl="bgShp" presStyleIdx="3" presStyleCnt="4"/>
      <dgm:spPr/>
    </dgm:pt>
    <dgm:pt modelId="{C665CA52-C3C6-44D1-A796-8D43D43ED08D}" type="pres">
      <dgm:prSet presAssocID="{83EB0850-F520-4ACF-B665-C5A71F3334D7}" presName="iconRect" presStyleLbl="node1" presStyleIdx="3" presStyleCnt="4"/>
      <dgm:spPr>
        <a:blipFill>
          <a:blip xmlns:r="http://schemas.openxmlformats.org/officeDocument/2006/relationships"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itations"/>
        </a:ext>
      </dgm:extLst>
    </dgm:pt>
    <dgm:pt modelId="{D506D7F2-53DC-472E-ABFC-01E8CAFB7A3D}" type="pres">
      <dgm:prSet presAssocID="{83EB0850-F520-4ACF-B665-C5A71F3334D7}" presName="spaceRect" presStyleCnt="0"/>
      <dgm:spPr/>
    </dgm:pt>
    <dgm:pt modelId="{AAD8B7C6-F0A7-47F7-9168-550CD25812C2}" type="pres">
      <dgm:prSet presAssocID="{83EB0850-F520-4ACF-B665-C5A71F3334D7}" presName="parTx" presStyleLbl="revTx" presStyleIdx="3" presStyleCnt="4">
        <dgm:presLayoutVars>
          <dgm:chMax val="0"/>
          <dgm:chPref val="0"/>
        </dgm:presLayoutVars>
      </dgm:prSet>
      <dgm:spPr/>
    </dgm:pt>
  </dgm:ptLst>
  <dgm:cxnLst>
    <dgm:cxn modelId="{0F32F411-B12B-4B2E-9F55-55D1E3B1E4DE}" srcId="{40AFA8EA-6436-45F6-9F75-9AB6EEC4ACA5}" destId="{BF78443D-6181-4DED-9168-367476343189}" srcOrd="2" destOrd="0" parTransId="{88D30EAC-719F-464C-AFB5-145568878249}" sibTransId="{408E20C1-3BFB-496E-BA06-6DEC84EB3BF1}"/>
    <dgm:cxn modelId="{E728376A-C121-4797-A2A5-9114A3262DDF}" type="presOf" srcId="{76B4AAAC-3FA6-47AD-B9C0-18BE14EFF147}" destId="{654A05EC-0764-4D5F-B3AA-1B79FE5AA46C}" srcOrd="0" destOrd="0" presId="urn:microsoft.com/office/officeart/2018/2/layout/IconVerticalSolidList"/>
    <dgm:cxn modelId="{95048D6F-C9E1-4CFD-A8B6-4EB0BF60FC0E}" srcId="{40AFA8EA-6436-45F6-9F75-9AB6EEC4ACA5}" destId="{FAB4E340-FEFB-4C7D-9BFD-927930DA2516}" srcOrd="0" destOrd="0" parTransId="{859F2886-0FF5-4869-A897-4FB6E529D7C7}" sibTransId="{EEA5F7DC-B09E-47B0-9EA0-BB3275C29FC3}"/>
    <dgm:cxn modelId="{475A9451-90B7-4E9B-A9DD-0FE259738726}" type="presOf" srcId="{40AFA8EA-6436-45F6-9F75-9AB6EEC4ACA5}" destId="{FDA7273A-FAA8-4014-9A87-724E3A6CD9DC}" srcOrd="0" destOrd="0" presId="urn:microsoft.com/office/officeart/2018/2/layout/IconVerticalSolidList"/>
    <dgm:cxn modelId="{9016D1AB-E642-439F-85FD-5FACA445CFEC}" type="presOf" srcId="{83EB0850-F520-4ACF-B665-C5A71F3334D7}" destId="{AAD8B7C6-F0A7-47F7-9168-550CD25812C2}" srcOrd="0" destOrd="0" presId="urn:microsoft.com/office/officeart/2018/2/layout/IconVerticalSolidList"/>
    <dgm:cxn modelId="{47EAB7BC-E116-45B7-9B70-7563574FA3CE}" srcId="{40AFA8EA-6436-45F6-9F75-9AB6EEC4ACA5}" destId="{83EB0850-F520-4ACF-B665-C5A71F3334D7}" srcOrd="3" destOrd="0" parTransId="{21C99B7C-8EF2-4FA8-BEF0-84C34AC90FB6}" sibTransId="{C90961B1-D82A-4E1A-A93A-FF1603240CD7}"/>
    <dgm:cxn modelId="{837FCFBC-490B-4C17-A6CD-81B6A236485A}" srcId="{40AFA8EA-6436-45F6-9F75-9AB6EEC4ACA5}" destId="{76B4AAAC-3FA6-47AD-B9C0-18BE14EFF147}" srcOrd="1" destOrd="0" parTransId="{97D7E556-8C42-4329-9C98-5704C2A90957}" sibTransId="{091FD118-51F4-425A-8F93-EACD5BA144D8}"/>
    <dgm:cxn modelId="{7EF0FED1-5203-4A7B-A767-B9CC970B51D4}" type="presOf" srcId="{BF78443D-6181-4DED-9168-367476343189}" destId="{BEC95C52-A320-4DC8-9CC9-FDD5F8A80C87}" srcOrd="0" destOrd="0" presId="urn:microsoft.com/office/officeart/2018/2/layout/IconVerticalSolidList"/>
    <dgm:cxn modelId="{6D236ADD-54C2-4191-8389-5322535E95A2}" type="presOf" srcId="{FAB4E340-FEFB-4C7D-9BFD-927930DA2516}" destId="{257B1441-6EC7-499D-B70B-7CE5726BB7C6}" srcOrd="0" destOrd="0" presId="urn:microsoft.com/office/officeart/2018/2/layout/IconVerticalSolidList"/>
    <dgm:cxn modelId="{DD9DFA7F-9C82-465D-9EA6-E87F7E5E47BA}" type="presParOf" srcId="{FDA7273A-FAA8-4014-9A87-724E3A6CD9DC}" destId="{858263AD-E53E-447A-8BA5-B0798CEC43D8}" srcOrd="0" destOrd="0" presId="urn:microsoft.com/office/officeart/2018/2/layout/IconVerticalSolidList"/>
    <dgm:cxn modelId="{A004C9C8-4FB1-4B9D-A4D2-F3FF4ECB22DA}" type="presParOf" srcId="{858263AD-E53E-447A-8BA5-B0798CEC43D8}" destId="{EBF3D151-4588-41E2-B7A8-102DF4F64089}" srcOrd="0" destOrd="0" presId="urn:microsoft.com/office/officeart/2018/2/layout/IconVerticalSolidList"/>
    <dgm:cxn modelId="{C9920F3B-4541-4896-A7E3-4F5ACE96C857}" type="presParOf" srcId="{858263AD-E53E-447A-8BA5-B0798CEC43D8}" destId="{BBC4EBE5-1FC4-4730-A72C-5D95362A9865}" srcOrd="1" destOrd="0" presId="urn:microsoft.com/office/officeart/2018/2/layout/IconVerticalSolidList"/>
    <dgm:cxn modelId="{38C1F107-23EC-4922-BB3B-EDD57E6640DE}" type="presParOf" srcId="{858263AD-E53E-447A-8BA5-B0798CEC43D8}" destId="{8CD48F4C-949D-4895-911C-0BE4666371B2}" srcOrd="2" destOrd="0" presId="urn:microsoft.com/office/officeart/2018/2/layout/IconVerticalSolidList"/>
    <dgm:cxn modelId="{D90C91D3-CA24-4F5C-9481-EC3AED6C52C2}" type="presParOf" srcId="{858263AD-E53E-447A-8BA5-B0798CEC43D8}" destId="{257B1441-6EC7-499D-B70B-7CE5726BB7C6}" srcOrd="3" destOrd="0" presId="urn:microsoft.com/office/officeart/2018/2/layout/IconVerticalSolidList"/>
    <dgm:cxn modelId="{A03EDD96-8D56-4488-A578-AE353C4E04A2}" type="presParOf" srcId="{FDA7273A-FAA8-4014-9A87-724E3A6CD9DC}" destId="{C55CF705-FCC1-448B-B832-890F455FBEE7}" srcOrd="1" destOrd="0" presId="urn:microsoft.com/office/officeart/2018/2/layout/IconVerticalSolidList"/>
    <dgm:cxn modelId="{366B0911-D729-4D5C-B4FF-30B2791CB583}" type="presParOf" srcId="{FDA7273A-FAA8-4014-9A87-724E3A6CD9DC}" destId="{9B7F4C7B-4E96-4A5F-8FE6-0C0E1B970CC5}" srcOrd="2" destOrd="0" presId="urn:microsoft.com/office/officeart/2018/2/layout/IconVerticalSolidList"/>
    <dgm:cxn modelId="{6E7ABE5A-73BB-4284-A249-BD8449266701}" type="presParOf" srcId="{9B7F4C7B-4E96-4A5F-8FE6-0C0E1B970CC5}" destId="{7F23A8F8-3AB5-4D04-B74A-262355E5B877}" srcOrd="0" destOrd="0" presId="urn:microsoft.com/office/officeart/2018/2/layout/IconVerticalSolidList"/>
    <dgm:cxn modelId="{F9CCC16C-C667-4C2A-8F0D-52B09D02729C}" type="presParOf" srcId="{9B7F4C7B-4E96-4A5F-8FE6-0C0E1B970CC5}" destId="{BCA5B6E6-9242-4D55-963C-28C864B44754}" srcOrd="1" destOrd="0" presId="urn:microsoft.com/office/officeart/2018/2/layout/IconVerticalSolidList"/>
    <dgm:cxn modelId="{C8C02A57-EBF9-437B-9A09-4E550BFC8FB0}" type="presParOf" srcId="{9B7F4C7B-4E96-4A5F-8FE6-0C0E1B970CC5}" destId="{67A24BD4-6703-4583-861D-62E1D6FA9186}" srcOrd="2" destOrd="0" presId="urn:microsoft.com/office/officeart/2018/2/layout/IconVerticalSolidList"/>
    <dgm:cxn modelId="{D8BEBF5B-11D6-41B5-9699-D1E560A64F12}" type="presParOf" srcId="{9B7F4C7B-4E96-4A5F-8FE6-0C0E1B970CC5}" destId="{654A05EC-0764-4D5F-B3AA-1B79FE5AA46C}" srcOrd="3" destOrd="0" presId="urn:microsoft.com/office/officeart/2018/2/layout/IconVerticalSolidList"/>
    <dgm:cxn modelId="{480886BF-4E15-42FE-82D6-B3A2EEC47153}" type="presParOf" srcId="{FDA7273A-FAA8-4014-9A87-724E3A6CD9DC}" destId="{3F822D16-52BD-4FE1-821F-8B69F339518B}" srcOrd="3" destOrd="0" presId="urn:microsoft.com/office/officeart/2018/2/layout/IconVerticalSolidList"/>
    <dgm:cxn modelId="{6751F27A-4C73-430B-90FB-EBF8F85BE2DE}" type="presParOf" srcId="{FDA7273A-FAA8-4014-9A87-724E3A6CD9DC}" destId="{932666A0-8AAD-42EC-9A21-A7C195F237C5}" srcOrd="4" destOrd="0" presId="urn:microsoft.com/office/officeart/2018/2/layout/IconVerticalSolidList"/>
    <dgm:cxn modelId="{DB43B26E-2A59-4536-8447-8354908897EC}" type="presParOf" srcId="{932666A0-8AAD-42EC-9A21-A7C195F237C5}" destId="{D9D10FC8-C6BB-4AC7-AD23-2A151E90FE0D}" srcOrd="0" destOrd="0" presId="urn:microsoft.com/office/officeart/2018/2/layout/IconVerticalSolidList"/>
    <dgm:cxn modelId="{16E3E083-CD92-4C7E-8373-E4A01939D8A0}" type="presParOf" srcId="{932666A0-8AAD-42EC-9A21-A7C195F237C5}" destId="{F0E41452-E5E5-4879-80E5-FBC59042F4B7}" srcOrd="1" destOrd="0" presId="urn:microsoft.com/office/officeart/2018/2/layout/IconVerticalSolidList"/>
    <dgm:cxn modelId="{D125B604-A8F2-4022-B0A8-57C951CF3996}" type="presParOf" srcId="{932666A0-8AAD-42EC-9A21-A7C195F237C5}" destId="{451CAD04-506B-441E-B475-B1B1CC5065E3}" srcOrd="2" destOrd="0" presId="urn:microsoft.com/office/officeart/2018/2/layout/IconVerticalSolidList"/>
    <dgm:cxn modelId="{02D3A655-F799-4915-9E95-51444157BD26}" type="presParOf" srcId="{932666A0-8AAD-42EC-9A21-A7C195F237C5}" destId="{BEC95C52-A320-4DC8-9CC9-FDD5F8A80C87}" srcOrd="3" destOrd="0" presId="urn:microsoft.com/office/officeart/2018/2/layout/IconVerticalSolidList"/>
    <dgm:cxn modelId="{8DCAA41E-0433-4EC9-AA5B-F81BD7BFBCE4}" type="presParOf" srcId="{FDA7273A-FAA8-4014-9A87-724E3A6CD9DC}" destId="{DBFAF2C3-F5EC-4481-8C15-036E422A965A}" srcOrd="5" destOrd="0" presId="urn:microsoft.com/office/officeart/2018/2/layout/IconVerticalSolidList"/>
    <dgm:cxn modelId="{DC224DD5-56AE-44BF-AD79-FC88BE5B60CC}" type="presParOf" srcId="{FDA7273A-FAA8-4014-9A87-724E3A6CD9DC}" destId="{36A9095F-C98B-4308-95BD-494963687581}" srcOrd="6" destOrd="0" presId="urn:microsoft.com/office/officeart/2018/2/layout/IconVerticalSolidList"/>
    <dgm:cxn modelId="{8D346BED-C80F-4AF5-BA63-E37A366C577B}" type="presParOf" srcId="{36A9095F-C98B-4308-95BD-494963687581}" destId="{311E2715-0D62-45ED-9634-89D914D01ACF}" srcOrd="0" destOrd="0" presId="urn:microsoft.com/office/officeart/2018/2/layout/IconVerticalSolidList"/>
    <dgm:cxn modelId="{B638B2C7-23D3-46FA-A2AE-C29276FD17BA}" type="presParOf" srcId="{36A9095F-C98B-4308-95BD-494963687581}" destId="{C665CA52-C3C6-44D1-A796-8D43D43ED08D}" srcOrd="1" destOrd="0" presId="urn:microsoft.com/office/officeart/2018/2/layout/IconVerticalSolidList"/>
    <dgm:cxn modelId="{9ED42790-B332-4B39-BEA3-8527271E15D1}" type="presParOf" srcId="{36A9095F-C98B-4308-95BD-494963687581}" destId="{D506D7F2-53DC-472E-ABFC-01E8CAFB7A3D}" srcOrd="2" destOrd="0" presId="urn:microsoft.com/office/officeart/2018/2/layout/IconVerticalSolidList"/>
    <dgm:cxn modelId="{70D5E41E-D95C-435F-9BF7-97C434426946}" type="presParOf" srcId="{36A9095F-C98B-4308-95BD-494963687581}" destId="{AAD8B7C6-F0A7-47F7-9168-550CD25812C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EC1AE10-BB96-4AAC-B5E1-990238E2E29E}" type="doc">
      <dgm:prSet loTypeId="urn:microsoft.com/office/officeart/2005/8/layout/vList2" loCatId="list" qsTypeId="urn:microsoft.com/office/officeart/2005/8/quickstyle/simple5" qsCatId="simple" csTypeId="urn:microsoft.com/office/officeart/2005/8/colors/colorful1" csCatId="colorful" phldr="1"/>
      <dgm:spPr/>
      <dgm:t>
        <a:bodyPr/>
        <a:lstStyle/>
        <a:p>
          <a:endParaRPr lang="en-US"/>
        </a:p>
      </dgm:t>
    </dgm:pt>
    <dgm:pt modelId="{69698F90-E063-47ED-9E01-E7784874D78D}">
      <dgm:prSet custT="1"/>
      <dgm:spPr>
        <a:gradFill rotWithShape="0">
          <a:gsLst>
            <a:gs pos="0">
              <a:schemeClr val="accent2">
                <a:hueOff val="0"/>
                <a:satOff val="0"/>
                <a:lumOff val="0"/>
                <a:satMod val="103000"/>
                <a:lumMod val="102000"/>
                <a:tint val="94000"/>
                <a:alpha val="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gradFill>
      </dgm:spPr>
      <dgm:t>
        <a:bodyPr/>
        <a:lstStyle/>
        <a:p>
          <a:r>
            <a:rPr lang="nl-BE" sz="2400" i="0" dirty="0"/>
            <a:t>Principe de non-</a:t>
          </a:r>
          <a:r>
            <a:rPr lang="nl-BE" sz="2400" i="0" dirty="0" err="1"/>
            <a:t>rétroactivité</a:t>
          </a:r>
          <a:r>
            <a:rPr lang="nl-BE" sz="2400" i="0" dirty="0"/>
            <a:t> de la </a:t>
          </a:r>
          <a:r>
            <a:rPr lang="nl-BE" sz="2400" i="0" dirty="0" err="1"/>
            <a:t>loi</a:t>
          </a:r>
          <a:r>
            <a:rPr lang="nl-BE" sz="2400" i="0" dirty="0"/>
            <a:t> pénale </a:t>
          </a:r>
          <a:r>
            <a:rPr lang="nl-BE" sz="2400" i="0" dirty="0" err="1"/>
            <a:t>avec</a:t>
          </a:r>
          <a:r>
            <a:rPr lang="nl-BE" sz="2400" i="0" dirty="0"/>
            <a:t> </a:t>
          </a:r>
          <a:r>
            <a:rPr lang="nl-BE" sz="2400" i="0" dirty="0" err="1"/>
            <a:t>l’exception</a:t>
          </a:r>
          <a:r>
            <a:rPr lang="nl-BE" sz="2400" i="0" dirty="0"/>
            <a:t> de la </a:t>
          </a:r>
          <a:r>
            <a:rPr lang="nl-BE" sz="2400" i="0" dirty="0" err="1"/>
            <a:t>rétroactivité</a:t>
          </a:r>
          <a:r>
            <a:rPr lang="nl-BE" sz="2400" i="0" dirty="0"/>
            <a:t> de la </a:t>
          </a:r>
          <a:r>
            <a:rPr lang="nl-BE" sz="2400" i="0" dirty="0" err="1"/>
            <a:t>loi</a:t>
          </a:r>
          <a:r>
            <a:rPr lang="nl-BE" sz="2400" i="0" dirty="0"/>
            <a:t> pénale plus </a:t>
          </a:r>
          <a:r>
            <a:rPr lang="nl-BE" sz="2400" i="0" dirty="0" err="1"/>
            <a:t>douce</a:t>
          </a:r>
          <a:endParaRPr lang="en-US" sz="2400" i="0" dirty="0"/>
        </a:p>
      </dgm:t>
    </dgm:pt>
    <dgm:pt modelId="{FF90C108-6017-4401-9464-DE595BBE391E}" type="parTrans" cxnId="{67EDBF80-D02D-4558-89B8-0F8F48154A64}">
      <dgm:prSet/>
      <dgm:spPr/>
      <dgm:t>
        <a:bodyPr/>
        <a:lstStyle/>
        <a:p>
          <a:endParaRPr lang="en-US"/>
        </a:p>
      </dgm:t>
    </dgm:pt>
    <dgm:pt modelId="{1F1470AB-CF1D-4BC0-8423-3F99591C0EAA}" type="sibTrans" cxnId="{67EDBF80-D02D-4558-89B8-0F8F48154A64}">
      <dgm:prSet/>
      <dgm:spPr/>
      <dgm:t>
        <a:bodyPr/>
        <a:lstStyle/>
        <a:p>
          <a:endParaRPr lang="en-US"/>
        </a:p>
      </dgm:t>
    </dgm:pt>
    <dgm:pt modelId="{55BD04A5-51F4-4E21-B4FC-57CC7B2DBFD6}">
      <dgm:prSet custT="1"/>
      <dgm:spPr>
        <a:gradFill rotWithShape="0">
          <a:gsLst>
            <a:gs pos="0">
              <a:schemeClr val="accent3">
                <a:hueOff val="0"/>
                <a:satOff val="0"/>
                <a:lumOff val="0"/>
                <a:satMod val="103000"/>
                <a:lumMod val="102000"/>
                <a:tint val="94000"/>
                <a:alpha val="7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gradFill>
      </dgm:spPr>
      <dgm:t>
        <a:bodyPr/>
        <a:lstStyle/>
        <a:p>
          <a:r>
            <a:rPr lang="nl-BE" sz="2800" i="0" dirty="0"/>
            <a:t>La </a:t>
          </a:r>
          <a:r>
            <a:rPr lang="nl-BE" sz="2800" i="0" dirty="0" err="1"/>
            <a:t>loi</a:t>
          </a:r>
          <a:r>
            <a:rPr lang="nl-BE" sz="2800" i="0" dirty="0"/>
            <a:t> plus </a:t>
          </a:r>
          <a:r>
            <a:rPr lang="nl-BE" sz="2800" i="0" dirty="0" err="1"/>
            <a:t>douce</a:t>
          </a:r>
          <a:r>
            <a:rPr lang="nl-BE" sz="2800" i="0" dirty="0"/>
            <a:t> </a:t>
          </a:r>
          <a:r>
            <a:rPr lang="nl-BE" sz="2800" i="0" dirty="0" err="1"/>
            <a:t>est</a:t>
          </a:r>
          <a:r>
            <a:rPr lang="nl-BE" sz="2800" i="0" dirty="0"/>
            <a:t> </a:t>
          </a:r>
          <a:r>
            <a:rPr lang="nl-BE" sz="2800" i="0" dirty="0" err="1"/>
            <a:t>appréciée</a:t>
          </a:r>
          <a:r>
            <a:rPr lang="nl-BE" sz="2800" i="0" dirty="0"/>
            <a:t> </a:t>
          </a:r>
          <a:r>
            <a:rPr lang="nl-BE" sz="2800" i="0" dirty="0" err="1"/>
            <a:t>peine</a:t>
          </a:r>
          <a:r>
            <a:rPr lang="nl-BE" sz="2800" i="0" dirty="0"/>
            <a:t> par </a:t>
          </a:r>
          <a:r>
            <a:rPr lang="nl-BE" sz="2800" i="0" dirty="0" err="1"/>
            <a:t>peine</a:t>
          </a:r>
          <a:r>
            <a:rPr lang="nl-BE" sz="2800" i="0" dirty="0"/>
            <a:t>, </a:t>
          </a:r>
          <a:r>
            <a:rPr lang="nl-BE" sz="2800" i="1" dirty="0"/>
            <a:t>in </a:t>
          </a:r>
          <a:r>
            <a:rPr lang="nl-BE" sz="2800" i="1" dirty="0" err="1"/>
            <a:t>concreto</a:t>
          </a:r>
          <a:r>
            <a:rPr lang="nl-BE" sz="2800" i="1" dirty="0"/>
            <a:t> </a:t>
          </a:r>
          <a:r>
            <a:rPr lang="nl-BE" sz="2800" i="0" dirty="0"/>
            <a:t>(</a:t>
          </a:r>
          <a:r>
            <a:rPr lang="nl-BE" sz="2800" i="0" dirty="0" err="1"/>
            <a:t>comparaison</a:t>
          </a:r>
          <a:r>
            <a:rPr lang="nl-BE" sz="2800" i="0" dirty="0"/>
            <a:t> </a:t>
          </a:r>
          <a:r>
            <a:rPr lang="nl-BE" sz="2800" i="0" dirty="0" err="1"/>
            <a:t>peine</a:t>
          </a:r>
          <a:r>
            <a:rPr lang="nl-BE" sz="2800" i="0" dirty="0"/>
            <a:t> par </a:t>
          </a:r>
          <a:r>
            <a:rPr lang="nl-BE" sz="2800" i="0" dirty="0" err="1"/>
            <a:t>peine</a:t>
          </a:r>
          <a:r>
            <a:rPr lang="nl-BE" sz="2800" i="0" dirty="0"/>
            <a:t> = </a:t>
          </a:r>
          <a:r>
            <a:rPr lang="nl-BE" sz="2800" i="0" dirty="0" err="1"/>
            <a:t>jurisprudence</a:t>
          </a:r>
          <a:r>
            <a:rPr lang="nl-BE" sz="2800" i="0" dirty="0"/>
            <a:t> Cour </a:t>
          </a:r>
          <a:r>
            <a:rPr lang="nl-BE" sz="2800" i="0" dirty="0" err="1"/>
            <a:t>constitutionnelle</a:t>
          </a:r>
          <a:r>
            <a:rPr lang="nl-BE" sz="2800" i="0" dirty="0"/>
            <a:t>)</a:t>
          </a:r>
          <a:endParaRPr lang="en-US" sz="2800" i="0" dirty="0"/>
        </a:p>
      </dgm:t>
    </dgm:pt>
    <dgm:pt modelId="{6169FB49-21F4-45CF-8014-79B6E2AD49B1}" type="parTrans" cxnId="{A2694FD6-169F-448C-A7AA-9E2D74313858}">
      <dgm:prSet/>
      <dgm:spPr/>
      <dgm:t>
        <a:bodyPr/>
        <a:lstStyle/>
        <a:p>
          <a:endParaRPr lang="en-US"/>
        </a:p>
      </dgm:t>
    </dgm:pt>
    <dgm:pt modelId="{62CD6A83-1929-4DEB-ACCC-EA0CA7849373}" type="sibTrans" cxnId="{A2694FD6-169F-448C-A7AA-9E2D74313858}">
      <dgm:prSet/>
      <dgm:spPr/>
      <dgm:t>
        <a:bodyPr/>
        <a:lstStyle/>
        <a:p>
          <a:endParaRPr lang="en-US"/>
        </a:p>
      </dgm:t>
    </dgm:pt>
    <dgm:pt modelId="{9E22B1F6-7F35-4865-92EB-93B60B236B44}">
      <dgm:prSet custT="1"/>
      <dgm:spPr>
        <a:gradFill rotWithShape="0">
          <a:gsLst>
            <a:gs pos="0">
              <a:schemeClr val="accent4">
                <a:hueOff val="0"/>
                <a:satOff val="0"/>
                <a:lumOff val="0"/>
                <a:satMod val="103000"/>
                <a:lumMod val="102000"/>
                <a:tint val="94000"/>
                <a:alpha val="5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gradFill>
      </dgm:spPr>
      <dgm:t>
        <a:bodyPr/>
        <a:lstStyle/>
        <a:p>
          <a:pPr algn="l"/>
          <a:r>
            <a:rPr lang="nl-BE" sz="2400" b="1" i="0" dirty="0" err="1">
              <a:solidFill>
                <a:schemeClr val="accent1">
                  <a:lumMod val="75000"/>
                </a:schemeClr>
              </a:solidFill>
            </a:rPr>
            <a:t>Technique</a:t>
          </a:r>
          <a:r>
            <a:rPr lang="nl-BE" sz="2400" b="1" i="0" dirty="0">
              <a:solidFill>
                <a:schemeClr val="accent1">
                  <a:lumMod val="75000"/>
                </a:schemeClr>
              </a:solidFill>
            </a:rPr>
            <a:t> de </a:t>
          </a:r>
          <a:r>
            <a:rPr lang="nl-BE" sz="2400" b="1" i="0" dirty="0" err="1">
              <a:solidFill>
                <a:schemeClr val="accent1">
                  <a:lumMod val="75000"/>
                </a:schemeClr>
              </a:solidFill>
            </a:rPr>
            <a:t>panachage</a:t>
          </a:r>
          <a:r>
            <a:rPr lang="nl-BE" sz="2400" b="1" i="0" dirty="0">
              <a:solidFill>
                <a:schemeClr val="accent1">
                  <a:lumMod val="75000"/>
                </a:schemeClr>
              </a:solidFill>
            </a:rPr>
            <a:t> : </a:t>
          </a:r>
        </a:p>
        <a:p>
          <a:pPr algn="just"/>
          <a:r>
            <a:rPr lang="nl-BE" sz="2000" i="0" dirty="0"/>
            <a:t>- on </a:t>
          </a:r>
          <a:r>
            <a:rPr lang="nl-BE" sz="2000" i="0" dirty="0" err="1"/>
            <a:t>compare</a:t>
          </a:r>
          <a:r>
            <a:rPr lang="nl-BE" sz="2000" i="0" dirty="0"/>
            <a:t> les </a:t>
          </a:r>
          <a:r>
            <a:rPr lang="nl-BE" sz="2000" i="0" dirty="0" err="1"/>
            <a:t>peines</a:t>
          </a:r>
          <a:r>
            <a:rPr lang="nl-BE" sz="2000" i="0" dirty="0"/>
            <a:t> </a:t>
          </a:r>
          <a:r>
            <a:rPr lang="nl-BE" sz="2000" i="0" dirty="0" err="1"/>
            <a:t>principales</a:t>
          </a:r>
          <a:r>
            <a:rPr lang="nl-BE" sz="2000" i="0" dirty="0"/>
            <a:t> (antérieure et nouvelle) et on </a:t>
          </a:r>
          <a:r>
            <a:rPr lang="nl-BE" sz="2000" i="0" dirty="0" err="1"/>
            <a:t>retient</a:t>
          </a:r>
          <a:r>
            <a:rPr lang="nl-BE" sz="2000" i="0" dirty="0"/>
            <a:t> la </a:t>
          </a:r>
          <a:r>
            <a:rPr lang="nl-BE" sz="2000" i="0" dirty="0" err="1"/>
            <a:t>peine</a:t>
          </a:r>
          <a:r>
            <a:rPr lang="nl-BE" sz="2000" i="0" dirty="0"/>
            <a:t> principale la plus </a:t>
          </a:r>
          <a:r>
            <a:rPr lang="nl-BE" sz="2000" i="0" dirty="0" err="1"/>
            <a:t>douce</a:t>
          </a:r>
          <a:endParaRPr lang="nl-BE" sz="2000" i="0" dirty="0"/>
        </a:p>
        <a:p>
          <a:pPr algn="l"/>
          <a:r>
            <a:rPr lang="nl-BE" sz="2000" i="0" dirty="0"/>
            <a:t> - on </a:t>
          </a:r>
          <a:r>
            <a:rPr lang="nl-BE" sz="2000" i="0" dirty="0" err="1"/>
            <a:t>compare</a:t>
          </a:r>
          <a:r>
            <a:rPr lang="nl-BE" sz="2000" i="0" dirty="0"/>
            <a:t> la </a:t>
          </a:r>
          <a:r>
            <a:rPr lang="nl-BE" sz="2000" i="0" dirty="0" err="1"/>
            <a:t>ou</a:t>
          </a:r>
          <a:r>
            <a:rPr lang="nl-BE" sz="2000" i="0" dirty="0"/>
            <a:t> les </a:t>
          </a:r>
          <a:r>
            <a:rPr lang="nl-BE" sz="2000" i="0" dirty="0" err="1"/>
            <a:t>peines</a:t>
          </a:r>
          <a:r>
            <a:rPr lang="nl-BE" sz="2000" i="0" dirty="0"/>
            <a:t> accessoires et on </a:t>
          </a:r>
          <a:r>
            <a:rPr lang="nl-BE" sz="2000" i="0" dirty="0" err="1"/>
            <a:t>retient</a:t>
          </a:r>
          <a:r>
            <a:rPr lang="nl-BE" sz="2000" i="0" dirty="0"/>
            <a:t> la </a:t>
          </a:r>
          <a:r>
            <a:rPr lang="nl-BE" sz="2000" i="0" dirty="0" err="1"/>
            <a:t>ou</a:t>
          </a:r>
          <a:r>
            <a:rPr lang="nl-BE" sz="2000" i="0" dirty="0"/>
            <a:t> les </a:t>
          </a:r>
          <a:r>
            <a:rPr lang="nl-BE" sz="2000" i="0" dirty="0" err="1"/>
            <a:t>peines</a:t>
          </a:r>
          <a:r>
            <a:rPr lang="nl-BE" sz="2000" i="0" dirty="0"/>
            <a:t> accessoires les plus </a:t>
          </a:r>
          <a:r>
            <a:rPr lang="nl-BE" sz="2000" i="0" dirty="0" err="1"/>
            <a:t>douces</a:t>
          </a:r>
          <a:r>
            <a:rPr lang="nl-BE" sz="2000" i="0" dirty="0"/>
            <a:t> (</a:t>
          </a:r>
          <a:r>
            <a:rPr lang="nl-BE" sz="2000" i="0" dirty="0" err="1"/>
            <a:t>même</a:t>
          </a:r>
          <a:r>
            <a:rPr lang="nl-BE" sz="2000" i="0" dirty="0"/>
            <a:t> si la </a:t>
          </a:r>
          <a:r>
            <a:rPr lang="nl-BE" sz="2000" i="0" dirty="0" err="1"/>
            <a:t>peine</a:t>
          </a:r>
          <a:r>
            <a:rPr lang="nl-BE" sz="2000" i="0" dirty="0"/>
            <a:t> principale </a:t>
          </a:r>
          <a:r>
            <a:rPr lang="nl-BE" sz="2000" i="0" dirty="0" err="1"/>
            <a:t>correspondante</a:t>
          </a:r>
          <a:r>
            <a:rPr lang="nl-BE" sz="2000" i="0" dirty="0"/>
            <a:t> </a:t>
          </a:r>
          <a:r>
            <a:rPr lang="nl-BE" sz="2000" i="0" dirty="0" err="1"/>
            <a:t>est</a:t>
          </a:r>
          <a:r>
            <a:rPr lang="nl-BE" sz="2000" i="0" dirty="0"/>
            <a:t> plus forte).</a:t>
          </a:r>
          <a:endParaRPr lang="en-US" sz="2000" i="0" dirty="0"/>
        </a:p>
      </dgm:t>
    </dgm:pt>
    <dgm:pt modelId="{15B74FF4-35A2-4096-B5E1-94A8948F4F8B}" type="parTrans" cxnId="{A18F8996-1188-4AD8-9676-F9DF85526D1D}">
      <dgm:prSet/>
      <dgm:spPr/>
      <dgm:t>
        <a:bodyPr/>
        <a:lstStyle/>
        <a:p>
          <a:endParaRPr lang="en-US"/>
        </a:p>
      </dgm:t>
    </dgm:pt>
    <dgm:pt modelId="{14093621-40C8-48AF-9348-584AF2DCEFC8}" type="sibTrans" cxnId="{A18F8996-1188-4AD8-9676-F9DF85526D1D}">
      <dgm:prSet/>
      <dgm:spPr/>
      <dgm:t>
        <a:bodyPr/>
        <a:lstStyle/>
        <a:p>
          <a:endParaRPr lang="en-US"/>
        </a:p>
      </dgm:t>
    </dgm:pt>
    <dgm:pt modelId="{C9CFA9B1-EF9A-4391-84A0-6253056988AF}" type="pres">
      <dgm:prSet presAssocID="{6EC1AE10-BB96-4AAC-B5E1-990238E2E29E}" presName="linear" presStyleCnt="0">
        <dgm:presLayoutVars>
          <dgm:animLvl val="lvl"/>
          <dgm:resizeHandles val="exact"/>
        </dgm:presLayoutVars>
      </dgm:prSet>
      <dgm:spPr/>
    </dgm:pt>
    <dgm:pt modelId="{8967F2F1-D040-465E-80A7-E235E30CBAD2}" type="pres">
      <dgm:prSet presAssocID="{69698F90-E063-47ED-9E01-E7784874D78D}" presName="parentText" presStyleLbl="node1" presStyleIdx="0" presStyleCnt="3" custLinFactY="-49449" custLinFactNeighborX="-777" custLinFactNeighborY="-100000">
        <dgm:presLayoutVars>
          <dgm:chMax val="0"/>
          <dgm:bulletEnabled val="1"/>
        </dgm:presLayoutVars>
      </dgm:prSet>
      <dgm:spPr/>
    </dgm:pt>
    <dgm:pt modelId="{DAA0D502-402D-43CA-AB1D-1BA2F76C6930}" type="pres">
      <dgm:prSet presAssocID="{1F1470AB-CF1D-4BC0-8423-3F99591C0EAA}" presName="spacer" presStyleCnt="0"/>
      <dgm:spPr/>
    </dgm:pt>
    <dgm:pt modelId="{CABF8A92-4A97-4173-A859-2F56276739FD}" type="pres">
      <dgm:prSet presAssocID="{55BD04A5-51F4-4E21-B4FC-57CC7B2DBFD6}" presName="parentText" presStyleLbl="node1" presStyleIdx="1" presStyleCnt="3" custLinFactY="-2186" custLinFactNeighborX="-682" custLinFactNeighborY="-100000">
        <dgm:presLayoutVars>
          <dgm:chMax val="0"/>
          <dgm:bulletEnabled val="1"/>
        </dgm:presLayoutVars>
      </dgm:prSet>
      <dgm:spPr/>
    </dgm:pt>
    <dgm:pt modelId="{ECF7DDF5-4913-426E-A4D9-E74FDFE9923B}" type="pres">
      <dgm:prSet presAssocID="{62CD6A83-1929-4DEB-ACCC-EA0CA7849373}" presName="spacer" presStyleCnt="0"/>
      <dgm:spPr/>
    </dgm:pt>
    <dgm:pt modelId="{1EB72729-363F-4DB9-86A3-F271C4A286F1}" type="pres">
      <dgm:prSet presAssocID="{9E22B1F6-7F35-4865-92EB-93B60B236B44}" presName="parentText" presStyleLbl="node1" presStyleIdx="2" presStyleCnt="3">
        <dgm:presLayoutVars>
          <dgm:chMax val="0"/>
          <dgm:bulletEnabled val="1"/>
        </dgm:presLayoutVars>
      </dgm:prSet>
      <dgm:spPr/>
    </dgm:pt>
  </dgm:ptLst>
  <dgm:cxnLst>
    <dgm:cxn modelId="{35505903-F101-4D14-BF2C-F72E7552AF95}" type="presOf" srcId="{69698F90-E063-47ED-9E01-E7784874D78D}" destId="{8967F2F1-D040-465E-80A7-E235E30CBAD2}" srcOrd="0" destOrd="0" presId="urn:microsoft.com/office/officeart/2005/8/layout/vList2"/>
    <dgm:cxn modelId="{41AFD32C-4EEB-47C4-8B0C-37F02F73DC20}" type="presOf" srcId="{9E22B1F6-7F35-4865-92EB-93B60B236B44}" destId="{1EB72729-363F-4DB9-86A3-F271C4A286F1}" srcOrd="0" destOrd="0" presId="urn:microsoft.com/office/officeart/2005/8/layout/vList2"/>
    <dgm:cxn modelId="{67EDBF80-D02D-4558-89B8-0F8F48154A64}" srcId="{6EC1AE10-BB96-4AAC-B5E1-990238E2E29E}" destId="{69698F90-E063-47ED-9E01-E7784874D78D}" srcOrd="0" destOrd="0" parTransId="{FF90C108-6017-4401-9464-DE595BBE391E}" sibTransId="{1F1470AB-CF1D-4BC0-8423-3F99591C0EAA}"/>
    <dgm:cxn modelId="{A18F8996-1188-4AD8-9676-F9DF85526D1D}" srcId="{6EC1AE10-BB96-4AAC-B5E1-990238E2E29E}" destId="{9E22B1F6-7F35-4865-92EB-93B60B236B44}" srcOrd="2" destOrd="0" parTransId="{15B74FF4-35A2-4096-B5E1-94A8948F4F8B}" sibTransId="{14093621-40C8-48AF-9348-584AF2DCEFC8}"/>
    <dgm:cxn modelId="{A2694FD6-169F-448C-A7AA-9E2D74313858}" srcId="{6EC1AE10-BB96-4AAC-B5E1-990238E2E29E}" destId="{55BD04A5-51F4-4E21-B4FC-57CC7B2DBFD6}" srcOrd="1" destOrd="0" parTransId="{6169FB49-21F4-45CF-8014-79B6E2AD49B1}" sibTransId="{62CD6A83-1929-4DEB-ACCC-EA0CA7849373}"/>
    <dgm:cxn modelId="{CA31B3F5-C106-45C5-B3BD-9C43EDD4C17E}" type="presOf" srcId="{6EC1AE10-BB96-4AAC-B5E1-990238E2E29E}" destId="{C9CFA9B1-EF9A-4391-84A0-6253056988AF}" srcOrd="0" destOrd="0" presId="urn:microsoft.com/office/officeart/2005/8/layout/vList2"/>
    <dgm:cxn modelId="{742DE0FF-EF78-4CDD-81EB-8ED32974556B}" type="presOf" srcId="{55BD04A5-51F4-4E21-B4FC-57CC7B2DBFD6}" destId="{CABF8A92-4A97-4173-A859-2F56276739FD}" srcOrd="0" destOrd="0" presId="urn:microsoft.com/office/officeart/2005/8/layout/vList2"/>
    <dgm:cxn modelId="{50BC1FAF-CB5E-4796-9060-B05D1B18DA01}" type="presParOf" srcId="{C9CFA9B1-EF9A-4391-84A0-6253056988AF}" destId="{8967F2F1-D040-465E-80A7-E235E30CBAD2}" srcOrd="0" destOrd="0" presId="urn:microsoft.com/office/officeart/2005/8/layout/vList2"/>
    <dgm:cxn modelId="{F6B3A103-0475-45A6-9C12-0AE5814E812A}" type="presParOf" srcId="{C9CFA9B1-EF9A-4391-84A0-6253056988AF}" destId="{DAA0D502-402D-43CA-AB1D-1BA2F76C6930}" srcOrd="1" destOrd="0" presId="urn:microsoft.com/office/officeart/2005/8/layout/vList2"/>
    <dgm:cxn modelId="{B322A424-99E4-4BD3-B528-AC9E208798EE}" type="presParOf" srcId="{C9CFA9B1-EF9A-4391-84A0-6253056988AF}" destId="{CABF8A92-4A97-4173-A859-2F56276739FD}" srcOrd="2" destOrd="0" presId="urn:microsoft.com/office/officeart/2005/8/layout/vList2"/>
    <dgm:cxn modelId="{3C40F6E1-BE0B-4047-BC86-D90F4D18B2F3}" type="presParOf" srcId="{C9CFA9B1-EF9A-4391-84A0-6253056988AF}" destId="{ECF7DDF5-4913-426E-A4D9-E74FDFE9923B}" srcOrd="3" destOrd="0" presId="urn:microsoft.com/office/officeart/2005/8/layout/vList2"/>
    <dgm:cxn modelId="{8014011C-10EB-4C89-8CF2-05EBD6A8E659}" type="presParOf" srcId="{C9CFA9B1-EF9A-4391-84A0-6253056988AF}" destId="{1EB72729-363F-4DB9-86A3-F271C4A286F1}"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2C1BCE7-29FE-4471-AB0F-82C82F3A9AA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r-BE"/>
        </a:p>
      </dgm:t>
    </dgm:pt>
    <dgm:pt modelId="{0C489B8B-5C4E-4F66-934D-C4E038BF15B0}">
      <dgm:prSet/>
      <dgm:spPr/>
      <dgm:t>
        <a:bodyPr/>
        <a:lstStyle/>
        <a:p>
          <a:r>
            <a:rPr lang="nl-BE" i="0" dirty="0"/>
            <a:t>Art. 3. </a:t>
          </a:r>
          <a:r>
            <a:rPr lang="nl-BE" i="0" dirty="0" err="1"/>
            <a:t>L’application</a:t>
          </a:r>
          <a:r>
            <a:rPr lang="nl-BE" i="0" dirty="0"/>
            <a:t> de la </a:t>
          </a:r>
          <a:r>
            <a:rPr lang="nl-BE" i="0" dirty="0" err="1"/>
            <a:t>loi</a:t>
          </a:r>
          <a:r>
            <a:rPr lang="nl-BE" i="0" dirty="0"/>
            <a:t> pénale dans </a:t>
          </a:r>
          <a:r>
            <a:rPr lang="nl-BE" i="0" dirty="0" err="1"/>
            <a:t>l’espace</a:t>
          </a:r>
          <a:endParaRPr lang="fr-BE" i="0" dirty="0"/>
        </a:p>
      </dgm:t>
    </dgm:pt>
    <dgm:pt modelId="{3D4D3FD9-263B-46E9-833F-F4048F539366}" type="parTrans" cxnId="{90085B56-3A0D-4238-9E9F-E868ECA09A48}">
      <dgm:prSet/>
      <dgm:spPr/>
      <dgm:t>
        <a:bodyPr/>
        <a:lstStyle/>
        <a:p>
          <a:endParaRPr lang="fr-BE"/>
        </a:p>
      </dgm:t>
    </dgm:pt>
    <dgm:pt modelId="{51F4B28D-1AF6-4EEF-B8A0-BB7F4E0AB99B}" type="sibTrans" cxnId="{90085B56-3A0D-4238-9E9F-E868ECA09A48}">
      <dgm:prSet/>
      <dgm:spPr/>
      <dgm:t>
        <a:bodyPr/>
        <a:lstStyle/>
        <a:p>
          <a:endParaRPr lang="fr-BE"/>
        </a:p>
      </dgm:t>
    </dgm:pt>
    <dgm:pt modelId="{CEA0045F-A631-49D2-B772-47E66F37FF5D}">
      <dgm:prSet/>
      <dgm:spPr/>
      <dgm:t>
        <a:bodyPr/>
        <a:lstStyle/>
        <a:p>
          <a:r>
            <a:rPr lang="nl-BE" dirty="0"/>
            <a:t>Principe de </a:t>
          </a:r>
          <a:r>
            <a:rPr lang="nl-BE" dirty="0" err="1"/>
            <a:t>territorialité</a:t>
          </a:r>
          <a:r>
            <a:rPr lang="nl-BE" dirty="0"/>
            <a:t> </a:t>
          </a:r>
          <a:r>
            <a:rPr lang="nl-BE" dirty="0" err="1"/>
            <a:t>fondé</a:t>
          </a:r>
          <a:r>
            <a:rPr lang="nl-BE" dirty="0"/>
            <a:t> </a:t>
          </a:r>
          <a:r>
            <a:rPr lang="nl-BE" dirty="0" err="1"/>
            <a:t>sur</a:t>
          </a:r>
          <a:r>
            <a:rPr lang="nl-BE" dirty="0"/>
            <a:t> la théorie de </a:t>
          </a:r>
          <a:r>
            <a:rPr lang="nl-BE" dirty="0" err="1"/>
            <a:t>l’ubiquité</a:t>
          </a:r>
          <a:r>
            <a:rPr lang="nl-BE" dirty="0"/>
            <a:t>  (“</a:t>
          </a:r>
          <a:r>
            <a:rPr lang="nl-BE" i="1" dirty="0" err="1"/>
            <a:t>dès</a:t>
          </a:r>
          <a:r>
            <a:rPr lang="nl-BE" i="1" dirty="0"/>
            <a:t> </a:t>
          </a:r>
          <a:r>
            <a:rPr lang="nl-BE" i="1" dirty="0" err="1"/>
            <a:t>qu’un</a:t>
          </a:r>
          <a:r>
            <a:rPr lang="nl-BE" i="1" dirty="0"/>
            <a:t> élément </a:t>
          </a:r>
          <a:r>
            <a:rPr lang="nl-BE" i="1" dirty="0" err="1"/>
            <a:t>constitutif</a:t>
          </a:r>
          <a:r>
            <a:rPr lang="nl-BE" i="1" dirty="0"/>
            <a:t> </a:t>
          </a:r>
          <a:r>
            <a:rPr lang="nl-BE" i="1" dirty="0" err="1"/>
            <a:t>ou</a:t>
          </a:r>
          <a:r>
            <a:rPr lang="nl-BE" i="1" dirty="0"/>
            <a:t> </a:t>
          </a:r>
          <a:r>
            <a:rPr lang="nl-BE" i="1" dirty="0" err="1"/>
            <a:t>aggravant</a:t>
          </a:r>
          <a:r>
            <a:rPr lang="nl-BE" i="1" dirty="0"/>
            <a:t> a </a:t>
          </a:r>
          <a:r>
            <a:rPr lang="nl-BE" i="1" dirty="0" err="1"/>
            <a:t>eu</a:t>
          </a:r>
          <a:r>
            <a:rPr lang="nl-BE" i="1" dirty="0"/>
            <a:t> </a:t>
          </a:r>
          <a:r>
            <a:rPr lang="nl-BE" i="1" dirty="0" err="1"/>
            <a:t>lieu</a:t>
          </a:r>
          <a:r>
            <a:rPr lang="nl-BE" i="1" dirty="0"/>
            <a:t> </a:t>
          </a:r>
          <a:r>
            <a:rPr lang="nl-BE" i="1" dirty="0" err="1"/>
            <a:t>matériellement</a:t>
          </a:r>
          <a:r>
            <a:rPr lang="nl-BE" i="1" dirty="0"/>
            <a:t> en </a:t>
          </a:r>
          <a:r>
            <a:rPr lang="nl-BE" i="1" dirty="0" err="1"/>
            <a:t>Belgique</a:t>
          </a:r>
          <a:r>
            <a:rPr lang="nl-BE" dirty="0"/>
            <a:t>”)</a:t>
          </a:r>
          <a:endParaRPr lang="fr-BE" dirty="0"/>
        </a:p>
      </dgm:t>
    </dgm:pt>
    <dgm:pt modelId="{2659392C-EF1B-4490-B5D9-F30DFA2423C7}" type="parTrans" cxnId="{BD6B62BD-66D8-4BA6-A7FF-7ED5731A7446}">
      <dgm:prSet/>
      <dgm:spPr/>
      <dgm:t>
        <a:bodyPr/>
        <a:lstStyle/>
        <a:p>
          <a:endParaRPr lang="fr-BE"/>
        </a:p>
      </dgm:t>
    </dgm:pt>
    <dgm:pt modelId="{CA8E2AA6-CB87-4202-A989-8DBAC41D8C6A}" type="sibTrans" cxnId="{BD6B62BD-66D8-4BA6-A7FF-7ED5731A7446}">
      <dgm:prSet/>
      <dgm:spPr/>
      <dgm:t>
        <a:bodyPr/>
        <a:lstStyle/>
        <a:p>
          <a:endParaRPr lang="fr-BE"/>
        </a:p>
      </dgm:t>
    </dgm:pt>
    <dgm:pt modelId="{2A6FB6F8-1085-4E0D-8858-713ABBCFF27B}">
      <dgm:prSet/>
      <dgm:spPr/>
      <dgm:t>
        <a:bodyPr/>
        <a:lstStyle/>
        <a:p>
          <a:r>
            <a:rPr lang="nl-BE" b="1" dirty="0" err="1"/>
            <a:t>Exceptions</a:t>
          </a:r>
          <a:r>
            <a:rPr lang="nl-BE" dirty="0"/>
            <a:t> : </a:t>
          </a:r>
          <a:r>
            <a:rPr lang="nl-BE" dirty="0" err="1"/>
            <a:t>prévues</a:t>
          </a:r>
          <a:r>
            <a:rPr lang="nl-BE" dirty="0"/>
            <a:t> dans </a:t>
          </a:r>
          <a:r>
            <a:rPr lang="nl-BE" dirty="0" err="1"/>
            <a:t>le</a:t>
          </a:r>
          <a:r>
            <a:rPr lang="nl-BE" dirty="0"/>
            <a:t> </a:t>
          </a:r>
          <a:r>
            <a:rPr lang="nl-BE" dirty="0" err="1"/>
            <a:t>titre</a:t>
          </a:r>
          <a:r>
            <a:rPr lang="nl-BE" dirty="0"/>
            <a:t> préliminaire du Code de procédure pénale (</a:t>
          </a:r>
          <a:r>
            <a:rPr lang="nl-BE" dirty="0" err="1"/>
            <a:t>compétence</a:t>
          </a:r>
          <a:r>
            <a:rPr lang="nl-BE" dirty="0"/>
            <a:t> </a:t>
          </a:r>
          <a:r>
            <a:rPr lang="nl-BE" dirty="0" err="1"/>
            <a:t>liée</a:t>
          </a:r>
          <a:r>
            <a:rPr lang="nl-BE" dirty="0"/>
            <a:t> à </a:t>
          </a:r>
          <a:r>
            <a:rPr lang="nl-BE" dirty="0" err="1"/>
            <a:t>l’auteur</a:t>
          </a:r>
          <a:r>
            <a:rPr lang="nl-BE" dirty="0"/>
            <a:t>, </a:t>
          </a:r>
          <a:r>
            <a:rPr lang="nl-BE" dirty="0" err="1"/>
            <a:t>compétence</a:t>
          </a:r>
          <a:r>
            <a:rPr lang="nl-BE" dirty="0"/>
            <a:t> </a:t>
          </a:r>
          <a:r>
            <a:rPr lang="nl-BE" dirty="0" err="1"/>
            <a:t>liée</a:t>
          </a:r>
          <a:r>
            <a:rPr lang="nl-BE" dirty="0"/>
            <a:t> à la </a:t>
          </a:r>
          <a:r>
            <a:rPr lang="nl-BE" dirty="0" err="1"/>
            <a:t>victime</a:t>
          </a:r>
          <a:r>
            <a:rPr lang="nl-BE" dirty="0"/>
            <a:t>, </a:t>
          </a:r>
          <a:r>
            <a:rPr lang="nl-BE" dirty="0" err="1"/>
            <a:t>compétence</a:t>
          </a:r>
          <a:r>
            <a:rPr lang="nl-BE" dirty="0"/>
            <a:t> </a:t>
          </a:r>
          <a:r>
            <a:rPr lang="nl-BE" dirty="0" err="1"/>
            <a:t>liée</a:t>
          </a:r>
          <a:r>
            <a:rPr lang="nl-BE" dirty="0"/>
            <a:t> à la </a:t>
          </a:r>
          <a:r>
            <a:rPr lang="nl-BE" dirty="0" err="1"/>
            <a:t>défense</a:t>
          </a:r>
          <a:r>
            <a:rPr lang="nl-BE" dirty="0"/>
            <a:t> des </a:t>
          </a:r>
          <a:r>
            <a:rPr lang="nl-BE" dirty="0" err="1"/>
            <a:t>intérêts</a:t>
          </a:r>
          <a:r>
            <a:rPr lang="nl-BE" dirty="0"/>
            <a:t> de la </a:t>
          </a:r>
          <a:r>
            <a:rPr lang="nl-BE" dirty="0" err="1"/>
            <a:t>Belgique</a:t>
          </a:r>
          <a:r>
            <a:rPr lang="nl-BE" dirty="0"/>
            <a:t> </a:t>
          </a:r>
          <a:r>
            <a:rPr lang="nl-BE" dirty="0" err="1"/>
            <a:t>ou</a:t>
          </a:r>
          <a:r>
            <a:rPr lang="nl-BE" dirty="0"/>
            <a:t> </a:t>
          </a:r>
          <a:r>
            <a:rPr lang="nl-BE" dirty="0" err="1"/>
            <a:t>d’une</a:t>
          </a:r>
          <a:r>
            <a:rPr lang="nl-BE" dirty="0"/>
            <a:t> </a:t>
          </a:r>
          <a:r>
            <a:rPr lang="nl-BE" dirty="0" err="1"/>
            <a:t>institution</a:t>
          </a:r>
          <a:r>
            <a:rPr lang="nl-BE" dirty="0"/>
            <a:t> internationale </a:t>
          </a:r>
          <a:r>
            <a:rPr lang="nl-BE" dirty="0" err="1"/>
            <a:t>qui</a:t>
          </a:r>
          <a:r>
            <a:rPr lang="nl-BE" dirty="0"/>
            <a:t> y a </a:t>
          </a:r>
          <a:r>
            <a:rPr lang="nl-BE" dirty="0" err="1"/>
            <a:t>son</a:t>
          </a:r>
          <a:r>
            <a:rPr lang="nl-BE" dirty="0"/>
            <a:t> </a:t>
          </a:r>
          <a:r>
            <a:rPr lang="nl-BE" dirty="0" err="1"/>
            <a:t>siège</a:t>
          </a:r>
          <a:r>
            <a:rPr lang="nl-BE" dirty="0"/>
            <a:t>, </a:t>
          </a:r>
          <a:r>
            <a:rPr lang="nl-BE" dirty="0" err="1"/>
            <a:t>compétence</a:t>
          </a:r>
          <a:r>
            <a:rPr lang="nl-BE" dirty="0"/>
            <a:t> </a:t>
          </a:r>
          <a:r>
            <a:rPr lang="nl-BE" dirty="0" err="1"/>
            <a:t>liée</a:t>
          </a:r>
          <a:r>
            <a:rPr lang="nl-BE" dirty="0"/>
            <a:t> à </a:t>
          </a:r>
          <a:r>
            <a:rPr lang="nl-BE" dirty="0" err="1"/>
            <a:t>d’autres</a:t>
          </a:r>
          <a:r>
            <a:rPr lang="nl-BE" dirty="0"/>
            <a:t> </a:t>
          </a:r>
          <a:r>
            <a:rPr lang="nl-BE" dirty="0" err="1"/>
            <a:t>intérêts</a:t>
          </a:r>
          <a:r>
            <a:rPr lang="nl-BE" dirty="0"/>
            <a:t> et la </a:t>
          </a:r>
          <a:r>
            <a:rPr lang="nl-BE" dirty="0" err="1"/>
            <a:t>compétence</a:t>
          </a:r>
          <a:r>
            <a:rPr lang="nl-BE" dirty="0"/>
            <a:t> </a:t>
          </a:r>
          <a:r>
            <a:rPr lang="nl-BE" dirty="0" err="1"/>
            <a:t>basée</a:t>
          </a:r>
          <a:r>
            <a:rPr lang="nl-BE" dirty="0"/>
            <a:t> </a:t>
          </a:r>
          <a:r>
            <a:rPr lang="nl-BE" dirty="0" err="1"/>
            <a:t>sur</a:t>
          </a:r>
          <a:r>
            <a:rPr lang="nl-BE" dirty="0"/>
            <a:t> </a:t>
          </a:r>
          <a:r>
            <a:rPr lang="nl-BE" dirty="0" err="1"/>
            <a:t>le</a:t>
          </a:r>
          <a:r>
            <a:rPr lang="nl-BE" dirty="0"/>
            <a:t> </a:t>
          </a:r>
          <a:r>
            <a:rPr lang="nl-BE" dirty="0" err="1"/>
            <a:t>droit</a:t>
          </a:r>
          <a:r>
            <a:rPr lang="nl-BE" dirty="0"/>
            <a:t> </a:t>
          </a:r>
          <a:r>
            <a:rPr lang="nl-BE" dirty="0" err="1"/>
            <a:t>européen</a:t>
          </a:r>
          <a:r>
            <a:rPr lang="nl-BE" dirty="0"/>
            <a:t> </a:t>
          </a:r>
          <a:r>
            <a:rPr lang="nl-BE" dirty="0" err="1"/>
            <a:t>ou</a:t>
          </a:r>
          <a:r>
            <a:rPr lang="nl-BE" dirty="0"/>
            <a:t> </a:t>
          </a:r>
          <a:r>
            <a:rPr lang="nl-BE" dirty="0" err="1"/>
            <a:t>international</a:t>
          </a:r>
          <a:endParaRPr lang="fr-BE" dirty="0"/>
        </a:p>
      </dgm:t>
    </dgm:pt>
    <dgm:pt modelId="{0D47DAE0-DFCE-4C4C-91A7-803135E161DA}" type="parTrans" cxnId="{B9D46E58-C3F9-4E42-B710-2A469552EA38}">
      <dgm:prSet/>
      <dgm:spPr/>
      <dgm:t>
        <a:bodyPr/>
        <a:lstStyle/>
        <a:p>
          <a:endParaRPr lang="fr-BE"/>
        </a:p>
      </dgm:t>
    </dgm:pt>
    <dgm:pt modelId="{5C105E6C-2C50-4D83-A96C-30C40A567DC0}" type="sibTrans" cxnId="{B9D46E58-C3F9-4E42-B710-2A469552EA38}">
      <dgm:prSet/>
      <dgm:spPr/>
      <dgm:t>
        <a:bodyPr/>
        <a:lstStyle/>
        <a:p>
          <a:endParaRPr lang="fr-BE"/>
        </a:p>
      </dgm:t>
    </dgm:pt>
    <dgm:pt modelId="{5CB7FA25-2F42-40B2-9FEC-9528FF8710AF}">
      <dgm:prSet/>
      <dgm:spPr/>
      <dgm:t>
        <a:bodyPr/>
        <a:lstStyle/>
        <a:p>
          <a:endParaRPr lang="fr-BE" dirty="0"/>
        </a:p>
      </dgm:t>
    </dgm:pt>
    <dgm:pt modelId="{A432F36F-AFE9-419C-90BE-F89F9BF18EC4}" type="parTrans" cxnId="{FCBC07D8-2269-42A1-9217-EAA6FE8C6E29}">
      <dgm:prSet/>
      <dgm:spPr/>
      <dgm:t>
        <a:bodyPr/>
        <a:lstStyle/>
        <a:p>
          <a:endParaRPr lang="fr-BE"/>
        </a:p>
      </dgm:t>
    </dgm:pt>
    <dgm:pt modelId="{13A2A18F-DBFF-4B0C-B637-14BA6BED6238}" type="sibTrans" cxnId="{FCBC07D8-2269-42A1-9217-EAA6FE8C6E29}">
      <dgm:prSet/>
      <dgm:spPr/>
      <dgm:t>
        <a:bodyPr/>
        <a:lstStyle/>
        <a:p>
          <a:endParaRPr lang="fr-BE"/>
        </a:p>
      </dgm:t>
    </dgm:pt>
    <dgm:pt modelId="{F9EB4760-45F2-4223-BEEE-B3944CC53BA3}">
      <dgm:prSet/>
      <dgm:spPr/>
      <dgm:t>
        <a:bodyPr/>
        <a:lstStyle/>
        <a:p>
          <a:endParaRPr lang="fr-BE" dirty="0"/>
        </a:p>
      </dgm:t>
    </dgm:pt>
    <dgm:pt modelId="{CDE0A255-34FB-4935-97DF-42ED65B60ECC}" type="parTrans" cxnId="{9BC4211F-AFA1-403F-B320-B3F497590A8A}">
      <dgm:prSet/>
      <dgm:spPr/>
      <dgm:t>
        <a:bodyPr/>
        <a:lstStyle/>
        <a:p>
          <a:endParaRPr lang="fr-BE"/>
        </a:p>
      </dgm:t>
    </dgm:pt>
    <dgm:pt modelId="{3C11E399-5829-46FB-A96B-7F01E2FC3201}" type="sibTrans" cxnId="{9BC4211F-AFA1-403F-B320-B3F497590A8A}">
      <dgm:prSet/>
      <dgm:spPr/>
      <dgm:t>
        <a:bodyPr/>
        <a:lstStyle/>
        <a:p>
          <a:endParaRPr lang="fr-BE"/>
        </a:p>
      </dgm:t>
    </dgm:pt>
    <dgm:pt modelId="{8354E1DC-520A-4192-B842-7868F83540A7}" type="pres">
      <dgm:prSet presAssocID="{82C1BCE7-29FE-4471-AB0F-82C82F3A9AAE}" presName="linear" presStyleCnt="0">
        <dgm:presLayoutVars>
          <dgm:animLvl val="lvl"/>
          <dgm:resizeHandles val="exact"/>
        </dgm:presLayoutVars>
      </dgm:prSet>
      <dgm:spPr/>
    </dgm:pt>
    <dgm:pt modelId="{2AF62687-4400-4F36-A23B-CEB3C209DD07}" type="pres">
      <dgm:prSet presAssocID="{0C489B8B-5C4E-4F66-934D-C4E038BF15B0}" presName="parentText" presStyleLbl="node1" presStyleIdx="0" presStyleCnt="1">
        <dgm:presLayoutVars>
          <dgm:chMax val="0"/>
          <dgm:bulletEnabled val="1"/>
        </dgm:presLayoutVars>
      </dgm:prSet>
      <dgm:spPr/>
    </dgm:pt>
    <dgm:pt modelId="{CB9B19B8-8B10-4CA6-A2B9-B7AAD3046D91}" type="pres">
      <dgm:prSet presAssocID="{0C489B8B-5C4E-4F66-934D-C4E038BF15B0}" presName="childText" presStyleLbl="revTx" presStyleIdx="0" presStyleCnt="1">
        <dgm:presLayoutVars>
          <dgm:bulletEnabled val="1"/>
        </dgm:presLayoutVars>
      </dgm:prSet>
      <dgm:spPr/>
    </dgm:pt>
  </dgm:ptLst>
  <dgm:cxnLst>
    <dgm:cxn modelId="{9BC4211F-AFA1-403F-B320-B3F497590A8A}" srcId="{0C489B8B-5C4E-4F66-934D-C4E038BF15B0}" destId="{F9EB4760-45F2-4223-BEEE-B3944CC53BA3}" srcOrd="0" destOrd="0" parTransId="{CDE0A255-34FB-4935-97DF-42ED65B60ECC}" sibTransId="{3C11E399-5829-46FB-A96B-7F01E2FC3201}"/>
    <dgm:cxn modelId="{46152C5B-3057-4F29-816A-6B3312AB2BBD}" type="presOf" srcId="{2A6FB6F8-1085-4E0D-8858-713ABBCFF27B}" destId="{CB9B19B8-8B10-4CA6-A2B9-B7AAD3046D91}" srcOrd="0" destOrd="3" presId="urn:microsoft.com/office/officeart/2005/8/layout/vList2"/>
    <dgm:cxn modelId="{90085B56-3A0D-4238-9E9F-E868ECA09A48}" srcId="{82C1BCE7-29FE-4471-AB0F-82C82F3A9AAE}" destId="{0C489B8B-5C4E-4F66-934D-C4E038BF15B0}" srcOrd="0" destOrd="0" parTransId="{3D4D3FD9-263B-46E9-833F-F4048F539366}" sibTransId="{51F4B28D-1AF6-4EEF-B8A0-BB7F4E0AB99B}"/>
    <dgm:cxn modelId="{B9D46E58-C3F9-4E42-B710-2A469552EA38}" srcId="{0C489B8B-5C4E-4F66-934D-C4E038BF15B0}" destId="{2A6FB6F8-1085-4E0D-8858-713ABBCFF27B}" srcOrd="3" destOrd="0" parTransId="{0D47DAE0-DFCE-4C4C-91A7-803135E161DA}" sibTransId="{5C105E6C-2C50-4D83-A96C-30C40A567DC0}"/>
    <dgm:cxn modelId="{AEED3683-9966-4F3E-AE65-944705D07AA7}" type="presOf" srcId="{CEA0045F-A631-49D2-B772-47E66F37FF5D}" destId="{CB9B19B8-8B10-4CA6-A2B9-B7AAD3046D91}" srcOrd="0" destOrd="1" presId="urn:microsoft.com/office/officeart/2005/8/layout/vList2"/>
    <dgm:cxn modelId="{BD6B62BD-66D8-4BA6-A7FF-7ED5731A7446}" srcId="{0C489B8B-5C4E-4F66-934D-C4E038BF15B0}" destId="{CEA0045F-A631-49D2-B772-47E66F37FF5D}" srcOrd="1" destOrd="0" parTransId="{2659392C-EF1B-4490-B5D9-F30DFA2423C7}" sibTransId="{CA8E2AA6-CB87-4202-A989-8DBAC41D8C6A}"/>
    <dgm:cxn modelId="{260CBCC8-86DF-4061-9B94-1D9D0E20178D}" type="presOf" srcId="{5CB7FA25-2F42-40B2-9FEC-9528FF8710AF}" destId="{CB9B19B8-8B10-4CA6-A2B9-B7AAD3046D91}" srcOrd="0" destOrd="2" presId="urn:microsoft.com/office/officeart/2005/8/layout/vList2"/>
    <dgm:cxn modelId="{FCBC07D8-2269-42A1-9217-EAA6FE8C6E29}" srcId="{0C489B8B-5C4E-4F66-934D-C4E038BF15B0}" destId="{5CB7FA25-2F42-40B2-9FEC-9528FF8710AF}" srcOrd="2" destOrd="0" parTransId="{A432F36F-AFE9-419C-90BE-F89F9BF18EC4}" sibTransId="{13A2A18F-DBFF-4B0C-B637-14BA6BED6238}"/>
    <dgm:cxn modelId="{BF8FF4D9-73FF-4179-B8F7-B2519DA3922D}" type="presOf" srcId="{0C489B8B-5C4E-4F66-934D-C4E038BF15B0}" destId="{2AF62687-4400-4F36-A23B-CEB3C209DD07}" srcOrd="0" destOrd="0" presId="urn:microsoft.com/office/officeart/2005/8/layout/vList2"/>
    <dgm:cxn modelId="{3C7ACBDD-DC3A-4244-877A-BCCFC4BCD965}" type="presOf" srcId="{F9EB4760-45F2-4223-BEEE-B3944CC53BA3}" destId="{CB9B19B8-8B10-4CA6-A2B9-B7AAD3046D91}" srcOrd="0" destOrd="0" presId="urn:microsoft.com/office/officeart/2005/8/layout/vList2"/>
    <dgm:cxn modelId="{85A494E8-3033-42A2-A2A5-0106B15C153D}" type="presOf" srcId="{82C1BCE7-29FE-4471-AB0F-82C82F3A9AAE}" destId="{8354E1DC-520A-4192-B842-7868F83540A7}" srcOrd="0" destOrd="0" presId="urn:microsoft.com/office/officeart/2005/8/layout/vList2"/>
    <dgm:cxn modelId="{3CEE8B94-FFBB-4D51-9630-E02BFF3FFBD4}" type="presParOf" srcId="{8354E1DC-520A-4192-B842-7868F83540A7}" destId="{2AF62687-4400-4F36-A23B-CEB3C209DD07}" srcOrd="0" destOrd="0" presId="urn:microsoft.com/office/officeart/2005/8/layout/vList2"/>
    <dgm:cxn modelId="{FA99F09C-D076-4CC3-BDFD-4BA7011C1197}" type="presParOf" srcId="{8354E1DC-520A-4192-B842-7868F83540A7}" destId="{CB9B19B8-8B10-4CA6-A2B9-B7AAD3046D91}"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93FC61D-3C88-4122-A8EC-F25144C98DA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r-BE"/>
        </a:p>
      </dgm:t>
    </dgm:pt>
    <dgm:pt modelId="{40BF3EDB-B278-47F6-B7AC-EEEF7766E66A}">
      <dgm:prSet custT="1"/>
      <dgm:spPr/>
      <dgm:t>
        <a:bodyPr/>
        <a:lstStyle/>
        <a:p>
          <a:r>
            <a:rPr lang="nl-BE" sz="2300" i="0" dirty="0"/>
            <a:t>Art. 4. </a:t>
          </a:r>
          <a:r>
            <a:rPr lang="nl-BE" sz="2300" i="0" dirty="0" err="1"/>
            <a:t>L’interprétation</a:t>
          </a:r>
          <a:r>
            <a:rPr lang="nl-BE" sz="2300" i="0" dirty="0"/>
            <a:t> de la </a:t>
          </a:r>
          <a:r>
            <a:rPr lang="nl-BE" sz="2300" i="0" dirty="0" err="1"/>
            <a:t>loi</a:t>
          </a:r>
          <a:endParaRPr lang="fr-BE" sz="2300" i="0" dirty="0"/>
        </a:p>
      </dgm:t>
    </dgm:pt>
    <dgm:pt modelId="{BA44DB30-BF7F-4C71-A4DA-C52961160D7B}" type="parTrans" cxnId="{C1350606-7F0A-4FFD-94D3-574CD675C25D}">
      <dgm:prSet/>
      <dgm:spPr/>
      <dgm:t>
        <a:bodyPr/>
        <a:lstStyle/>
        <a:p>
          <a:endParaRPr lang="fr-BE"/>
        </a:p>
      </dgm:t>
    </dgm:pt>
    <dgm:pt modelId="{7CA77C40-65DA-4A22-86B5-64E71716858E}" type="sibTrans" cxnId="{C1350606-7F0A-4FFD-94D3-574CD675C25D}">
      <dgm:prSet/>
      <dgm:spPr/>
      <dgm:t>
        <a:bodyPr/>
        <a:lstStyle/>
        <a:p>
          <a:endParaRPr lang="fr-BE"/>
        </a:p>
      </dgm:t>
    </dgm:pt>
    <dgm:pt modelId="{9B2F46FF-9370-4B23-941F-B0629137C0AC}">
      <dgm:prSet custT="1"/>
      <dgm:spPr/>
      <dgm:t>
        <a:bodyPr/>
        <a:lstStyle/>
        <a:p>
          <a:r>
            <a:rPr lang="nl-BE" sz="1800" dirty="0"/>
            <a:t>Principe de </a:t>
          </a:r>
          <a:r>
            <a:rPr lang="nl-BE" sz="1800" dirty="0" err="1"/>
            <a:t>l’interprétation</a:t>
          </a:r>
          <a:r>
            <a:rPr lang="nl-BE" sz="1800" dirty="0"/>
            <a:t> </a:t>
          </a:r>
          <a:r>
            <a:rPr lang="nl-BE" sz="1800" dirty="0" err="1"/>
            <a:t>stricte</a:t>
          </a:r>
          <a:endParaRPr lang="fr-BE" sz="1800" dirty="0"/>
        </a:p>
      </dgm:t>
    </dgm:pt>
    <dgm:pt modelId="{20C9CC08-8D7F-4DCC-89ED-092FD33B8E9F}" type="parTrans" cxnId="{AE8A8CE2-7097-42E9-84FB-CB969A40A1F9}">
      <dgm:prSet/>
      <dgm:spPr/>
      <dgm:t>
        <a:bodyPr/>
        <a:lstStyle/>
        <a:p>
          <a:endParaRPr lang="fr-BE"/>
        </a:p>
      </dgm:t>
    </dgm:pt>
    <dgm:pt modelId="{3967A8DB-EA50-43A4-8897-621A46651C33}" type="sibTrans" cxnId="{AE8A8CE2-7097-42E9-84FB-CB969A40A1F9}">
      <dgm:prSet/>
      <dgm:spPr/>
      <dgm:t>
        <a:bodyPr/>
        <a:lstStyle/>
        <a:p>
          <a:endParaRPr lang="fr-BE"/>
        </a:p>
      </dgm:t>
    </dgm:pt>
    <dgm:pt modelId="{052329C2-2326-4A23-98EB-AF4DFD057C12}">
      <dgm:prSet custT="1"/>
      <dgm:spPr/>
      <dgm:t>
        <a:bodyPr/>
        <a:lstStyle/>
        <a:p>
          <a:r>
            <a:rPr lang="nl-BE" sz="1800" dirty="0" err="1"/>
            <a:t>Interdiction</a:t>
          </a:r>
          <a:r>
            <a:rPr lang="nl-BE" sz="1800" dirty="0"/>
            <a:t> de </a:t>
          </a:r>
          <a:r>
            <a:rPr lang="nl-BE" sz="1800" dirty="0" err="1"/>
            <a:t>l’interprétation</a:t>
          </a:r>
          <a:r>
            <a:rPr lang="nl-BE" sz="1800" dirty="0"/>
            <a:t> </a:t>
          </a:r>
          <a:r>
            <a:rPr lang="nl-BE" sz="1800" dirty="0" err="1"/>
            <a:t>analogique</a:t>
          </a:r>
          <a:r>
            <a:rPr lang="nl-BE" sz="1800" dirty="0"/>
            <a:t> en </a:t>
          </a:r>
          <a:r>
            <a:rPr lang="nl-BE" sz="1800" dirty="0" err="1"/>
            <a:t>défaveur</a:t>
          </a:r>
          <a:r>
            <a:rPr lang="nl-BE" sz="1800" dirty="0"/>
            <a:t> de la </a:t>
          </a:r>
          <a:r>
            <a:rPr lang="nl-BE" sz="1800" dirty="0" err="1"/>
            <a:t>personne</a:t>
          </a:r>
          <a:r>
            <a:rPr lang="nl-BE" sz="1800" dirty="0"/>
            <a:t> </a:t>
          </a:r>
          <a:r>
            <a:rPr lang="nl-BE" sz="1800" dirty="0" err="1"/>
            <a:t>poursuivie</a:t>
          </a:r>
          <a:r>
            <a:rPr lang="nl-BE" sz="1800" dirty="0"/>
            <a:t> mais </a:t>
          </a:r>
          <a:r>
            <a:rPr lang="nl-BE" sz="1800" dirty="0" err="1"/>
            <a:t>l’interprétation</a:t>
          </a:r>
          <a:r>
            <a:rPr lang="nl-BE" sz="1800" dirty="0"/>
            <a:t> </a:t>
          </a:r>
          <a:r>
            <a:rPr lang="nl-BE" sz="1800" dirty="0" err="1"/>
            <a:t>analogique</a:t>
          </a:r>
          <a:r>
            <a:rPr lang="nl-BE" sz="1800" dirty="0"/>
            <a:t> en faveur de la </a:t>
          </a:r>
          <a:r>
            <a:rPr lang="nl-BE" sz="1800" dirty="0" err="1"/>
            <a:t>personne</a:t>
          </a:r>
          <a:r>
            <a:rPr lang="nl-BE" sz="1800" dirty="0"/>
            <a:t> </a:t>
          </a:r>
          <a:r>
            <a:rPr lang="nl-BE" sz="1800" dirty="0" err="1"/>
            <a:t>poursuivie</a:t>
          </a:r>
          <a:r>
            <a:rPr lang="nl-BE" sz="1800" dirty="0"/>
            <a:t> </a:t>
          </a:r>
          <a:r>
            <a:rPr lang="nl-BE" sz="1800" dirty="0" err="1"/>
            <a:t>est</a:t>
          </a:r>
          <a:r>
            <a:rPr lang="nl-BE" sz="1800" dirty="0"/>
            <a:t> permis</a:t>
          </a:r>
          <a:endParaRPr lang="fr-BE" sz="1800" dirty="0"/>
        </a:p>
      </dgm:t>
    </dgm:pt>
    <dgm:pt modelId="{0DAFC2B3-338D-4841-8B32-73BFDBF86A98}" type="parTrans" cxnId="{992F9A53-C1C2-4EE4-AB7C-1160D69E976E}">
      <dgm:prSet/>
      <dgm:spPr/>
      <dgm:t>
        <a:bodyPr/>
        <a:lstStyle/>
        <a:p>
          <a:endParaRPr lang="fr-BE"/>
        </a:p>
      </dgm:t>
    </dgm:pt>
    <dgm:pt modelId="{B150B4DD-814D-4CAD-B033-DD7B80CFE01C}" type="sibTrans" cxnId="{992F9A53-C1C2-4EE4-AB7C-1160D69E976E}">
      <dgm:prSet/>
      <dgm:spPr/>
      <dgm:t>
        <a:bodyPr/>
        <a:lstStyle/>
        <a:p>
          <a:endParaRPr lang="fr-BE"/>
        </a:p>
      </dgm:t>
    </dgm:pt>
    <dgm:pt modelId="{951BA08D-5E7A-495C-BCF8-F8C1DC7329E5}">
      <dgm:prSet custT="1"/>
      <dgm:spPr/>
      <dgm:t>
        <a:bodyPr/>
        <a:lstStyle/>
        <a:p>
          <a:r>
            <a:rPr lang="nl-BE" sz="1800" dirty="0" err="1"/>
            <a:t>Interprétation</a:t>
          </a:r>
          <a:r>
            <a:rPr lang="nl-BE" sz="1800" dirty="0"/>
            <a:t> </a:t>
          </a:r>
          <a:r>
            <a:rPr lang="nl-BE" sz="1800" dirty="0" err="1"/>
            <a:t>évolutive</a:t>
          </a:r>
          <a:r>
            <a:rPr lang="nl-BE" sz="1800" dirty="0"/>
            <a:t> “</a:t>
          </a:r>
          <a:r>
            <a:rPr lang="nl-BE" sz="1800" dirty="0" err="1"/>
            <a:t>faits</a:t>
          </a:r>
          <a:r>
            <a:rPr lang="nl-BE" sz="1800" dirty="0"/>
            <a:t> que </a:t>
          </a:r>
          <a:r>
            <a:rPr lang="nl-BE" sz="1800" dirty="0" err="1"/>
            <a:t>le</a:t>
          </a:r>
          <a:r>
            <a:rPr lang="nl-BE" sz="1800" dirty="0"/>
            <a:t> </a:t>
          </a:r>
          <a:r>
            <a:rPr lang="nl-BE" sz="1800" dirty="0" err="1"/>
            <a:t>législateur</a:t>
          </a:r>
          <a:r>
            <a:rPr lang="nl-BE" sz="1800" dirty="0"/>
            <a:t> </a:t>
          </a:r>
          <a:r>
            <a:rPr lang="nl-BE" sz="1800" dirty="0" err="1"/>
            <a:t>était</a:t>
          </a:r>
          <a:r>
            <a:rPr lang="nl-BE" sz="1800" dirty="0"/>
            <a:t> dans </a:t>
          </a:r>
          <a:r>
            <a:rPr lang="nl-BE" sz="1800" dirty="0" err="1"/>
            <a:t>l’impossibilité</a:t>
          </a:r>
          <a:r>
            <a:rPr lang="nl-BE" sz="1800" dirty="0"/>
            <a:t> </a:t>
          </a:r>
          <a:r>
            <a:rPr lang="nl-BE" sz="1800" u="sng" dirty="0" err="1"/>
            <a:t>absolue</a:t>
          </a:r>
          <a:r>
            <a:rPr lang="nl-BE" sz="1800" dirty="0"/>
            <a:t> de </a:t>
          </a:r>
          <a:r>
            <a:rPr lang="nl-BE" sz="1800" dirty="0" err="1"/>
            <a:t>prévoir</a:t>
          </a:r>
          <a:r>
            <a:rPr lang="nl-BE" sz="1800" dirty="0"/>
            <a:t> à </a:t>
          </a:r>
          <a:r>
            <a:rPr lang="nl-BE" sz="1800" dirty="0" err="1"/>
            <a:t>l’époque</a:t>
          </a:r>
          <a:r>
            <a:rPr lang="nl-BE" sz="1800" dirty="0"/>
            <a:t> de sa </a:t>
          </a:r>
          <a:r>
            <a:rPr lang="nl-BE" sz="1800" dirty="0" err="1"/>
            <a:t>promulgation</a:t>
          </a:r>
          <a:r>
            <a:rPr lang="nl-BE" sz="1800" dirty="0"/>
            <a:t> à la </a:t>
          </a:r>
          <a:r>
            <a:rPr lang="nl-BE" sz="1800" dirty="0" err="1"/>
            <a:t>condition</a:t>
          </a:r>
          <a:r>
            <a:rPr lang="nl-BE" sz="1800" dirty="0"/>
            <a:t>…”</a:t>
          </a:r>
          <a:endParaRPr lang="fr-BE" sz="1800" dirty="0"/>
        </a:p>
      </dgm:t>
    </dgm:pt>
    <dgm:pt modelId="{A52652C1-0072-4509-9C30-714592ED8B93}" type="parTrans" cxnId="{97F556C5-5BCE-43F6-98D3-8C41AD3814F1}">
      <dgm:prSet/>
      <dgm:spPr/>
      <dgm:t>
        <a:bodyPr/>
        <a:lstStyle/>
        <a:p>
          <a:endParaRPr lang="fr-BE"/>
        </a:p>
      </dgm:t>
    </dgm:pt>
    <dgm:pt modelId="{7BB52F35-7391-4C78-8340-15116E4515C1}" type="sibTrans" cxnId="{97F556C5-5BCE-43F6-98D3-8C41AD3814F1}">
      <dgm:prSet/>
      <dgm:spPr/>
      <dgm:t>
        <a:bodyPr/>
        <a:lstStyle/>
        <a:p>
          <a:endParaRPr lang="fr-BE"/>
        </a:p>
      </dgm:t>
    </dgm:pt>
    <dgm:pt modelId="{12003080-7AAA-4BE2-B2CC-B8148E4AC712}">
      <dgm:prSet/>
      <dgm:spPr/>
      <dgm:t>
        <a:bodyPr/>
        <a:lstStyle/>
        <a:p>
          <a:endParaRPr lang="fr-BE" sz="2100" dirty="0"/>
        </a:p>
      </dgm:t>
    </dgm:pt>
    <dgm:pt modelId="{49E520C7-D169-4B75-BB09-C3636A09C9EF}" type="parTrans" cxnId="{29BE182F-8F0F-4016-B6DE-B7F6CD551F22}">
      <dgm:prSet/>
      <dgm:spPr/>
      <dgm:t>
        <a:bodyPr/>
        <a:lstStyle/>
        <a:p>
          <a:endParaRPr lang="fr-BE"/>
        </a:p>
      </dgm:t>
    </dgm:pt>
    <dgm:pt modelId="{3E959F22-C946-48E9-88EA-491EAD495FE2}" type="sibTrans" cxnId="{29BE182F-8F0F-4016-B6DE-B7F6CD551F22}">
      <dgm:prSet/>
      <dgm:spPr/>
      <dgm:t>
        <a:bodyPr/>
        <a:lstStyle/>
        <a:p>
          <a:endParaRPr lang="fr-BE"/>
        </a:p>
      </dgm:t>
    </dgm:pt>
    <dgm:pt modelId="{7510DC4D-AB86-4E4D-B008-FD0F550D5942}">
      <dgm:prSet custT="1"/>
      <dgm:spPr/>
      <dgm:t>
        <a:bodyPr/>
        <a:lstStyle/>
        <a:p>
          <a:endParaRPr lang="fr-BE" sz="1800" dirty="0"/>
        </a:p>
      </dgm:t>
    </dgm:pt>
    <dgm:pt modelId="{101D66E6-C2DA-4D0C-9CDC-C1F25FAAC415}" type="parTrans" cxnId="{B8DD3F38-B495-4A9A-A0EC-72E96D3CCCDA}">
      <dgm:prSet/>
      <dgm:spPr/>
      <dgm:t>
        <a:bodyPr/>
        <a:lstStyle/>
        <a:p>
          <a:endParaRPr lang="fr-BE"/>
        </a:p>
      </dgm:t>
    </dgm:pt>
    <dgm:pt modelId="{5B3351A0-65A6-4D7E-AB64-3677D0A4AC45}" type="sibTrans" cxnId="{B8DD3F38-B495-4A9A-A0EC-72E96D3CCCDA}">
      <dgm:prSet/>
      <dgm:spPr/>
      <dgm:t>
        <a:bodyPr/>
        <a:lstStyle/>
        <a:p>
          <a:endParaRPr lang="fr-BE"/>
        </a:p>
      </dgm:t>
    </dgm:pt>
    <dgm:pt modelId="{0F3E8F45-CC9F-451A-B1E8-FDBE22D721E5}">
      <dgm:prSet custT="1"/>
      <dgm:spPr/>
      <dgm:t>
        <a:bodyPr/>
        <a:lstStyle/>
        <a:p>
          <a:endParaRPr lang="fr-BE" sz="1800" dirty="0"/>
        </a:p>
      </dgm:t>
    </dgm:pt>
    <dgm:pt modelId="{649FAF1D-157B-4C5A-A5EE-9B2B1E013182}" type="parTrans" cxnId="{32FAE33A-7EC8-43A4-9690-120D676F4640}">
      <dgm:prSet/>
      <dgm:spPr/>
      <dgm:t>
        <a:bodyPr/>
        <a:lstStyle/>
        <a:p>
          <a:endParaRPr lang="fr-BE"/>
        </a:p>
      </dgm:t>
    </dgm:pt>
    <dgm:pt modelId="{AA6CCA65-FEBC-439A-8D64-3F6C649B41F1}" type="sibTrans" cxnId="{32FAE33A-7EC8-43A4-9690-120D676F4640}">
      <dgm:prSet/>
      <dgm:spPr/>
      <dgm:t>
        <a:bodyPr/>
        <a:lstStyle/>
        <a:p>
          <a:endParaRPr lang="fr-BE"/>
        </a:p>
      </dgm:t>
    </dgm:pt>
    <dgm:pt modelId="{9F5829F5-CF2C-4B06-AD1C-594F72EB50EA}" type="pres">
      <dgm:prSet presAssocID="{C93FC61D-3C88-4122-A8EC-F25144C98DA9}" presName="linear" presStyleCnt="0">
        <dgm:presLayoutVars>
          <dgm:animLvl val="lvl"/>
          <dgm:resizeHandles val="exact"/>
        </dgm:presLayoutVars>
      </dgm:prSet>
      <dgm:spPr/>
    </dgm:pt>
    <dgm:pt modelId="{5EC63588-E787-4493-AE71-E94309FF75DD}" type="pres">
      <dgm:prSet presAssocID="{40BF3EDB-B278-47F6-B7AC-EEEF7766E66A}" presName="parentText" presStyleLbl="node1" presStyleIdx="0" presStyleCnt="1" custScaleX="96196" custScaleY="74025" custLinFactNeighborY="589">
        <dgm:presLayoutVars>
          <dgm:chMax val="0"/>
          <dgm:bulletEnabled val="1"/>
        </dgm:presLayoutVars>
      </dgm:prSet>
      <dgm:spPr/>
    </dgm:pt>
    <dgm:pt modelId="{E556BDED-1BE6-4EFC-A7EF-6B10553AF8A2}" type="pres">
      <dgm:prSet presAssocID="{40BF3EDB-B278-47F6-B7AC-EEEF7766E66A}" presName="childText" presStyleLbl="revTx" presStyleIdx="0" presStyleCnt="1">
        <dgm:presLayoutVars>
          <dgm:bulletEnabled val="1"/>
        </dgm:presLayoutVars>
      </dgm:prSet>
      <dgm:spPr/>
    </dgm:pt>
  </dgm:ptLst>
  <dgm:cxnLst>
    <dgm:cxn modelId="{C1350606-7F0A-4FFD-94D3-574CD675C25D}" srcId="{C93FC61D-3C88-4122-A8EC-F25144C98DA9}" destId="{40BF3EDB-B278-47F6-B7AC-EEEF7766E66A}" srcOrd="0" destOrd="0" parTransId="{BA44DB30-BF7F-4C71-A4DA-C52961160D7B}" sibTransId="{7CA77C40-65DA-4A22-86B5-64E71716858E}"/>
    <dgm:cxn modelId="{C6EE9006-3E49-4362-99EE-76D9DAE4A55B}" type="presOf" srcId="{7510DC4D-AB86-4E4D-B008-FD0F550D5942}" destId="{E556BDED-1BE6-4EFC-A7EF-6B10553AF8A2}" srcOrd="0" destOrd="4" presId="urn:microsoft.com/office/officeart/2005/8/layout/vList2"/>
    <dgm:cxn modelId="{5A72200A-57AA-4477-876D-F54B91C05686}" type="presOf" srcId="{951BA08D-5E7A-495C-BCF8-F8C1DC7329E5}" destId="{E556BDED-1BE6-4EFC-A7EF-6B10553AF8A2}" srcOrd="0" destOrd="5" presId="urn:microsoft.com/office/officeart/2005/8/layout/vList2"/>
    <dgm:cxn modelId="{0D50E822-661B-4EC2-89A7-2F1B7620BB04}" type="presOf" srcId="{0F3E8F45-CC9F-451A-B1E8-FDBE22D721E5}" destId="{E556BDED-1BE6-4EFC-A7EF-6B10553AF8A2}" srcOrd="0" destOrd="2" presId="urn:microsoft.com/office/officeart/2005/8/layout/vList2"/>
    <dgm:cxn modelId="{29BE182F-8F0F-4016-B6DE-B7F6CD551F22}" srcId="{40BF3EDB-B278-47F6-B7AC-EEEF7766E66A}" destId="{12003080-7AAA-4BE2-B2CC-B8148E4AC712}" srcOrd="0" destOrd="0" parTransId="{49E520C7-D169-4B75-BB09-C3636A09C9EF}" sibTransId="{3E959F22-C946-48E9-88EA-491EAD495FE2}"/>
    <dgm:cxn modelId="{B8DD3F38-B495-4A9A-A0EC-72E96D3CCCDA}" srcId="{40BF3EDB-B278-47F6-B7AC-EEEF7766E66A}" destId="{7510DC4D-AB86-4E4D-B008-FD0F550D5942}" srcOrd="4" destOrd="0" parTransId="{101D66E6-C2DA-4D0C-9CDC-C1F25FAAC415}" sibTransId="{5B3351A0-65A6-4D7E-AB64-3677D0A4AC45}"/>
    <dgm:cxn modelId="{32FAE33A-7EC8-43A4-9690-120D676F4640}" srcId="{40BF3EDB-B278-47F6-B7AC-EEEF7766E66A}" destId="{0F3E8F45-CC9F-451A-B1E8-FDBE22D721E5}" srcOrd="2" destOrd="0" parTransId="{649FAF1D-157B-4C5A-A5EE-9B2B1E013182}" sibTransId="{AA6CCA65-FEBC-439A-8D64-3F6C649B41F1}"/>
    <dgm:cxn modelId="{6097395F-2939-4095-B214-D686B5D606B0}" type="presOf" srcId="{C93FC61D-3C88-4122-A8EC-F25144C98DA9}" destId="{9F5829F5-CF2C-4B06-AD1C-594F72EB50EA}" srcOrd="0" destOrd="0" presId="urn:microsoft.com/office/officeart/2005/8/layout/vList2"/>
    <dgm:cxn modelId="{992F9A53-C1C2-4EE4-AB7C-1160D69E976E}" srcId="{40BF3EDB-B278-47F6-B7AC-EEEF7766E66A}" destId="{052329C2-2326-4A23-98EB-AF4DFD057C12}" srcOrd="3" destOrd="0" parTransId="{0DAFC2B3-338D-4841-8B32-73BFDBF86A98}" sibTransId="{B150B4DD-814D-4CAD-B033-DD7B80CFE01C}"/>
    <dgm:cxn modelId="{C6F7A897-23F8-49B6-B3B9-6FB8AE81B7D7}" type="presOf" srcId="{9B2F46FF-9370-4B23-941F-B0629137C0AC}" destId="{E556BDED-1BE6-4EFC-A7EF-6B10553AF8A2}" srcOrd="0" destOrd="1" presId="urn:microsoft.com/office/officeart/2005/8/layout/vList2"/>
    <dgm:cxn modelId="{503F5FA6-0E6F-48DA-90EE-5ADA01447002}" type="presOf" srcId="{12003080-7AAA-4BE2-B2CC-B8148E4AC712}" destId="{E556BDED-1BE6-4EFC-A7EF-6B10553AF8A2}" srcOrd="0" destOrd="0" presId="urn:microsoft.com/office/officeart/2005/8/layout/vList2"/>
    <dgm:cxn modelId="{638606BD-9DC9-49AB-B97B-C1F0C516C7FA}" type="presOf" srcId="{40BF3EDB-B278-47F6-B7AC-EEEF7766E66A}" destId="{5EC63588-E787-4493-AE71-E94309FF75DD}" srcOrd="0" destOrd="0" presId="urn:microsoft.com/office/officeart/2005/8/layout/vList2"/>
    <dgm:cxn modelId="{97F556C5-5BCE-43F6-98D3-8C41AD3814F1}" srcId="{40BF3EDB-B278-47F6-B7AC-EEEF7766E66A}" destId="{951BA08D-5E7A-495C-BCF8-F8C1DC7329E5}" srcOrd="5" destOrd="0" parTransId="{A52652C1-0072-4509-9C30-714592ED8B93}" sibTransId="{7BB52F35-7391-4C78-8340-15116E4515C1}"/>
    <dgm:cxn modelId="{74BBA9E0-5AAE-4E90-B037-830259B305D7}" type="presOf" srcId="{052329C2-2326-4A23-98EB-AF4DFD057C12}" destId="{E556BDED-1BE6-4EFC-A7EF-6B10553AF8A2}" srcOrd="0" destOrd="3" presId="urn:microsoft.com/office/officeart/2005/8/layout/vList2"/>
    <dgm:cxn modelId="{AE8A8CE2-7097-42E9-84FB-CB969A40A1F9}" srcId="{40BF3EDB-B278-47F6-B7AC-EEEF7766E66A}" destId="{9B2F46FF-9370-4B23-941F-B0629137C0AC}" srcOrd="1" destOrd="0" parTransId="{20C9CC08-8D7F-4DCC-89ED-092FD33B8E9F}" sibTransId="{3967A8DB-EA50-43A4-8897-621A46651C33}"/>
    <dgm:cxn modelId="{2D5DFC16-5C0F-4134-A9E3-3AD6E1E28DF0}" type="presParOf" srcId="{9F5829F5-CF2C-4B06-AD1C-594F72EB50EA}" destId="{5EC63588-E787-4493-AE71-E94309FF75DD}" srcOrd="0" destOrd="0" presId="urn:microsoft.com/office/officeart/2005/8/layout/vList2"/>
    <dgm:cxn modelId="{A7EAD6BE-6F91-40A9-85A3-F5D11425086F}" type="presParOf" srcId="{9F5829F5-CF2C-4B06-AD1C-594F72EB50EA}" destId="{E556BDED-1BE6-4EFC-A7EF-6B10553AF8A2}" srcOrd="1"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9C42B6E-6C81-4972-9389-7D56AA1AD615}"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523FE987-59B1-4315-B640-DB6C1C5243EA}">
      <dgm:prSet/>
      <dgm:spPr/>
      <dgm:t>
        <a:bodyPr/>
        <a:lstStyle/>
        <a:p>
          <a:r>
            <a:rPr lang="nl-BE" dirty="0" err="1"/>
            <a:t>Section</a:t>
          </a:r>
          <a:r>
            <a:rPr lang="nl-BE" dirty="0"/>
            <a:t> 1</a:t>
          </a:r>
          <a:r>
            <a:rPr lang="nl-BE" baseline="30000" dirty="0"/>
            <a:t>ère</a:t>
          </a:r>
          <a:r>
            <a:rPr lang="nl-BE" dirty="0"/>
            <a:t> Définition de </a:t>
          </a:r>
          <a:r>
            <a:rPr lang="nl-BE" dirty="0" err="1"/>
            <a:t>l’infraction</a:t>
          </a:r>
          <a:endParaRPr lang="en-US" dirty="0"/>
        </a:p>
      </dgm:t>
    </dgm:pt>
    <dgm:pt modelId="{82C3C959-0A5B-4D6D-A078-58735CF80EF7}" type="parTrans" cxnId="{81AF9EB3-0C6D-4030-861C-D15589773008}">
      <dgm:prSet/>
      <dgm:spPr/>
      <dgm:t>
        <a:bodyPr/>
        <a:lstStyle/>
        <a:p>
          <a:endParaRPr lang="en-US"/>
        </a:p>
      </dgm:t>
    </dgm:pt>
    <dgm:pt modelId="{FF52DA18-678F-4F31-8228-F2FBE916C8BC}" type="sibTrans" cxnId="{81AF9EB3-0C6D-4030-861C-D15589773008}">
      <dgm:prSet/>
      <dgm:spPr/>
      <dgm:t>
        <a:bodyPr/>
        <a:lstStyle/>
        <a:p>
          <a:endParaRPr lang="en-US"/>
        </a:p>
      </dgm:t>
    </dgm:pt>
    <dgm:pt modelId="{2AD81E5A-CF9A-45A2-A93E-1913BE9C0C70}">
      <dgm:prSet custT="1"/>
      <dgm:spPr/>
      <dgm:t>
        <a:bodyPr/>
        <a:lstStyle/>
        <a:p>
          <a:pPr algn="l">
            <a:buFont typeface="Arial" panose="020B0604020202020204" pitchFamily="34" charset="0"/>
            <a:buNone/>
          </a:pPr>
          <a:r>
            <a:rPr lang="nl-BE" sz="2200" dirty="0">
              <a:sym typeface="Wingdings" panose="05000000000000000000" pitchFamily="2" charset="2"/>
            </a:rPr>
            <a:t></a:t>
          </a:r>
          <a:r>
            <a:rPr lang="nl-BE" sz="2200" dirty="0"/>
            <a:t> </a:t>
          </a:r>
          <a:r>
            <a:rPr lang="nl-BE" sz="2200" dirty="0" err="1">
              <a:solidFill>
                <a:schemeClr val="accent1"/>
              </a:solidFill>
            </a:rPr>
            <a:t>Suppression</a:t>
          </a:r>
          <a:r>
            <a:rPr lang="nl-BE" sz="2200" dirty="0">
              <a:solidFill>
                <a:schemeClr val="accent1"/>
              </a:solidFill>
            </a:rPr>
            <a:t> de la </a:t>
          </a:r>
          <a:r>
            <a:rPr lang="nl-BE" sz="2200" dirty="0" err="1">
              <a:solidFill>
                <a:schemeClr val="accent1"/>
              </a:solidFill>
            </a:rPr>
            <a:t>division</a:t>
          </a:r>
          <a:r>
            <a:rPr lang="nl-BE" sz="2200" dirty="0">
              <a:solidFill>
                <a:schemeClr val="accent1"/>
              </a:solidFill>
            </a:rPr>
            <a:t> tripartite des </a:t>
          </a:r>
          <a:r>
            <a:rPr lang="nl-BE" sz="2200" dirty="0" err="1">
              <a:solidFill>
                <a:schemeClr val="accent1"/>
              </a:solidFill>
            </a:rPr>
            <a:t>infractions</a:t>
          </a:r>
          <a:r>
            <a:rPr lang="nl-BE" sz="2200" dirty="0">
              <a:solidFill>
                <a:schemeClr val="accent1"/>
              </a:solidFill>
            </a:rPr>
            <a:t> </a:t>
          </a:r>
          <a:r>
            <a:rPr lang="nl-BE" sz="2200" dirty="0"/>
            <a:t>(crimes, </a:t>
          </a:r>
          <a:r>
            <a:rPr lang="nl-BE" sz="2200" dirty="0" err="1"/>
            <a:t>délits</a:t>
          </a:r>
          <a:r>
            <a:rPr lang="nl-BE" sz="2200" dirty="0"/>
            <a:t> et     </a:t>
          </a:r>
          <a:r>
            <a:rPr lang="nl-BE" sz="2200" dirty="0" err="1"/>
            <a:t>contraventions</a:t>
          </a:r>
          <a:r>
            <a:rPr lang="nl-BE" sz="2200" dirty="0"/>
            <a:t>). </a:t>
          </a:r>
          <a:r>
            <a:rPr lang="nl-BE" sz="1800" dirty="0"/>
            <a:t>NB Le terme “crime” est maintenu pour les crimes de droit international</a:t>
          </a:r>
          <a:endParaRPr lang="en-US" sz="1800" dirty="0"/>
        </a:p>
      </dgm:t>
    </dgm:pt>
    <dgm:pt modelId="{4CB6DADD-4C50-4DCA-885B-EA0896FBBB75}" type="parTrans" cxnId="{1C65E58E-C2CD-44A3-A827-244AD8D90091}">
      <dgm:prSet/>
      <dgm:spPr/>
      <dgm:t>
        <a:bodyPr/>
        <a:lstStyle/>
        <a:p>
          <a:endParaRPr lang="en-US"/>
        </a:p>
      </dgm:t>
    </dgm:pt>
    <dgm:pt modelId="{8178566D-5503-472B-8D1A-E693C385C531}" type="sibTrans" cxnId="{1C65E58E-C2CD-44A3-A827-244AD8D90091}">
      <dgm:prSet/>
      <dgm:spPr/>
      <dgm:t>
        <a:bodyPr/>
        <a:lstStyle/>
        <a:p>
          <a:endParaRPr lang="en-US"/>
        </a:p>
      </dgm:t>
    </dgm:pt>
    <dgm:pt modelId="{5E9D3048-66B8-457A-914E-0255CC6CEF99}">
      <dgm:prSet custT="1"/>
      <dgm:spPr/>
      <dgm:t>
        <a:bodyPr/>
        <a:lstStyle/>
        <a:p>
          <a:pPr algn="l"/>
          <a:r>
            <a:rPr lang="nl-BE" sz="2200" dirty="0"/>
            <a:t>“ Affaires criminelles” = liste limitative d’infractions obligatoirement soumises à la cour d’assises  (art. 216</a:t>
          </a:r>
          <a:r>
            <a:rPr lang="nl-BE" sz="2200" i="1" dirty="0"/>
            <a:t>novies </a:t>
          </a:r>
          <a:r>
            <a:rPr lang="nl-BE" sz="2200" dirty="0"/>
            <a:t>nouveau C.i.cr.) </a:t>
          </a:r>
          <a:r>
            <a:rPr lang="nl-BE" sz="2000" dirty="0"/>
            <a:t>+ Infractions politiques et de presse</a:t>
          </a:r>
          <a:endParaRPr lang="en-US" sz="2000" dirty="0"/>
        </a:p>
      </dgm:t>
    </dgm:pt>
    <dgm:pt modelId="{38D26746-21B5-44E7-879E-ABFD91622653}" type="parTrans" cxnId="{8BB41D14-5FEE-4862-BE6F-32AFA379867C}">
      <dgm:prSet/>
      <dgm:spPr/>
      <dgm:t>
        <a:bodyPr/>
        <a:lstStyle/>
        <a:p>
          <a:endParaRPr lang="en-US"/>
        </a:p>
      </dgm:t>
    </dgm:pt>
    <dgm:pt modelId="{B6E65824-7824-47D0-B125-7805F00F9949}" type="sibTrans" cxnId="{8BB41D14-5FEE-4862-BE6F-32AFA379867C}">
      <dgm:prSet/>
      <dgm:spPr/>
      <dgm:t>
        <a:bodyPr/>
        <a:lstStyle/>
        <a:p>
          <a:endParaRPr lang="en-US"/>
        </a:p>
      </dgm:t>
    </dgm:pt>
    <dgm:pt modelId="{B7B1DA10-EACA-4457-A4DA-06B1FBB58F51}">
      <dgm:prSet/>
      <dgm:spPr/>
      <dgm:t>
        <a:bodyPr/>
        <a:lstStyle/>
        <a:p>
          <a:pPr algn="l"/>
          <a:r>
            <a:rPr lang="nl-BE" sz="2200" dirty="0">
              <a:solidFill>
                <a:schemeClr val="accent1"/>
              </a:solidFill>
            </a:rPr>
            <a:t>Contraventions</a:t>
          </a:r>
          <a:r>
            <a:rPr lang="nl-BE" sz="2200" dirty="0"/>
            <a:t> : dépénalisation (ex: tapage nocturne) ou “upgrader” en infraction punie d’une peine de niveau 1 (ex: art. 423: “ </a:t>
          </a:r>
          <a:r>
            <a:rPr lang="fr-FR" sz="2200" dirty="0"/>
            <a:t>L’interdiction de se cacher le visage dans l’espace public </a:t>
          </a:r>
          <a:r>
            <a:rPr lang="nl-BE" sz="2200" dirty="0"/>
            <a:t>”)</a:t>
          </a:r>
          <a:endParaRPr lang="en-US" sz="2200" dirty="0"/>
        </a:p>
      </dgm:t>
    </dgm:pt>
    <dgm:pt modelId="{EC355CA8-8D3D-4034-A030-3FDB6BC2E5FC}" type="parTrans" cxnId="{EF9617DA-A9C4-4481-B520-0F87511034DC}">
      <dgm:prSet/>
      <dgm:spPr/>
      <dgm:t>
        <a:bodyPr/>
        <a:lstStyle/>
        <a:p>
          <a:endParaRPr lang="en-US"/>
        </a:p>
      </dgm:t>
    </dgm:pt>
    <dgm:pt modelId="{1847D686-C58F-4EC0-B3A7-AD8E11311A3E}" type="sibTrans" cxnId="{EF9617DA-A9C4-4481-B520-0F87511034DC}">
      <dgm:prSet/>
      <dgm:spPr/>
      <dgm:t>
        <a:bodyPr/>
        <a:lstStyle/>
        <a:p>
          <a:endParaRPr lang="en-US"/>
        </a:p>
      </dgm:t>
    </dgm:pt>
    <dgm:pt modelId="{FE569764-0FF2-4BA0-AC0E-959CDD8F8180}">
      <dgm:prSet/>
      <dgm:spPr/>
      <dgm:t>
        <a:bodyPr/>
        <a:lstStyle/>
        <a:p>
          <a:r>
            <a:rPr lang="nl-BE"/>
            <a:t>Section 2. La tentative punissable</a:t>
          </a:r>
          <a:endParaRPr lang="en-US"/>
        </a:p>
      </dgm:t>
    </dgm:pt>
    <dgm:pt modelId="{13DC5D7A-6A64-448A-8313-A0D070D4AFB1}" type="parTrans" cxnId="{870CF70A-751C-4123-B2B7-8C1738EE785D}">
      <dgm:prSet/>
      <dgm:spPr/>
      <dgm:t>
        <a:bodyPr/>
        <a:lstStyle/>
        <a:p>
          <a:endParaRPr lang="en-US"/>
        </a:p>
      </dgm:t>
    </dgm:pt>
    <dgm:pt modelId="{5C1B6C1C-10BB-4D62-85AC-E4D05FDF53A5}" type="sibTrans" cxnId="{870CF70A-751C-4123-B2B7-8C1738EE785D}">
      <dgm:prSet/>
      <dgm:spPr/>
      <dgm:t>
        <a:bodyPr/>
        <a:lstStyle/>
        <a:p>
          <a:endParaRPr lang="en-US"/>
        </a:p>
      </dgm:t>
    </dgm:pt>
    <dgm:pt modelId="{05E305B9-23F9-4F5C-9E16-A0E69D1F7AD6}">
      <dgm:prSet/>
      <dgm:spPr/>
      <dgm:t>
        <a:bodyPr/>
        <a:lstStyle/>
        <a:p>
          <a:r>
            <a:rPr lang="nl-BE"/>
            <a:t>Section 3. Les causes de justification</a:t>
          </a:r>
          <a:endParaRPr lang="en-US"/>
        </a:p>
      </dgm:t>
    </dgm:pt>
    <dgm:pt modelId="{5D0A4767-7815-4510-BC6B-3BC6718BBD7B}" type="parTrans" cxnId="{207602B0-96ED-439E-8D5F-F6C0ED5D9D48}">
      <dgm:prSet/>
      <dgm:spPr/>
      <dgm:t>
        <a:bodyPr/>
        <a:lstStyle/>
        <a:p>
          <a:endParaRPr lang="en-US"/>
        </a:p>
      </dgm:t>
    </dgm:pt>
    <dgm:pt modelId="{B2071A7C-2A4A-42E4-AA70-BDF443DAFE31}" type="sibTrans" cxnId="{207602B0-96ED-439E-8D5F-F6C0ED5D9D48}">
      <dgm:prSet/>
      <dgm:spPr/>
      <dgm:t>
        <a:bodyPr/>
        <a:lstStyle/>
        <a:p>
          <a:endParaRPr lang="en-US"/>
        </a:p>
      </dgm:t>
    </dgm:pt>
    <dgm:pt modelId="{1115AD1B-E007-0045-BBA5-7544386728D4}">
      <dgm:prSet custT="1"/>
      <dgm:spPr/>
      <dgm:t>
        <a:bodyPr/>
        <a:lstStyle/>
        <a:p>
          <a:pPr algn="just">
            <a:buFont typeface="Arial" panose="020B0604020202020204" pitchFamily="34" charset="0"/>
            <a:buNone/>
          </a:pPr>
          <a:r>
            <a:rPr lang="nl-BE" sz="2200" dirty="0">
              <a:sym typeface="Wingdings" panose="05000000000000000000" pitchFamily="2" charset="2"/>
            </a:rPr>
            <a:t> </a:t>
          </a:r>
          <a:r>
            <a:rPr lang="nl-BE" sz="2200" dirty="0">
              <a:solidFill>
                <a:schemeClr val="accent1"/>
              </a:solidFill>
            </a:rPr>
            <a:t>Suppression des mécanismes de correctionnalisation et de contraventionnalisation</a:t>
          </a:r>
          <a:endParaRPr lang="en-US" sz="1800" dirty="0"/>
        </a:p>
      </dgm:t>
    </dgm:pt>
    <dgm:pt modelId="{05E2F230-153F-3F44-85C4-7675E8C58C2E}" type="parTrans" cxnId="{57AD3496-4632-164C-BA93-9ADCAC280886}">
      <dgm:prSet/>
      <dgm:spPr/>
    </dgm:pt>
    <dgm:pt modelId="{F9F456D7-864F-3F40-BF78-0C5A767D3DCC}" type="sibTrans" cxnId="{57AD3496-4632-164C-BA93-9ADCAC280886}">
      <dgm:prSet/>
      <dgm:spPr/>
    </dgm:pt>
    <dgm:pt modelId="{BDE19B58-242B-4626-9119-615521936825}" type="pres">
      <dgm:prSet presAssocID="{09C42B6E-6C81-4972-9389-7D56AA1AD615}" presName="linear" presStyleCnt="0">
        <dgm:presLayoutVars>
          <dgm:dir/>
          <dgm:animLvl val="lvl"/>
          <dgm:resizeHandles val="exact"/>
        </dgm:presLayoutVars>
      </dgm:prSet>
      <dgm:spPr/>
    </dgm:pt>
    <dgm:pt modelId="{D6E38050-F490-44CD-A756-BA708C2D4440}" type="pres">
      <dgm:prSet presAssocID="{523FE987-59B1-4315-B640-DB6C1C5243EA}" presName="parentLin" presStyleCnt="0"/>
      <dgm:spPr/>
    </dgm:pt>
    <dgm:pt modelId="{3D9C57D7-B48D-4FE1-A550-03CB7FBF576F}" type="pres">
      <dgm:prSet presAssocID="{523FE987-59B1-4315-B640-DB6C1C5243EA}" presName="parentLeftMargin" presStyleLbl="node1" presStyleIdx="0" presStyleCnt="3"/>
      <dgm:spPr/>
    </dgm:pt>
    <dgm:pt modelId="{9BF38F84-03F4-48AB-BB67-1534A02E4043}" type="pres">
      <dgm:prSet presAssocID="{523FE987-59B1-4315-B640-DB6C1C5243EA}" presName="parentText" presStyleLbl="node1" presStyleIdx="0" presStyleCnt="3">
        <dgm:presLayoutVars>
          <dgm:chMax val="0"/>
          <dgm:bulletEnabled val="1"/>
        </dgm:presLayoutVars>
      </dgm:prSet>
      <dgm:spPr/>
    </dgm:pt>
    <dgm:pt modelId="{31E90FB0-FEB1-4B69-B59F-DE7131B01FE4}" type="pres">
      <dgm:prSet presAssocID="{523FE987-59B1-4315-B640-DB6C1C5243EA}" presName="negativeSpace" presStyleCnt="0"/>
      <dgm:spPr/>
    </dgm:pt>
    <dgm:pt modelId="{2AC0AE1F-557B-45F2-976B-E333C43EBD37}" type="pres">
      <dgm:prSet presAssocID="{523FE987-59B1-4315-B640-DB6C1C5243EA}" presName="childText" presStyleLbl="conFgAcc1" presStyleIdx="0" presStyleCnt="3" custLinFactNeighborX="-261" custLinFactNeighborY="-7350">
        <dgm:presLayoutVars>
          <dgm:bulletEnabled val="1"/>
        </dgm:presLayoutVars>
      </dgm:prSet>
      <dgm:spPr/>
    </dgm:pt>
    <dgm:pt modelId="{9D263A8C-98AF-4745-8136-DA235A2772C4}" type="pres">
      <dgm:prSet presAssocID="{FF52DA18-678F-4F31-8228-F2FBE916C8BC}" presName="spaceBetweenRectangles" presStyleCnt="0"/>
      <dgm:spPr/>
    </dgm:pt>
    <dgm:pt modelId="{8F5E0427-93C1-4DC7-A7E3-F605184053A2}" type="pres">
      <dgm:prSet presAssocID="{FE569764-0FF2-4BA0-AC0E-959CDD8F8180}" presName="parentLin" presStyleCnt="0"/>
      <dgm:spPr/>
    </dgm:pt>
    <dgm:pt modelId="{056602B6-4F05-4C97-918A-50FF16D98B80}" type="pres">
      <dgm:prSet presAssocID="{FE569764-0FF2-4BA0-AC0E-959CDD8F8180}" presName="parentLeftMargin" presStyleLbl="node1" presStyleIdx="0" presStyleCnt="3"/>
      <dgm:spPr/>
    </dgm:pt>
    <dgm:pt modelId="{A2416904-F760-4CE7-A2D4-7AE351D8F6EA}" type="pres">
      <dgm:prSet presAssocID="{FE569764-0FF2-4BA0-AC0E-959CDD8F8180}" presName="parentText" presStyleLbl="node1" presStyleIdx="1" presStyleCnt="3">
        <dgm:presLayoutVars>
          <dgm:chMax val="0"/>
          <dgm:bulletEnabled val="1"/>
        </dgm:presLayoutVars>
      </dgm:prSet>
      <dgm:spPr/>
    </dgm:pt>
    <dgm:pt modelId="{E70866CC-0776-4191-8792-26C737FC701D}" type="pres">
      <dgm:prSet presAssocID="{FE569764-0FF2-4BA0-AC0E-959CDD8F8180}" presName="negativeSpace" presStyleCnt="0"/>
      <dgm:spPr/>
    </dgm:pt>
    <dgm:pt modelId="{531E6DB8-6C4D-4DE1-B9DD-2350F03C7C1B}" type="pres">
      <dgm:prSet presAssocID="{FE569764-0FF2-4BA0-AC0E-959CDD8F8180}" presName="childText" presStyleLbl="conFgAcc1" presStyleIdx="1" presStyleCnt="3">
        <dgm:presLayoutVars>
          <dgm:bulletEnabled val="1"/>
        </dgm:presLayoutVars>
      </dgm:prSet>
      <dgm:spPr/>
    </dgm:pt>
    <dgm:pt modelId="{B31111DD-1E63-4ED5-9FB0-5B766A18ADE6}" type="pres">
      <dgm:prSet presAssocID="{5C1B6C1C-10BB-4D62-85AC-E4D05FDF53A5}" presName="spaceBetweenRectangles" presStyleCnt="0"/>
      <dgm:spPr/>
    </dgm:pt>
    <dgm:pt modelId="{FD6D7A31-2C76-450F-AB8D-A544B0F916B2}" type="pres">
      <dgm:prSet presAssocID="{05E305B9-23F9-4F5C-9E16-A0E69D1F7AD6}" presName="parentLin" presStyleCnt="0"/>
      <dgm:spPr/>
    </dgm:pt>
    <dgm:pt modelId="{9957AFB3-F014-4C3C-8064-15F454500351}" type="pres">
      <dgm:prSet presAssocID="{05E305B9-23F9-4F5C-9E16-A0E69D1F7AD6}" presName="parentLeftMargin" presStyleLbl="node1" presStyleIdx="1" presStyleCnt="3"/>
      <dgm:spPr/>
    </dgm:pt>
    <dgm:pt modelId="{97DDAA78-C1E4-429B-BEC7-EE91DDC3C605}" type="pres">
      <dgm:prSet presAssocID="{05E305B9-23F9-4F5C-9E16-A0E69D1F7AD6}" presName="parentText" presStyleLbl="node1" presStyleIdx="2" presStyleCnt="3">
        <dgm:presLayoutVars>
          <dgm:chMax val="0"/>
          <dgm:bulletEnabled val="1"/>
        </dgm:presLayoutVars>
      </dgm:prSet>
      <dgm:spPr/>
    </dgm:pt>
    <dgm:pt modelId="{489026D3-A62E-443B-954E-472EC4953622}" type="pres">
      <dgm:prSet presAssocID="{05E305B9-23F9-4F5C-9E16-A0E69D1F7AD6}" presName="negativeSpace" presStyleCnt="0"/>
      <dgm:spPr/>
    </dgm:pt>
    <dgm:pt modelId="{C828B038-623C-4657-9192-314834D302E5}" type="pres">
      <dgm:prSet presAssocID="{05E305B9-23F9-4F5C-9E16-A0E69D1F7AD6}" presName="childText" presStyleLbl="conFgAcc1" presStyleIdx="2" presStyleCnt="3">
        <dgm:presLayoutVars>
          <dgm:bulletEnabled val="1"/>
        </dgm:presLayoutVars>
      </dgm:prSet>
      <dgm:spPr/>
    </dgm:pt>
  </dgm:ptLst>
  <dgm:cxnLst>
    <dgm:cxn modelId="{870CF70A-751C-4123-B2B7-8C1738EE785D}" srcId="{09C42B6E-6C81-4972-9389-7D56AA1AD615}" destId="{FE569764-0FF2-4BA0-AC0E-959CDD8F8180}" srcOrd="1" destOrd="0" parTransId="{13DC5D7A-6A64-448A-8313-A0D070D4AFB1}" sibTransId="{5C1B6C1C-10BB-4D62-85AC-E4D05FDF53A5}"/>
    <dgm:cxn modelId="{CF718011-0BC2-42BD-9A3B-FD90F43455C3}" type="presOf" srcId="{523FE987-59B1-4315-B640-DB6C1C5243EA}" destId="{9BF38F84-03F4-48AB-BB67-1534A02E4043}" srcOrd="1" destOrd="0" presId="urn:microsoft.com/office/officeart/2005/8/layout/list1"/>
    <dgm:cxn modelId="{8BB41D14-5FEE-4862-BE6F-32AFA379867C}" srcId="{1115AD1B-E007-0045-BBA5-7544386728D4}" destId="{5E9D3048-66B8-457A-914E-0255CC6CEF99}" srcOrd="0" destOrd="0" parTransId="{38D26746-21B5-44E7-879E-ABFD91622653}" sibTransId="{B6E65824-7824-47D0-B125-7805F00F9949}"/>
    <dgm:cxn modelId="{A6373B1B-7535-4912-8AE2-186AE7F8CE0A}" type="presOf" srcId="{5E9D3048-66B8-457A-914E-0255CC6CEF99}" destId="{2AC0AE1F-557B-45F2-976B-E333C43EBD37}" srcOrd="0" destOrd="2" presId="urn:microsoft.com/office/officeart/2005/8/layout/list1"/>
    <dgm:cxn modelId="{70F12E25-C4B3-4B11-94BE-85DA6C50D208}" type="presOf" srcId="{523FE987-59B1-4315-B640-DB6C1C5243EA}" destId="{3D9C57D7-B48D-4FE1-A550-03CB7FBF576F}" srcOrd="0" destOrd="0" presId="urn:microsoft.com/office/officeart/2005/8/layout/list1"/>
    <dgm:cxn modelId="{7D5F3633-E489-44D7-84E0-264094938EDD}" type="presOf" srcId="{09C42B6E-6C81-4972-9389-7D56AA1AD615}" destId="{BDE19B58-242B-4626-9119-615521936825}" srcOrd="0" destOrd="0" presId="urn:microsoft.com/office/officeart/2005/8/layout/list1"/>
    <dgm:cxn modelId="{D0225455-D979-4945-B280-F11B849862FD}" type="presOf" srcId="{B7B1DA10-EACA-4457-A4DA-06B1FBB58F51}" destId="{2AC0AE1F-557B-45F2-976B-E333C43EBD37}" srcOrd="0" destOrd="3" presId="urn:microsoft.com/office/officeart/2005/8/layout/list1"/>
    <dgm:cxn modelId="{3DECDC8B-4C3C-4AC7-BA37-07DAFED9097B}" type="presOf" srcId="{FE569764-0FF2-4BA0-AC0E-959CDD8F8180}" destId="{056602B6-4F05-4C97-918A-50FF16D98B80}" srcOrd="0" destOrd="0" presId="urn:microsoft.com/office/officeart/2005/8/layout/list1"/>
    <dgm:cxn modelId="{1C65E58E-C2CD-44A3-A827-244AD8D90091}" srcId="{523FE987-59B1-4315-B640-DB6C1C5243EA}" destId="{2AD81E5A-CF9A-45A2-A93E-1913BE9C0C70}" srcOrd="0" destOrd="0" parTransId="{4CB6DADD-4C50-4DCA-885B-EA0896FBBB75}" sibTransId="{8178566D-5503-472B-8D1A-E693C385C531}"/>
    <dgm:cxn modelId="{7C94CF95-C5CC-426F-A079-0E4E9FB05CD7}" type="presOf" srcId="{05E305B9-23F9-4F5C-9E16-A0E69D1F7AD6}" destId="{97DDAA78-C1E4-429B-BEC7-EE91DDC3C605}" srcOrd="1" destOrd="0" presId="urn:microsoft.com/office/officeart/2005/8/layout/list1"/>
    <dgm:cxn modelId="{57AD3496-4632-164C-BA93-9ADCAC280886}" srcId="{523FE987-59B1-4315-B640-DB6C1C5243EA}" destId="{1115AD1B-E007-0045-BBA5-7544386728D4}" srcOrd="1" destOrd="0" parTransId="{05E2F230-153F-3F44-85C4-7675E8C58C2E}" sibTransId="{F9F456D7-864F-3F40-BF78-0C5A767D3DCC}"/>
    <dgm:cxn modelId="{5AA354A6-FE35-6E4D-BB2F-B295F4EF6AEA}" type="presOf" srcId="{1115AD1B-E007-0045-BBA5-7544386728D4}" destId="{2AC0AE1F-557B-45F2-976B-E333C43EBD37}" srcOrd="0" destOrd="1" presId="urn:microsoft.com/office/officeart/2005/8/layout/list1"/>
    <dgm:cxn modelId="{D4F289AE-8FE1-4881-AEBF-1012A2FE1CE2}" type="presOf" srcId="{2AD81E5A-CF9A-45A2-A93E-1913BE9C0C70}" destId="{2AC0AE1F-557B-45F2-976B-E333C43EBD37}" srcOrd="0" destOrd="0" presId="urn:microsoft.com/office/officeart/2005/8/layout/list1"/>
    <dgm:cxn modelId="{207602B0-96ED-439E-8D5F-F6C0ED5D9D48}" srcId="{09C42B6E-6C81-4972-9389-7D56AA1AD615}" destId="{05E305B9-23F9-4F5C-9E16-A0E69D1F7AD6}" srcOrd="2" destOrd="0" parTransId="{5D0A4767-7815-4510-BC6B-3BC6718BBD7B}" sibTransId="{B2071A7C-2A4A-42E4-AA70-BDF443DAFE31}"/>
    <dgm:cxn modelId="{81AF9EB3-0C6D-4030-861C-D15589773008}" srcId="{09C42B6E-6C81-4972-9389-7D56AA1AD615}" destId="{523FE987-59B1-4315-B640-DB6C1C5243EA}" srcOrd="0" destOrd="0" parTransId="{82C3C959-0A5B-4D6D-A078-58735CF80EF7}" sibTransId="{FF52DA18-678F-4F31-8228-F2FBE916C8BC}"/>
    <dgm:cxn modelId="{E0E3FDC0-A5B1-41FC-A59D-A46A763BB481}" type="presOf" srcId="{05E305B9-23F9-4F5C-9E16-A0E69D1F7AD6}" destId="{9957AFB3-F014-4C3C-8064-15F454500351}" srcOrd="0" destOrd="0" presId="urn:microsoft.com/office/officeart/2005/8/layout/list1"/>
    <dgm:cxn modelId="{EF9617DA-A9C4-4481-B520-0F87511034DC}" srcId="{1115AD1B-E007-0045-BBA5-7544386728D4}" destId="{B7B1DA10-EACA-4457-A4DA-06B1FBB58F51}" srcOrd="1" destOrd="0" parTransId="{EC355CA8-8D3D-4034-A030-3FDB6BC2E5FC}" sibTransId="{1847D686-C58F-4EC0-B3A7-AD8E11311A3E}"/>
    <dgm:cxn modelId="{449896EB-219B-4B36-8623-269F29BBD2D6}" type="presOf" srcId="{FE569764-0FF2-4BA0-AC0E-959CDD8F8180}" destId="{A2416904-F760-4CE7-A2D4-7AE351D8F6EA}" srcOrd="1" destOrd="0" presId="urn:microsoft.com/office/officeart/2005/8/layout/list1"/>
    <dgm:cxn modelId="{93765DAB-BDC1-4367-B015-EB93D58D1415}" type="presParOf" srcId="{BDE19B58-242B-4626-9119-615521936825}" destId="{D6E38050-F490-44CD-A756-BA708C2D4440}" srcOrd="0" destOrd="0" presId="urn:microsoft.com/office/officeart/2005/8/layout/list1"/>
    <dgm:cxn modelId="{BCFCC072-CEFC-47E0-87FC-220910A6C140}" type="presParOf" srcId="{D6E38050-F490-44CD-A756-BA708C2D4440}" destId="{3D9C57D7-B48D-4FE1-A550-03CB7FBF576F}" srcOrd="0" destOrd="0" presId="urn:microsoft.com/office/officeart/2005/8/layout/list1"/>
    <dgm:cxn modelId="{571AE11C-1DD3-469A-95B5-496B158F48FD}" type="presParOf" srcId="{D6E38050-F490-44CD-A756-BA708C2D4440}" destId="{9BF38F84-03F4-48AB-BB67-1534A02E4043}" srcOrd="1" destOrd="0" presId="urn:microsoft.com/office/officeart/2005/8/layout/list1"/>
    <dgm:cxn modelId="{CB286D91-5527-4C71-A7FF-2FDD7E479810}" type="presParOf" srcId="{BDE19B58-242B-4626-9119-615521936825}" destId="{31E90FB0-FEB1-4B69-B59F-DE7131B01FE4}" srcOrd="1" destOrd="0" presId="urn:microsoft.com/office/officeart/2005/8/layout/list1"/>
    <dgm:cxn modelId="{5F98D314-A925-4F93-91A4-ABD779242BC9}" type="presParOf" srcId="{BDE19B58-242B-4626-9119-615521936825}" destId="{2AC0AE1F-557B-45F2-976B-E333C43EBD37}" srcOrd="2" destOrd="0" presId="urn:microsoft.com/office/officeart/2005/8/layout/list1"/>
    <dgm:cxn modelId="{70704941-A8C5-4376-942D-9F556FD41D74}" type="presParOf" srcId="{BDE19B58-242B-4626-9119-615521936825}" destId="{9D263A8C-98AF-4745-8136-DA235A2772C4}" srcOrd="3" destOrd="0" presId="urn:microsoft.com/office/officeart/2005/8/layout/list1"/>
    <dgm:cxn modelId="{B4998469-E808-4D9E-9051-B4E7D3A4AECB}" type="presParOf" srcId="{BDE19B58-242B-4626-9119-615521936825}" destId="{8F5E0427-93C1-4DC7-A7E3-F605184053A2}" srcOrd="4" destOrd="0" presId="urn:microsoft.com/office/officeart/2005/8/layout/list1"/>
    <dgm:cxn modelId="{B0EC8088-AC7B-4223-A819-84BD370953C4}" type="presParOf" srcId="{8F5E0427-93C1-4DC7-A7E3-F605184053A2}" destId="{056602B6-4F05-4C97-918A-50FF16D98B80}" srcOrd="0" destOrd="0" presId="urn:microsoft.com/office/officeart/2005/8/layout/list1"/>
    <dgm:cxn modelId="{46836930-C8C7-4CD1-B2B5-1B296C7FA91C}" type="presParOf" srcId="{8F5E0427-93C1-4DC7-A7E3-F605184053A2}" destId="{A2416904-F760-4CE7-A2D4-7AE351D8F6EA}" srcOrd="1" destOrd="0" presId="urn:microsoft.com/office/officeart/2005/8/layout/list1"/>
    <dgm:cxn modelId="{72C01C86-769B-4942-A388-AF58370C2B8C}" type="presParOf" srcId="{BDE19B58-242B-4626-9119-615521936825}" destId="{E70866CC-0776-4191-8792-26C737FC701D}" srcOrd="5" destOrd="0" presId="urn:microsoft.com/office/officeart/2005/8/layout/list1"/>
    <dgm:cxn modelId="{48F3E9CF-5BD0-4272-AFF7-8F35A1BA4AEC}" type="presParOf" srcId="{BDE19B58-242B-4626-9119-615521936825}" destId="{531E6DB8-6C4D-4DE1-B9DD-2350F03C7C1B}" srcOrd="6" destOrd="0" presId="urn:microsoft.com/office/officeart/2005/8/layout/list1"/>
    <dgm:cxn modelId="{F9E4922A-4EF0-4A47-8213-EC5E4FA71581}" type="presParOf" srcId="{BDE19B58-242B-4626-9119-615521936825}" destId="{B31111DD-1E63-4ED5-9FB0-5B766A18ADE6}" srcOrd="7" destOrd="0" presId="urn:microsoft.com/office/officeart/2005/8/layout/list1"/>
    <dgm:cxn modelId="{44641850-4D90-4352-B104-DD3B739254C4}" type="presParOf" srcId="{BDE19B58-242B-4626-9119-615521936825}" destId="{FD6D7A31-2C76-450F-AB8D-A544B0F916B2}" srcOrd="8" destOrd="0" presId="urn:microsoft.com/office/officeart/2005/8/layout/list1"/>
    <dgm:cxn modelId="{256636B1-11B1-4C00-B600-1E3907013BC9}" type="presParOf" srcId="{FD6D7A31-2C76-450F-AB8D-A544B0F916B2}" destId="{9957AFB3-F014-4C3C-8064-15F454500351}" srcOrd="0" destOrd="0" presId="urn:microsoft.com/office/officeart/2005/8/layout/list1"/>
    <dgm:cxn modelId="{86EA0B55-2C6E-4695-A165-53F5156D14BD}" type="presParOf" srcId="{FD6D7A31-2C76-450F-AB8D-A544B0F916B2}" destId="{97DDAA78-C1E4-429B-BEC7-EE91DDC3C605}" srcOrd="1" destOrd="0" presId="urn:microsoft.com/office/officeart/2005/8/layout/list1"/>
    <dgm:cxn modelId="{E11EB130-4EC9-40FE-9DEA-F16D8F14FEF4}" type="presParOf" srcId="{BDE19B58-242B-4626-9119-615521936825}" destId="{489026D3-A62E-443B-954E-472EC4953622}" srcOrd="9" destOrd="0" presId="urn:microsoft.com/office/officeart/2005/8/layout/list1"/>
    <dgm:cxn modelId="{09B38F8C-2FF4-483F-8B0B-F2B0354C8EE4}" type="presParOf" srcId="{BDE19B58-242B-4626-9119-615521936825}" destId="{C828B038-623C-4657-9192-314834D302E5}"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CFB4B68-3BB0-429C-BF46-CC1EACA105A7}"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fr-BE"/>
        </a:p>
      </dgm:t>
    </dgm:pt>
    <dgm:pt modelId="{11F0FE14-3082-4875-9416-864EC10DB6D9}">
      <dgm:prSet/>
      <dgm:spPr/>
      <dgm:t>
        <a:bodyPr/>
        <a:lstStyle/>
        <a:p>
          <a:r>
            <a:rPr lang="fr-BE"/>
            <a:t>Elément matériel</a:t>
          </a:r>
        </a:p>
      </dgm:t>
    </dgm:pt>
    <dgm:pt modelId="{E6A295CD-FDB8-4B79-A6CD-3DE993102CF0}" type="parTrans" cxnId="{EA92A4B5-4ACF-4339-9EA3-9222BB5B761B}">
      <dgm:prSet/>
      <dgm:spPr/>
      <dgm:t>
        <a:bodyPr/>
        <a:lstStyle/>
        <a:p>
          <a:endParaRPr lang="fr-BE"/>
        </a:p>
      </dgm:t>
    </dgm:pt>
    <dgm:pt modelId="{DAFCF576-5A62-410B-94C9-30E652485E98}" type="sibTrans" cxnId="{EA92A4B5-4ACF-4339-9EA3-9222BB5B761B}">
      <dgm:prSet/>
      <dgm:spPr/>
      <dgm:t>
        <a:bodyPr/>
        <a:lstStyle/>
        <a:p>
          <a:endParaRPr lang="fr-BE"/>
        </a:p>
      </dgm:t>
    </dgm:pt>
    <dgm:pt modelId="{FC71A71E-BFDB-4466-8BC1-EEEE04270B47}">
      <dgm:prSet/>
      <dgm:spPr/>
      <dgm:t>
        <a:bodyPr/>
        <a:lstStyle/>
        <a:p>
          <a:r>
            <a:rPr lang="fr-BE"/>
            <a:t>Action</a:t>
          </a:r>
        </a:p>
      </dgm:t>
    </dgm:pt>
    <dgm:pt modelId="{465D5E30-437C-4EA9-AD2E-2D59C93629BE}" type="parTrans" cxnId="{57FF316B-73D2-4888-B1DA-ACC2588400F6}">
      <dgm:prSet/>
      <dgm:spPr/>
      <dgm:t>
        <a:bodyPr/>
        <a:lstStyle/>
        <a:p>
          <a:endParaRPr lang="fr-BE"/>
        </a:p>
      </dgm:t>
    </dgm:pt>
    <dgm:pt modelId="{0082BD64-6C94-49BC-8428-E80E2FF7B941}" type="sibTrans" cxnId="{57FF316B-73D2-4888-B1DA-ACC2588400F6}">
      <dgm:prSet/>
      <dgm:spPr/>
      <dgm:t>
        <a:bodyPr/>
        <a:lstStyle/>
        <a:p>
          <a:endParaRPr lang="fr-BE"/>
        </a:p>
      </dgm:t>
    </dgm:pt>
    <dgm:pt modelId="{02FD0591-AA58-4D09-9C94-96A394328663}">
      <dgm:prSet/>
      <dgm:spPr/>
      <dgm:t>
        <a:bodyPr/>
        <a:lstStyle/>
        <a:p>
          <a:r>
            <a:rPr lang="fr-BE"/>
            <a:t>Omission</a:t>
          </a:r>
        </a:p>
      </dgm:t>
    </dgm:pt>
    <dgm:pt modelId="{8E77C765-9737-4510-8B4D-4DD4958FE7E5}" type="parTrans" cxnId="{B13F3D0F-27C7-4625-B1B0-ECBE80097B29}">
      <dgm:prSet/>
      <dgm:spPr/>
      <dgm:t>
        <a:bodyPr/>
        <a:lstStyle/>
        <a:p>
          <a:endParaRPr lang="fr-BE"/>
        </a:p>
      </dgm:t>
    </dgm:pt>
    <dgm:pt modelId="{74EBDF93-37E5-45AE-9A59-7F0771CEB5A4}" type="sibTrans" cxnId="{B13F3D0F-27C7-4625-B1B0-ECBE80097B29}">
      <dgm:prSet/>
      <dgm:spPr/>
      <dgm:t>
        <a:bodyPr/>
        <a:lstStyle/>
        <a:p>
          <a:endParaRPr lang="fr-BE"/>
        </a:p>
      </dgm:t>
    </dgm:pt>
    <dgm:pt modelId="{A89CF962-BF7B-43F1-B421-A1CD26D32068}">
      <dgm:prSet/>
      <dgm:spPr/>
      <dgm:t>
        <a:bodyPr/>
        <a:lstStyle/>
        <a:p>
          <a:r>
            <a:rPr lang="fr-BE"/>
            <a:t>Elément moral</a:t>
          </a:r>
        </a:p>
      </dgm:t>
    </dgm:pt>
    <dgm:pt modelId="{C4EB57AE-9801-43CC-8BB8-9D5C085F8A57}" type="parTrans" cxnId="{8437A5C4-7A7F-4C7B-A2BE-24F798D9ECAD}">
      <dgm:prSet/>
      <dgm:spPr/>
      <dgm:t>
        <a:bodyPr/>
        <a:lstStyle/>
        <a:p>
          <a:endParaRPr lang="fr-BE"/>
        </a:p>
      </dgm:t>
    </dgm:pt>
    <dgm:pt modelId="{729853D3-7EB8-4C13-B186-DA6873F60F2F}" type="sibTrans" cxnId="{8437A5C4-7A7F-4C7B-A2BE-24F798D9ECAD}">
      <dgm:prSet/>
      <dgm:spPr/>
      <dgm:t>
        <a:bodyPr/>
        <a:lstStyle/>
        <a:p>
          <a:endParaRPr lang="fr-BE"/>
        </a:p>
      </dgm:t>
    </dgm:pt>
    <dgm:pt modelId="{FD3F9FCD-8859-43CC-AA05-8EC684806B09}">
      <dgm:prSet/>
      <dgm:spPr/>
      <dgm:t>
        <a:bodyPr/>
        <a:lstStyle/>
        <a:p>
          <a:r>
            <a:rPr lang="fr-BE"/>
            <a:t>Infractions réglementaires</a:t>
          </a:r>
        </a:p>
      </dgm:t>
    </dgm:pt>
    <dgm:pt modelId="{0F54142B-E097-4E7C-9FCB-C884A42C94AA}" type="parTrans" cxnId="{B64DE211-AE35-43D5-924C-414D0EACB8C3}">
      <dgm:prSet/>
      <dgm:spPr/>
      <dgm:t>
        <a:bodyPr/>
        <a:lstStyle/>
        <a:p>
          <a:endParaRPr lang="fr-BE"/>
        </a:p>
      </dgm:t>
    </dgm:pt>
    <dgm:pt modelId="{E0D69137-58C0-44E6-BB66-BB2DFEB5F85D}" type="sibTrans" cxnId="{B64DE211-AE35-43D5-924C-414D0EACB8C3}">
      <dgm:prSet/>
      <dgm:spPr/>
      <dgm:t>
        <a:bodyPr/>
        <a:lstStyle/>
        <a:p>
          <a:endParaRPr lang="fr-BE"/>
        </a:p>
      </dgm:t>
    </dgm:pt>
    <dgm:pt modelId="{C8B5576C-75B4-4A12-97BA-65104AA05C26}">
      <dgm:prSet/>
      <dgm:spPr/>
      <dgm:t>
        <a:bodyPr/>
        <a:lstStyle/>
        <a:p>
          <a:r>
            <a:rPr lang="fr-BE"/>
            <a:t>Faute lourde</a:t>
          </a:r>
        </a:p>
      </dgm:t>
    </dgm:pt>
    <dgm:pt modelId="{C309E93C-A51B-4989-96E2-C940F9290081}" type="parTrans" cxnId="{82F3549D-AC1C-4BA8-9735-532E3C4F74C3}">
      <dgm:prSet/>
      <dgm:spPr/>
      <dgm:t>
        <a:bodyPr/>
        <a:lstStyle/>
        <a:p>
          <a:endParaRPr lang="fr-BE"/>
        </a:p>
      </dgm:t>
    </dgm:pt>
    <dgm:pt modelId="{5679A49E-B36D-410C-B710-EC0EC0DA069E}" type="sibTrans" cxnId="{82F3549D-AC1C-4BA8-9735-532E3C4F74C3}">
      <dgm:prSet/>
      <dgm:spPr/>
      <dgm:t>
        <a:bodyPr/>
        <a:lstStyle/>
        <a:p>
          <a:endParaRPr lang="fr-BE"/>
        </a:p>
      </dgm:t>
    </dgm:pt>
    <dgm:pt modelId="{D84C8B92-020C-4F51-93B3-6264EDACF842}">
      <dgm:prSet/>
      <dgm:spPr/>
      <dgm:t>
        <a:bodyPr/>
        <a:lstStyle/>
        <a:p>
          <a:r>
            <a:rPr lang="fr-BE"/>
            <a:t>Dol général</a:t>
          </a:r>
        </a:p>
      </dgm:t>
    </dgm:pt>
    <dgm:pt modelId="{F68FB9F9-1F76-4F31-BD6C-4C3FF56170D2}" type="parTrans" cxnId="{37CDBECC-E638-46D8-9FF5-2AE86239357A}">
      <dgm:prSet/>
      <dgm:spPr/>
      <dgm:t>
        <a:bodyPr/>
        <a:lstStyle/>
        <a:p>
          <a:endParaRPr lang="fr-BE"/>
        </a:p>
      </dgm:t>
    </dgm:pt>
    <dgm:pt modelId="{D24FE74B-9932-4791-9437-23AF3482A9EC}" type="sibTrans" cxnId="{37CDBECC-E638-46D8-9FF5-2AE86239357A}">
      <dgm:prSet/>
      <dgm:spPr/>
      <dgm:t>
        <a:bodyPr/>
        <a:lstStyle/>
        <a:p>
          <a:endParaRPr lang="fr-BE"/>
        </a:p>
      </dgm:t>
    </dgm:pt>
    <dgm:pt modelId="{267C5C8B-09ED-4A6A-85E7-CBF89F166766}">
      <dgm:prSet/>
      <dgm:spPr/>
      <dgm:t>
        <a:bodyPr/>
        <a:lstStyle/>
        <a:p>
          <a:r>
            <a:rPr lang="fr-BE" dirty="0"/>
            <a:t>Dol spécial</a:t>
          </a:r>
        </a:p>
      </dgm:t>
    </dgm:pt>
    <dgm:pt modelId="{25EADEEA-9FAD-4606-BBCA-BC87132E4D32}" type="parTrans" cxnId="{0D958E07-C5EE-48CB-AFFB-F62B11AA17E7}">
      <dgm:prSet/>
      <dgm:spPr/>
      <dgm:t>
        <a:bodyPr/>
        <a:lstStyle/>
        <a:p>
          <a:endParaRPr lang="fr-BE"/>
        </a:p>
      </dgm:t>
    </dgm:pt>
    <dgm:pt modelId="{49CDAD1C-F74D-45A9-9AAD-90CBAAE7DAE5}" type="sibTrans" cxnId="{0D958E07-C5EE-48CB-AFFB-F62B11AA17E7}">
      <dgm:prSet/>
      <dgm:spPr/>
      <dgm:t>
        <a:bodyPr/>
        <a:lstStyle/>
        <a:p>
          <a:endParaRPr lang="fr-BE"/>
        </a:p>
      </dgm:t>
    </dgm:pt>
    <dgm:pt modelId="{549521F8-D3AC-4916-BCC7-017AA522ED25}">
      <dgm:prSet/>
      <dgm:spPr/>
      <dgm:t>
        <a:bodyPr/>
        <a:lstStyle/>
        <a:p>
          <a:r>
            <a:rPr lang="fr-BE"/>
            <a:t>Caractère illicite</a:t>
          </a:r>
        </a:p>
      </dgm:t>
    </dgm:pt>
    <dgm:pt modelId="{CFB4116D-E7A8-4303-B547-13F6F385B112}" type="parTrans" cxnId="{B5385324-E0A6-41B5-A619-D224DED24F99}">
      <dgm:prSet/>
      <dgm:spPr/>
      <dgm:t>
        <a:bodyPr/>
        <a:lstStyle/>
        <a:p>
          <a:endParaRPr lang="fr-BE"/>
        </a:p>
      </dgm:t>
    </dgm:pt>
    <dgm:pt modelId="{C189FD07-4C95-49BA-AF13-5AC72FFAE607}" type="sibTrans" cxnId="{B5385324-E0A6-41B5-A619-D224DED24F99}">
      <dgm:prSet/>
      <dgm:spPr/>
      <dgm:t>
        <a:bodyPr/>
        <a:lstStyle/>
        <a:p>
          <a:endParaRPr lang="fr-BE"/>
        </a:p>
      </dgm:t>
    </dgm:pt>
    <dgm:pt modelId="{D642E800-3614-403B-ADF5-62CD358ECA78}">
      <dgm:prSet/>
      <dgm:spPr/>
      <dgm:t>
        <a:bodyPr/>
        <a:lstStyle/>
        <a:p>
          <a:r>
            <a:rPr lang="fr-BE"/>
            <a:t>Absence de cause de justification</a:t>
          </a:r>
        </a:p>
      </dgm:t>
    </dgm:pt>
    <dgm:pt modelId="{B3D4CB28-E30F-44B3-98A6-61F8B03CA026}" type="parTrans" cxnId="{1CB6BA14-2337-4A99-A1A6-B3A4D4E7B071}">
      <dgm:prSet/>
      <dgm:spPr/>
      <dgm:t>
        <a:bodyPr/>
        <a:lstStyle/>
        <a:p>
          <a:endParaRPr lang="fr-BE"/>
        </a:p>
      </dgm:t>
    </dgm:pt>
    <dgm:pt modelId="{CABEF8CF-79CB-44A4-8D58-B0F60F33BDA6}" type="sibTrans" cxnId="{1CB6BA14-2337-4A99-A1A6-B3A4D4E7B071}">
      <dgm:prSet/>
      <dgm:spPr/>
      <dgm:t>
        <a:bodyPr/>
        <a:lstStyle/>
        <a:p>
          <a:endParaRPr lang="fr-BE"/>
        </a:p>
      </dgm:t>
    </dgm:pt>
    <dgm:pt modelId="{5C510AD6-B148-4637-A10B-4B886997AEE3}">
      <dgm:prSet/>
      <dgm:spPr/>
      <dgm:t>
        <a:bodyPr/>
        <a:lstStyle/>
        <a:p>
          <a:r>
            <a:rPr lang="fr-BE"/>
            <a:t>(Elément aggravant)</a:t>
          </a:r>
        </a:p>
      </dgm:t>
    </dgm:pt>
    <dgm:pt modelId="{A86F54CD-F1AD-4E3D-A290-249B06604801}" type="parTrans" cxnId="{1D770FBB-B977-4403-AE39-BAE251AC57F0}">
      <dgm:prSet/>
      <dgm:spPr/>
      <dgm:t>
        <a:bodyPr/>
        <a:lstStyle/>
        <a:p>
          <a:endParaRPr lang="fr-BE"/>
        </a:p>
      </dgm:t>
    </dgm:pt>
    <dgm:pt modelId="{23F4E574-F80D-41E9-A39F-34F2E4805E09}" type="sibTrans" cxnId="{1D770FBB-B977-4403-AE39-BAE251AC57F0}">
      <dgm:prSet/>
      <dgm:spPr/>
      <dgm:t>
        <a:bodyPr/>
        <a:lstStyle/>
        <a:p>
          <a:endParaRPr lang="fr-BE"/>
        </a:p>
      </dgm:t>
    </dgm:pt>
    <dgm:pt modelId="{3E26FC65-DE1C-482F-9EF2-4FC95E7B263F}">
      <dgm:prSet/>
      <dgm:spPr/>
      <dgm:t>
        <a:bodyPr/>
        <a:lstStyle/>
        <a:p>
          <a:r>
            <a:rPr lang="fr-BE" sz="2300" dirty="0"/>
            <a:t>Objectif ou subjectif</a:t>
          </a:r>
        </a:p>
      </dgm:t>
    </dgm:pt>
    <dgm:pt modelId="{C59627CD-7186-4759-A10E-758FBB576B0D}" type="parTrans" cxnId="{6AA753A5-8678-4985-95E0-F46B986CE44E}">
      <dgm:prSet/>
      <dgm:spPr/>
      <dgm:t>
        <a:bodyPr/>
        <a:lstStyle/>
        <a:p>
          <a:endParaRPr lang="fr-BE"/>
        </a:p>
      </dgm:t>
    </dgm:pt>
    <dgm:pt modelId="{92CB17E5-C1BC-47D7-9932-FD922FC70279}" type="sibTrans" cxnId="{6AA753A5-8678-4985-95E0-F46B986CE44E}">
      <dgm:prSet/>
      <dgm:spPr/>
      <dgm:t>
        <a:bodyPr/>
        <a:lstStyle/>
        <a:p>
          <a:endParaRPr lang="fr-BE"/>
        </a:p>
      </dgm:t>
    </dgm:pt>
    <dgm:pt modelId="{4DE3EF62-102C-46FA-B540-D91143919650}">
      <dgm:prSet custT="1"/>
      <dgm:spPr/>
      <dgm:t>
        <a:bodyPr/>
        <a:lstStyle/>
        <a:p>
          <a:r>
            <a:rPr lang="fr-BE" sz="2300" dirty="0"/>
            <a:t>Niveau de peine supérieur           </a:t>
          </a:r>
          <a:r>
            <a:rPr lang="fr-BE" sz="1600" dirty="0"/>
            <a:t>(&gt;&lt; facteur aggravant)</a:t>
          </a:r>
          <a:endParaRPr lang="fr-BE" sz="2300" dirty="0"/>
        </a:p>
      </dgm:t>
    </dgm:pt>
    <dgm:pt modelId="{CEAE2A3D-C609-4CED-B13B-D1D2341037F7}" type="parTrans" cxnId="{68C5B740-124A-4155-BEC1-3E04CA754DC9}">
      <dgm:prSet/>
      <dgm:spPr/>
      <dgm:t>
        <a:bodyPr/>
        <a:lstStyle/>
        <a:p>
          <a:endParaRPr lang="fr-BE"/>
        </a:p>
      </dgm:t>
    </dgm:pt>
    <dgm:pt modelId="{C2795ABF-1093-4581-9335-F3E0A3346800}" type="sibTrans" cxnId="{68C5B740-124A-4155-BEC1-3E04CA754DC9}">
      <dgm:prSet/>
      <dgm:spPr/>
      <dgm:t>
        <a:bodyPr/>
        <a:lstStyle/>
        <a:p>
          <a:endParaRPr lang="fr-BE"/>
        </a:p>
      </dgm:t>
    </dgm:pt>
    <dgm:pt modelId="{53B2B56D-5BBA-449C-8DD8-5DC52E3D8BAF}" type="pres">
      <dgm:prSet presAssocID="{5CFB4B68-3BB0-429C-BF46-CC1EACA105A7}" presName="Name0" presStyleCnt="0">
        <dgm:presLayoutVars>
          <dgm:dir/>
          <dgm:animLvl val="lvl"/>
          <dgm:resizeHandles val="exact"/>
        </dgm:presLayoutVars>
      </dgm:prSet>
      <dgm:spPr/>
    </dgm:pt>
    <dgm:pt modelId="{115600B0-7CAE-493E-AA19-AF4FBC049630}" type="pres">
      <dgm:prSet presAssocID="{11F0FE14-3082-4875-9416-864EC10DB6D9}" presName="composite" presStyleCnt="0"/>
      <dgm:spPr/>
    </dgm:pt>
    <dgm:pt modelId="{CF44FCC7-E3FB-47A8-97B0-3CFAF4ECAB86}" type="pres">
      <dgm:prSet presAssocID="{11F0FE14-3082-4875-9416-864EC10DB6D9}" presName="parTx" presStyleLbl="alignNode1" presStyleIdx="0" presStyleCnt="4">
        <dgm:presLayoutVars>
          <dgm:chMax val="0"/>
          <dgm:chPref val="0"/>
          <dgm:bulletEnabled val="1"/>
        </dgm:presLayoutVars>
      </dgm:prSet>
      <dgm:spPr/>
    </dgm:pt>
    <dgm:pt modelId="{342D73AF-3146-453F-A389-FC7A5504E196}" type="pres">
      <dgm:prSet presAssocID="{11F0FE14-3082-4875-9416-864EC10DB6D9}" presName="desTx" presStyleLbl="alignAccFollowNode1" presStyleIdx="0" presStyleCnt="4">
        <dgm:presLayoutVars>
          <dgm:bulletEnabled val="1"/>
        </dgm:presLayoutVars>
      </dgm:prSet>
      <dgm:spPr/>
    </dgm:pt>
    <dgm:pt modelId="{6C10A10B-9C03-4F27-84DB-FB3132F674D0}" type="pres">
      <dgm:prSet presAssocID="{DAFCF576-5A62-410B-94C9-30E652485E98}" presName="space" presStyleCnt="0"/>
      <dgm:spPr/>
    </dgm:pt>
    <dgm:pt modelId="{D91146C0-0F81-4ACA-BA7B-0DD571AD3EB6}" type="pres">
      <dgm:prSet presAssocID="{A89CF962-BF7B-43F1-B421-A1CD26D32068}" presName="composite" presStyleCnt="0"/>
      <dgm:spPr/>
    </dgm:pt>
    <dgm:pt modelId="{73C622E8-A0C0-4F27-A81A-9DAD9EE72AA1}" type="pres">
      <dgm:prSet presAssocID="{A89CF962-BF7B-43F1-B421-A1CD26D32068}" presName="parTx" presStyleLbl="alignNode1" presStyleIdx="1" presStyleCnt="4">
        <dgm:presLayoutVars>
          <dgm:chMax val="0"/>
          <dgm:chPref val="0"/>
          <dgm:bulletEnabled val="1"/>
        </dgm:presLayoutVars>
      </dgm:prSet>
      <dgm:spPr/>
    </dgm:pt>
    <dgm:pt modelId="{13201CF6-64F1-41BB-A4B5-06DE49403092}" type="pres">
      <dgm:prSet presAssocID="{A89CF962-BF7B-43F1-B421-A1CD26D32068}" presName="desTx" presStyleLbl="alignAccFollowNode1" presStyleIdx="1" presStyleCnt="4">
        <dgm:presLayoutVars>
          <dgm:bulletEnabled val="1"/>
        </dgm:presLayoutVars>
      </dgm:prSet>
      <dgm:spPr/>
    </dgm:pt>
    <dgm:pt modelId="{A30D62C7-602D-4C9B-BE01-1F7D3FDD95FD}" type="pres">
      <dgm:prSet presAssocID="{729853D3-7EB8-4C13-B186-DA6873F60F2F}" presName="space" presStyleCnt="0"/>
      <dgm:spPr/>
    </dgm:pt>
    <dgm:pt modelId="{21D2BCE5-94D5-4845-8BEB-17D0CE653501}" type="pres">
      <dgm:prSet presAssocID="{549521F8-D3AC-4916-BCC7-017AA522ED25}" presName="composite" presStyleCnt="0"/>
      <dgm:spPr/>
    </dgm:pt>
    <dgm:pt modelId="{5FC5AE27-F4EF-4C37-97D3-6ABC6B144104}" type="pres">
      <dgm:prSet presAssocID="{549521F8-D3AC-4916-BCC7-017AA522ED25}" presName="parTx" presStyleLbl="alignNode1" presStyleIdx="2" presStyleCnt="4">
        <dgm:presLayoutVars>
          <dgm:chMax val="0"/>
          <dgm:chPref val="0"/>
          <dgm:bulletEnabled val="1"/>
        </dgm:presLayoutVars>
      </dgm:prSet>
      <dgm:spPr/>
    </dgm:pt>
    <dgm:pt modelId="{14676F17-D9B2-4FBB-8DCF-B37A521408A9}" type="pres">
      <dgm:prSet presAssocID="{549521F8-D3AC-4916-BCC7-017AA522ED25}" presName="desTx" presStyleLbl="alignAccFollowNode1" presStyleIdx="2" presStyleCnt="4">
        <dgm:presLayoutVars>
          <dgm:bulletEnabled val="1"/>
        </dgm:presLayoutVars>
      </dgm:prSet>
      <dgm:spPr/>
    </dgm:pt>
    <dgm:pt modelId="{897FAF9F-0D9D-4D04-95E8-1CB8873F9558}" type="pres">
      <dgm:prSet presAssocID="{C189FD07-4C95-49BA-AF13-5AC72FFAE607}" presName="space" presStyleCnt="0"/>
      <dgm:spPr/>
    </dgm:pt>
    <dgm:pt modelId="{D6F567A1-21C3-4C9A-B8C1-8112523CE01D}" type="pres">
      <dgm:prSet presAssocID="{5C510AD6-B148-4637-A10B-4B886997AEE3}" presName="composite" presStyleCnt="0"/>
      <dgm:spPr/>
    </dgm:pt>
    <dgm:pt modelId="{8AD67753-070D-4F38-BB0C-5DE7346C508C}" type="pres">
      <dgm:prSet presAssocID="{5C510AD6-B148-4637-A10B-4B886997AEE3}" presName="parTx" presStyleLbl="alignNode1" presStyleIdx="3" presStyleCnt="4">
        <dgm:presLayoutVars>
          <dgm:chMax val="0"/>
          <dgm:chPref val="0"/>
          <dgm:bulletEnabled val="1"/>
        </dgm:presLayoutVars>
      </dgm:prSet>
      <dgm:spPr/>
    </dgm:pt>
    <dgm:pt modelId="{87DE17A0-461D-4057-9149-529B6D2AA559}" type="pres">
      <dgm:prSet presAssocID="{5C510AD6-B148-4637-A10B-4B886997AEE3}" presName="desTx" presStyleLbl="alignAccFollowNode1" presStyleIdx="3" presStyleCnt="4">
        <dgm:presLayoutVars>
          <dgm:bulletEnabled val="1"/>
        </dgm:presLayoutVars>
      </dgm:prSet>
      <dgm:spPr/>
    </dgm:pt>
  </dgm:ptLst>
  <dgm:cxnLst>
    <dgm:cxn modelId="{0D958E07-C5EE-48CB-AFFB-F62B11AA17E7}" srcId="{A89CF962-BF7B-43F1-B421-A1CD26D32068}" destId="{267C5C8B-09ED-4A6A-85E7-CBF89F166766}" srcOrd="3" destOrd="0" parTransId="{25EADEEA-9FAD-4606-BBCA-BC87132E4D32}" sibTransId="{49CDAD1C-F74D-45A9-9AAD-90CBAAE7DAE5}"/>
    <dgm:cxn modelId="{B13F3D0F-27C7-4625-B1B0-ECBE80097B29}" srcId="{11F0FE14-3082-4875-9416-864EC10DB6D9}" destId="{02FD0591-AA58-4D09-9C94-96A394328663}" srcOrd="1" destOrd="0" parTransId="{8E77C765-9737-4510-8B4D-4DD4958FE7E5}" sibTransId="{74EBDF93-37E5-45AE-9A59-7F0771CEB5A4}"/>
    <dgm:cxn modelId="{B64DE211-AE35-43D5-924C-414D0EACB8C3}" srcId="{A89CF962-BF7B-43F1-B421-A1CD26D32068}" destId="{FD3F9FCD-8859-43CC-AA05-8EC684806B09}" srcOrd="0" destOrd="0" parTransId="{0F54142B-E097-4E7C-9FCB-C884A42C94AA}" sibTransId="{E0D69137-58C0-44E6-BB66-BB2DFEB5F85D}"/>
    <dgm:cxn modelId="{7A433613-2B13-4EB4-B8C6-E23B144742F1}" type="presOf" srcId="{D84C8B92-020C-4F51-93B3-6264EDACF842}" destId="{13201CF6-64F1-41BB-A4B5-06DE49403092}" srcOrd="0" destOrd="2" presId="urn:microsoft.com/office/officeart/2005/8/layout/hList1"/>
    <dgm:cxn modelId="{1CB6BA14-2337-4A99-A1A6-B3A4D4E7B071}" srcId="{549521F8-D3AC-4916-BCC7-017AA522ED25}" destId="{D642E800-3614-403B-ADF5-62CD358ECA78}" srcOrd="0" destOrd="0" parTransId="{B3D4CB28-E30F-44B3-98A6-61F8B03CA026}" sibTransId="{CABEF8CF-79CB-44A4-8D58-B0F60F33BDA6}"/>
    <dgm:cxn modelId="{13B70C20-1DBC-4DBE-8103-B94C28993758}" type="presOf" srcId="{267C5C8B-09ED-4A6A-85E7-CBF89F166766}" destId="{13201CF6-64F1-41BB-A4B5-06DE49403092}" srcOrd="0" destOrd="3" presId="urn:microsoft.com/office/officeart/2005/8/layout/hList1"/>
    <dgm:cxn modelId="{B5385324-E0A6-41B5-A619-D224DED24F99}" srcId="{5CFB4B68-3BB0-429C-BF46-CC1EACA105A7}" destId="{549521F8-D3AC-4916-BCC7-017AA522ED25}" srcOrd="2" destOrd="0" parTransId="{CFB4116D-E7A8-4303-B547-13F6F385B112}" sibTransId="{C189FD07-4C95-49BA-AF13-5AC72FFAE607}"/>
    <dgm:cxn modelId="{A9E4342B-D8A2-407B-923B-A019A7743D4E}" type="presOf" srcId="{5C510AD6-B148-4637-A10B-4B886997AEE3}" destId="{8AD67753-070D-4F38-BB0C-5DE7346C508C}" srcOrd="0" destOrd="0" presId="urn:microsoft.com/office/officeart/2005/8/layout/hList1"/>
    <dgm:cxn modelId="{D0996E34-12CE-4CC5-BFD2-2270136DB278}" type="presOf" srcId="{FD3F9FCD-8859-43CC-AA05-8EC684806B09}" destId="{13201CF6-64F1-41BB-A4B5-06DE49403092}" srcOrd="0" destOrd="0" presId="urn:microsoft.com/office/officeart/2005/8/layout/hList1"/>
    <dgm:cxn modelId="{C8827C38-EDAD-4C45-8D12-F609DE89D905}" type="presOf" srcId="{02FD0591-AA58-4D09-9C94-96A394328663}" destId="{342D73AF-3146-453F-A389-FC7A5504E196}" srcOrd="0" destOrd="1" presId="urn:microsoft.com/office/officeart/2005/8/layout/hList1"/>
    <dgm:cxn modelId="{68C5B740-124A-4155-BEC1-3E04CA754DC9}" srcId="{5C510AD6-B148-4637-A10B-4B886997AEE3}" destId="{4DE3EF62-102C-46FA-B540-D91143919650}" srcOrd="1" destOrd="0" parTransId="{CEAE2A3D-C609-4CED-B13B-D1D2341037F7}" sibTransId="{C2795ABF-1093-4581-9335-F3E0A3346800}"/>
    <dgm:cxn modelId="{A3B1C664-EC0C-4BC5-8E71-50019B47AE11}" type="presOf" srcId="{3E26FC65-DE1C-482F-9EF2-4FC95E7B263F}" destId="{87DE17A0-461D-4057-9149-529B6D2AA559}" srcOrd="0" destOrd="0" presId="urn:microsoft.com/office/officeart/2005/8/layout/hList1"/>
    <dgm:cxn modelId="{57FF316B-73D2-4888-B1DA-ACC2588400F6}" srcId="{11F0FE14-3082-4875-9416-864EC10DB6D9}" destId="{FC71A71E-BFDB-4466-8BC1-EEEE04270B47}" srcOrd="0" destOrd="0" parTransId="{465D5E30-437C-4EA9-AD2E-2D59C93629BE}" sibTransId="{0082BD64-6C94-49BC-8428-E80E2FF7B941}"/>
    <dgm:cxn modelId="{067D556D-3CEB-497A-AB56-75773B1778C5}" type="presOf" srcId="{549521F8-D3AC-4916-BCC7-017AA522ED25}" destId="{5FC5AE27-F4EF-4C37-97D3-6ABC6B144104}" srcOrd="0" destOrd="0" presId="urn:microsoft.com/office/officeart/2005/8/layout/hList1"/>
    <dgm:cxn modelId="{95AAE48A-C94C-4D86-A333-3AD03B5D3AD3}" type="presOf" srcId="{5CFB4B68-3BB0-429C-BF46-CC1EACA105A7}" destId="{53B2B56D-5BBA-449C-8DD8-5DC52E3D8BAF}" srcOrd="0" destOrd="0" presId="urn:microsoft.com/office/officeart/2005/8/layout/hList1"/>
    <dgm:cxn modelId="{82F3549D-AC1C-4BA8-9735-532E3C4F74C3}" srcId="{A89CF962-BF7B-43F1-B421-A1CD26D32068}" destId="{C8B5576C-75B4-4A12-97BA-65104AA05C26}" srcOrd="1" destOrd="0" parTransId="{C309E93C-A51B-4989-96E2-C940F9290081}" sibTransId="{5679A49E-B36D-410C-B710-EC0EC0DA069E}"/>
    <dgm:cxn modelId="{7BB2B79F-93A8-4CFD-B037-3CF5016F2349}" type="presOf" srcId="{FC71A71E-BFDB-4466-8BC1-EEEE04270B47}" destId="{342D73AF-3146-453F-A389-FC7A5504E196}" srcOrd="0" destOrd="0" presId="urn:microsoft.com/office/officeart/2005/8/layout/hList1"/>
    <dgm:cxn modelId="{6AA753A5-8678-4985-95E0-F46B986CE44E}" srcId="{5C510AD6-B148-4637-A10B-4B886997AEE3}" destId="{3E26FC65-DE1C-482F-9EF2-4FC95E7B263F}" srcOrd="0" destOrd="0" parTransId="{C59627CD-7186-4759-A10E-758FBB576B0D}" sibTransId="{92CB17E5-C1BC-47D7-9932-FD922FC70279}"/>
    <dgm:cxn modelId="{EA92A4B5-4ACF-4339-9EA3-9222BB5B761B}" srcId="{5CFB4B68-3BB0-429C-BF46-CC1EACA105A7}" destId="{11F0FE14-3082-4875-9416-864EC10DB6D9}" srcOrd="0" destOrd="0" parTransId="{E6A295CD-FDB8-4B79-A6CD-3DE993102CF0}" sibTransId="{DAFCF576-5A62-410B-94C9-30E652485E98}"/>
    <dgm:cxn modelId="{1D770FBB-B977-4403-AE39-BAE251AC57F0}" srcId="{5CFB4B68-3BB0-429C-BF46-CC1EACA105A7}" destId="{5C510AD6-B148-4637-A10B-4B886997AEE3}" srcOrd="3" destOrd="0" parTransId="{A86F54CD-F1AD-4E3D-A290-249B06604801}" sibTransId="{23F4E574-F80D-41E9-A39F-34F2E4805E09}"/>
    <dgm:cxn modelId="{37159FBC-155F-48F4-A8FF-01B9150EBCD2}" type="presOf" srcId="{C8B5576C-75B4-4A12-97BA-65104AA05C26}" destId="{13201CF6-64F1-41BB-A4B5-06DE49403092}" srcOrd="0" destOrd="1" presId="urn:microsoft.com/office/officeart/2005/8/layout/hList1"/>
    <dgm:cxn modelId="{8437A5C4-7A7F-4C7B-A2BE-24F798D9ECAD}" srcId="{5CFB4B68-3BB0-429C-BF46-CC1EACA105A7}" destId="{A89CF962-BF7B-43F1-B421-A1CD26D32068}" srcOrd="1" destOrd="0" parTransId="{C4EB57AE-9801-43CC-8BB8-9D5C085F8A57}" sibTransId="{729853D3-7EB8-4C13-B186-DA6873F60F2F}"/>
    <dgm:cxn modelId="{E67DA1CB-35D8-4EE1-8693-4EF8BB74065D}" type="presOf" srcId="{4DE3EF62-102C-46FA-B540-D91143919650}" destId="{87DE17A0-461D-4057-9149-529B6D2AA559}" srcOrd="0" destOrd="1" presId="urn:microsoft.com/office/officeart/2005/8/layout/hList1"/>
    <dgm:cxn modelId="{37CDBECC-E638-46D8-9FF5-2AE86239357A}" srcId="{A89CF962-BF7B-43F1-B421-A1CD26D32068}" destId="{D84C8B92-020C-4F51-93B3-6264EDACF842}" srcOrd="2" destOrd="0" parTransId="{F68FB9F9-1F76-4F31-BD6C-4C3FF56170D2}" sibTransId="{D24FE74B-9932-4791-9437-23AF3482A9EC}"/>
    <dgm:cxn modelId="{477E5FD6-9755-45F9-887C-983DCB6D9DEF}" type="presOf" srcId="{D642E800-3614-403B-ADF5-62CD358ECA78}" destId="{14676F17-D9B2-4FBB-8DCF-B37A521408A9}" srcOrd="0" destOrd="0" presId="urn:microsoft.com/office/officeart/2005/8/layout/hList1"/>
    <dgm:cxn modelId="{787EFEDA-A0DC-4B53-8108-0068D8EFF015}" type="presOf" srcId="{11F0FE14-3082-4875-9416-864EC10DB6D9}" destId="{CF44FCC7-E3FB-47A8-97B0-3CFAF4ECAB86}" srcOrd="0" destOrd="0" presId="urn:microsoft.com/office/officeart/2005/8/layout/hList1"/>
    <dgm:cxn modelId="{0299C4F6-951F-42D0-822B-A8ABFE2E090A}" type="presOf" srcId="{A89CF962-BF7B-43F1-B421-A1CD26D32068}" destId="{73C622E8-A0C0-4F27-A81A-9DAD9EE72AA1}" srcOrd="0" destOrd="0" presId="urn:microsoft.com/office/officeart/2005/8/layout/hList1"/>
    <dgm:cxn modelId="{1114D1A9-E6E0-4A4C-95D7-A96361750FE3}" type="presParOf" srcId="{53B2B56D-5BBA-449C-8DD8-5DC52E3D8BAF}" destId="{115600B0-7CAE-493E-AA19-AF4FBC049630}" srcOrd="0" destOrd="0" presId="urn:microsoft.com/office/officeart/2005/8/layout/hList1"/>
    <dgm:cxn modelId="{B9D14FB4-8095-4A4D-AE5C-871AD20F18F0}" type="presParOf" srcId="{115600B0-7CAE-493E-AA19-AF4FBC049630}" destId="{CF44FCC7-E3FB-47A8-97B0-3CFAF4ECAB86}" srcOrd="0" destOrd="0" presId="urn:microsoft.com/office/officeart/2005/8/layout/hList1"/>
    <dgm:cxn modelId="{6C7DCEA8-2699-40FA-AC9E-3D1AA00F95C9}" type="presParOf" srcId="{115600B0-7CAE-493E-AA19-AF4FBC049630}" destId="{342D73AF-3146-453F-A389-FC7A5504E196}" srcOrd="1" destOrd="0" presId="urn:microsoft.com/office/officeart/2005/8/layout/hList1"/>
    <dgm:cxn modelId="{ED7649EA-2175-42AA-BF7D-62A020979F5C}" type="presParOf" srcId="{53B2B56D-5BBA-449C-8DD8-5DC52E3D8BAF}" destId="{6C10A10B-9C03-4F27-84DB-FB3132F674D0}" srcOrd="1" destOrd="0" presId="urn:microsoft.com/office/officeart/2005/8/layout/hList1"/>
    <dgm:cxn modelId="{9B3AB049-17C1-40CB-841E-414874F89435}" type="presParOf" srcId="{53B2B56D-5BBA-449C-8DD8-5DC52E3D8BAF}" destId="{D91146C0-0F81-4ACA-BA7B-0DD571AD3EB6}" srcOrd="2" destOrd="0" presId="urn:microsoft.com/office/officeart/2005/8/layout/hList1"/>
    <dgm:cxn modelId="{A713B8AB-950C-405B-B201-20D1042AA100}" type="presParOf" srcId="{D91146C0-0F81-4ACA-BA7B-0DD571AD3EB6}" destId="{73C622E8-A0C0-4F27-A81A-9DAD9EE72AA1}" srcOrd="0" destOrd="0" presId="urn:microsoft.com/office/officeart/2005/8/layout/hList1"/>
    <dgm:cxn modelId="{F488C1B7-C0F6-4377-8E5F-30B240AD5BA5}" type="presParOf" srcId="{D91146C0-0F81-4ACA-BA7B-0DD571AD3EB6}" destId="{13201CF6-64F1-41BB-A4B5-06DE49403092}" srcOrd="1" destOrd="0" presId="urn:microsoft.com/office/officeart/2005/8/layout/hList1"/>
    <dgm:cxn modelId="{92F70C0B-90BB-4094-B20E-14591329BDF7}" type="presParOf" srcId="{53B2B56D-5BBA-449C-8DD8-5DC52E3D8BAF}" destId="{A30D62C7-602D-4C9B-BE01-1F7D3FDD95FD}" srcOrd="3" destOrd="0" presId="urn:microsoft.com/office/officeart/2005/8/layout/hList1"/>
    <dgm:cxn modelId="{BE2DAAE0-0D2B-46FD-BD48-1C6777A54F82}" type="presParOf" srcId="{53B2B56D-5BBA-449C-8DD8-5DC52E3D8BAF}" destId="{21D2BCE5-94D5-4845-8BEB-17D0CE653501}" srcOrd="4" destOrd="0" presId="urn:microsoft.com/office/officeart/2005/8/layout/hList1"/>
    <dgm:cxn modelId="{0AC4DB08-0ADF-4E5A-8A73-4315F8F80452}" type="presParOf" srcId="{21D2BCE5-94D5-4845-8BEB-17D0CE653501}" destId="{5FC5AE27-F4EF-4C37-97D3-6ABC6B144104}" srcOrd="0" destOrd="0" presId="urn:microsoft.com/office/officeart/2005/8/layout/hList1"/>
    <dgm:cxn modelId="{7C32738A-A191-4CEF-8674-4DD006BC369C}" type="presParOf" srcId="{21D2BCE5-94D5-4845-8BEB-17D0CE653501}" destId="{14676F17-D9B2-4FBB-8DCF-B37A521408A9}" srcOrd="1" destOrd="0" presId="urn:microsoft.com/office/officeart/2005/8/layout/hList1"/>
    <dgm:cxn modelId="{0938590E-9CEA-40B0-B30C-A5773FD877C4}" type="presParOf" srcId="{53B2B56D-5BBA-449C-8DD8-5DC52E3D8BAF}" destId="{897FAF9F-0D9D-4D04-95E8-1CB8873F9558}" srcOrd="5" destOrd="0" presId="urn:microsoft.com/office/officeart/2005/8/layout/hList1"/>
    <dgm:cxn modelId="{1DF61E51-D3F8-4D49-AEBF-4D161F2B7BA1}" type="presParOf" srcId="{53B2B56D-5BBA-449C-8DD8-5DC52E3D8BAF}" destId="{D6F567A1-21C3-4C9A-B8C1-8112523CE01D}" srcOrd="6" destOrd="0" presId="urn:microsoft.com/office/officeart/2005/8/layout/hList1"/>
    <dgm:cxn modelId="{19ABF729-07E9-48C1-A83A-18114A300B51}" type="presParOf" srcId="{D6F567A1-21C3-4C9A-B8C1-8112523CE01D}" destId="{8AD67753-070D-4F38-BB0C-5DE7346C508C}" srcOrd="0" destOrd="0" presId="urn:microsoft.com/office/officeart/2005/8/layout/hList1"/>
    <dgm:cxn modelId="{0F7AF770-9B90-4B9A-B7CD-D233EEE86970}" type="presParOf" srcId="{D6F567A1-21C3-4C9A-B8C1-8112523CE01D}" destId="{87DE17A0-461D-4057-9149-529B6D2AA559}"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A10AE07-B589-4702-B850-BA768E6CF863}"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C0C83F8C-CD7B-461E-A2CA-CB56AC3252BB}">
      <dgm:prSet/>
      <dgm:spPr/>
      <dgm:t>
        <a:bodyPr/>
        <a:lstStyle/>
        <a:p>
          <a:r>
            <a:rPr lang="nl-BE" i="0" dirty="0" err="1"/>
            <a:t>Section</a:t>
          </a:r>
          <a:r>
            <a:rPr lang="nl-BE" i="0" dirty="0"/>
            <a:t> 1</a:t>
          </a:r>
          <a:r>
            <a:rPr lang="nl-BE" i="0" baseline="30000" dirty="0"/>
            <a:t>er</a:t>
          </a:r>
          <a:r>
            <a:rPr lang="nl-BE" i="0" dirty="0"/>
            <a:t> Définition de </a:t>
          </a:r>
          <a:r>
            <a:rPr lang="nl-BE" i="0" dirty="0" err="1"/>
            <a:t>l’infraction</a:t>
          </a:r>
          <a:endParaRPr lang="en-US" i="0" dirty="0"/>
        </a:p>
      </dgm:t>
    </dgm:pt>
    <dgm:pt modelId="{E80DD5AA-5C9D-49A5-A257-021DB39D78AA}" type="parTrans" cxnId="{6ED77E42-89AD-4743-8CD4-EFE1E026782A}">
      <dgm:prSet/>
      <dgm:spPr/>
      <dgm:t>
        <a:bodyPr/>
        <a:lstStyle/>
        <a:p>
          <a:endParaRPr lang="en-US"/>
        </a:p>
      </dgm:t>
    </dgm:pt>
    <dgm:pt modelId="{3A856226-17DC-4800-80B8-77B9A766672C}" type="sibTrans" cxnId="{6ED77E42-89AD-4743-8CD4-EFE1E026782A}">
      <dgm:prSet/>
      <dgm:spPr/>
      <dgm:t>
        <a:bodyPr/>
        <a:lstStyle/>
        <a:p>
          <a:endParaRPr lang="en-US"/>
        </a:p>
      </dgm:t>
    </dgm:pt>
    <dgm:pt modelId="{22DF4773-D5BA-47C9-82F1-F3353E692BBB}">
      <dgm:prSet/>
      <dgm:spPr/>
      <dgm:t>
        <a:bodyPr/>
        <a:lstStyle/>
        <a:p>
          <a:r>
            <a:rPr lang="nl-BE" i="0"/>
            <a:t>Art. 5. Les éléments constitutifs de l’infraction</a:t>
          </a:r>
          <a:endParaRPr lang="en-US" i="0"/>
        </a:p>
      </dgm:t>
    </dgm:pt>
    <dgm:pt modelId="{2087BC92-E091-412E-8D61-F35B029E2F58}" type="parTrans" cxnId="{DAA7A733-580E-41D8-A7E1-944B494E731F}">
      <dgm:prSet/>
      <dgm:spPr/>
      <dgm:t>
        <a:bodyPr/>
        <a:lstStyle/>
        <a:p>
          <a:endParaRPr lang="en-US"/>
        </a:p>
      </dgm:t>
    </dgm:pt>
    <dgm:pt modelId="{959CC36D-4DE3-4042-B235-85EA5BE7EB3D}" type="sibTrans" cxnId="{DAA7A733-580E-41D8-A7E1-944B494E731F}">
      <dgm:prSet/>
      <dgm:spPr/>
      <dgm:t>
        <a:bodyPr/>
        <a:lstStyle/>
        <a:p>
          <a:endParaRPr lang="en-US"/>
        </a:p>
      </dgm:t>
    </dgm:pt>
    <dgm:pt modelId="{C35E6D45-AC2B-49CE-A22E-0A2EE82764D6}">
      <dgm:prSet/>
      <dgm:spPr/>
      <dgm:t>
        <a:bodyPr/>
        <a:lstStyle/>
        <a:p>
          <a:r>
            <a:rPr lang="nl-BE" i="0" dirty="0" err="1"/>
            <a:t>Un</a:t>
          </a:r>
          <a:r>
            <a:rPr lang="nl-BE" i="0" dirty="0"/>
            <a:t> élément matériel</a:t>
          </a:r>
          <a:endParaRPr lang="en-US" i="0" dirty="0"/>
        </a:p>
      </dgm:t>
    </dgm:pt>
    <dgm:pt modelId="{F40DB8E4-BFF8-4158-9FC0-8A1D463294B5}" type="parTrans" cxnId="{A9FECACB-472E-43A5-AB81-67A59A455CB9}">
      <dgm:prSet/>
      <dgm:spPr/>
      <dgm:t>
        <a:bodyPr/>
        <a:lstStyle/>
        <a:p>
          <a:endParaRPr lang="en-US"/>
        </a:p>
      </dgm:t>
    </dgm:pt>
    <dgm:pt modelId="{4C4CF528-81B1-44B8-93B4-14E3E79DC35E}" type="sibTrans" cxnId="{A9FECACB-472E-43A5-AB81-67A59A455CB9}">
      <dgm:prSet/>
      <dgm:spPr/>
      <dgm:t>
        <a:bodyPr/>
        <a:lstStyle/>
        <a:p>
          <a:endParaRPr lang="en-US"/>
        </a:p>
      </dgm:t>
    </dgm:pt>
    <dgm:pt modelId="{38B2DC35-4DD4-4042-9EC2-EB7F0C291F74}">
      <dgm:prSet/>
      <dgm:spPr/>
      <dgm:t>
        <a:bodyPr/>
        <a:lstStyle/>
        <a:p>
          <a:r>
            <a:rPr lang="nl-BE" i="0" dirty="0" err="1">
              <a:solidFill>
                <a:schemeClr val="accent1"/>
              </a:solidFill>
            </a:rPr>
            <a:t>Un</a:t>
          </a:r>
          <a:r>
            <a:rPr lang="nl-BE" i="0" dirty="0">
              <a:solidFill>
                <a:schemeClr val="accent1"/>
              </a:solidFill>
            </a:rPr>
            <a:t> élément </a:t>
          </a:r>
          <a:r>
            <a:rPr lang="nl-BE" i="0" dirty="0" err="1">
              <a:solidFill>
                <a:schemeClr val="accent1"/>
              </a:solidFill>
            </a:rPr>
            <a:t>moral</a:t>
          </a:r>
          <a:endParaRPr lang="en-US" i="0" dirty="0">
            <a:solidFill>
              <a:schemeClr val="accent1"/>
            </a:solidFill>
          </a:endParaRPr>
        </a:p>
      </dgm:t>
    </dgm:pt>
    <dgm:pt modelId="{ADBF80A8-D0DB-459F-B42F-3D78AC2932CF}" type="parTrans" cxnId="{42CA2266-389B-4ADF-B285-8BF17158D2E3}">
      <dgm:prSet/>
      <dgm:spPr/>
      <dgm:t>
        <a:bodyPr/>
        <a:lstStyle/>
        <a:p>
          <a:endParaRPr lang="en-US"/>
        </a:p>
      </dgm:t>
    </dgm:pt>
    <dgm:pt modelId="{1178E10A-3648-4A99-8F64-AD9495879EDD}" type="sibTrans" cxnId="{42CA2266-389B-4ADF-B285-8BF17158D2E3}">
      <dgm:prSet/>
      <dgm:spPr/>
      <dgm:t>
        <a:bodyPr/>
        <a:lstStyle/>
        <a:p>
          <a:endParaRPr lang="en-US"/>
        </a:p>
      </dgm:t>
    </dgm:pt>
    <dgm:pt modelId="{86B24C53-ACC9-47D5-9189-3D3C09F1D1C9}">
      <dgm:prSet/>
      <dgm:spPr/>
      <dgm:t>
        <a:bodyPr/>
        <a:lstStyle/>
        <a:p>
          <a:r>
            <a:rPr lang="nl-BE" i="0" dirty="0" err="1"/>
            <a:t>Un</a:t>
          </a:r>
          <a:r>
            <a:rPr lang="nl-BE" i="0" dirty="0"/>
            <a:t> </a:t>
          </a:r>
          <a:r>
            <a:rPr lang="nl-BE" i="0" dirty="0" err="1"/>
            <a:t>caractère</a:t>
          </a:r>
          <a:r>
            <a:rPr lang="nl-BE" i="0" dirty="0"/>
            <a:t> </a:t>
          </a:r>
          <a:r>
            <a:rPr lang="nl-BE" i="0" dirty="0" err="1"/>
            <a:t>d’illicéité</a:t>
          </a:r>
          <a:endParaRPr lang="en-US" i="0" dirty="0"/>
        </a:p>
      </dgm:t>
    </dgm:pt>
    <dgm:pt modelId="{11F6BE6D-32E3-4BB5-BB14-21E61E12D7AE}" type="parTrans" cxnId="{332ED586-6372-454C-8FFA-B61CD1F2022C}">
      <dgm:prSet/>
      <dgm:spPr/>
      <dgm:t>
        <a:bodyPr/>
        <a:lstStyle/>
        <a:p>
          <a:endParaRPr lang="en-US"/>
        </a:p>
      </dgm:t>
    </dgm:pt>
    <dgm:pt modelId="{626CD519-5DF0-4949-9916-3B69C3A5C4C2}" type="sibTrans" cxnId="{332ED586-6372-454C-8FFA-B61CD1F2022C}">
      <dgm:prSet/>
      <dgm:spPr/>
      <dgm:t>
        <a:bodyPr/>
        <a:lstStyle/>
        <a:p>
          <a:endParaRPr lang="en-US"/>
        </a:p>
      </dgm:t>
    </dgm:pt>
    <dgm:pt modelId="{D09FC93D-10A8-4671-AECD-8346A10D5D36}">
      <dgm:prSet/>
      <dgm:spPr/>
      <dgm:t>
        <a:bodyPr/>
        <a:lstStyle/>
        <a:p>
          <a:r>
            <a:rPr lang="nl-BE" i="0" dirty="0" err="1"/>
            <a:t>Possibilité</a:t>
          </a:r>
          <a:r>
            <a:rPr lang="nl-BE" i="0" dirty="0"/>
            <a:t> de </a:t>
          </a:r>
          <a:r>
            <a:rPr lang="nl-BE" i="0" dirty="0" err="1"/>
            <a:t>prévoir</a:t>
          </a:r>
          <a:r>
            <a:rPr lang="nl-BE" i="0" dirty="0"/>
            <a:t> des </a:t>
          </a:r>
          <a:r>
            <a:rPr lang="nl-BE" i="0" dirty="0" err="1"/>
            <a:t>éléments</a:t>
          </a:r>
          <a:r>
            <a:rPr lang="nl-BE" i="0" dirty="0"/>
            <a:t> </a:t>
          </a:r>
          <a:r>
            <a:rPr lang="nl-BE" i="0" dirty="0" err="1"/>
            <a:t>aggravants</a:t>
          </a:r>
          <a:endParaRPr lang="en-US" i="0" dirty="0"/>
        </a:p>
      </dgm:t>
    </dgm:pt>
    <dgm:pt modelId="{6890C2D4-80EC-401F-96A5-74ED3CAC8EB8}" type="parTrans" cxnId="{2E5254EB-474B-420C-9D0C-BD94B057DCB0}">
      <dgm:prSet/>
      <dgm:spPr/>
      <dgm:t>
        <a:bodyPr/>
        <a:lstStyle/>
        <a:p>
          <a:endParaRPr lang="en-US"/>
        </a:p>
      </dgm:t>
    </dgm:pt>
    <dgm:pt modelId="{A2905724-E8B1-4A3A-8EF0-FC6D93FCF265}" type="sibTrans" cxnId="{2E5254EB-474B-420C-9D0C-BD94B057DCB0}">
      <dgm:prSet/>
      <dgm:spPr/>
      <dgm:t>
        <a:bodyPr/>
        <a:lstStyle/>
        <a:p>
          <a:endParaRPr lang="en-US"/>
        </a:p>
      </dgm:t>
    </dgm:pt>
    <dgm:pt modelId="{11048EC3-7662-49AE-BFAF-3A8F65FBB425}">
      <dgm:prSet/>
      <dgm:spPr/>
      <dgm:t>
        <a:bodyPr/>
        <a:lstStyle/>
        <a:p>
          <a:r>
            <a:rPr lang="nl-BE" i="0" dirty="0"/>
            <a:t>Art. 6 </a:t>
          </a:r>
          <a:r>
            <a:rPr lang="nl-BE" i="0" dirty="0" err="1"/>
            <a:t>L’élément</a:t>
          </a:r>
          <a:r>
            <a:rPr lang="nl-BE" i="0" dirty="0"/>
            <a:t> matériel</a:t>
          </a:r>
          <a:endParaRPr lang="en-US" i="0" dirty="0"/>
        </a:p>
      </dgm:t>
    </dgm:pt>
    <dgm:pt modelId="{97D93F5C-6DAA-4522-AFF6-3E1DF55E48DF}" type="parTrans" cxnId="{A30D15C6-7903-41C5-8A71-4F2BAFEE161D}">
      <dgm:prSet/>
      <dgm:spPr/>
      <dgm:t>
        <a:bodyPr/>
        <a:lstStyle/>
        <a:p>
          <a:endParaRPr lang="en-US"/>
        </a:p>
      </dgm:t>
    </dgm:pt>
    <dgm:pt modelId="{39477BC3-3223-4BD2-A195-EFFED8770BC8}" type="sibTrans" cxnId="{A30D15C6-7903-41C5-8A71-4F2BAFEE161D}">
      <dgm:prSet/>
      <dgm:spPr/>
      <dgm:t>
        <a:bodyPr/>
        <a:lstStyle/>
        <a:p>
          <a:endParaRPr lang="en-US"/>
        </a:p>
      </dgm:t>
    </dgm:pt>
    <dgm:pt modelId="{6B5CE5CA-6A1E-4E58-8AD8-C6E6837215F2}">
      <dgm:prSet/>
      <dgm:spPr/>
      <dgm:t>
        <a:bodyPr/>
        <a:lstStyle/>
        <a:p>
          <a:pPr>
            <a:buNone/>
          </a:pPr>
          <a:r>
            <a:rPr lang="fr-FR" i="1" dirty="0"/>
            <a:t>Toute infraction requiert l’existence d’un élément matériel. Cet élément consiste en une action ou une </a:t>
          </a:r>
          <a:r>
            <a:rPr lang="en-GB" i="1" dirty="0"/>
            <a:t>omission.</a:t>
          </a:r>
          <a:endParaRPr lang="en-US" i="0" dirty="0"/>
        </a:p>
      </dgm:t>
    </dgm:pt>
    <dgm:pt modelId="{57C67F80-C90A-4DEA-99A4-14E382874D9D}" type="parTrans" cxnId="{E626523A-ED47-43E0-B90A-330FEE8476FD}">
      <dgm:prSet/>
      <dgm:spPr/>
      <dgm:t>
        <a:bodyPr/>
        <a:lstStyle/>
        <a:p>
          <a:endParaRPr lang="fr-BE"/>
        </a:p>
      </dgm:t>
    </dgm:pt>
    <dgm:pt modelId="{4A5EF3FF-6070-47FF-95BD-8DAEABEA2349}" type="sibTrans" cxnId="{E626523A-ED47-43E0-B90A-330FEE8476FD}">
      <dgm:prSet/>
      <dgm:spPr/>
      <dgm:t>
        <a:bodyPr/>
        <a:lstStyle/>
        <a:p>
          <a:endParaRPr lang="fr-BE"/>
        </a:p>
      </dgm:t>
    </dgm:pt>
    <dgm:pt modelId="{E787D530-DA27-430F-AB75-D19D1ECA860B}">
      <dgm:prSet/>
      <dgm:spPr/>
      <dgm:t>
        <a:bodyPr/>
        <a:lstStyle/>
        <a:p>
          <a:r>
            <a:rPr lang="nl-BE" i="0" dirty="0" err="1"/>
            <a:t>L’élément</a:t>
          </a:r>
          <a:r>
            <a:rPr lang="nl-BE" i="0" dirty="0"/>
            <a:t> matériel </a:t>
          </a:r>
          <a:r>
            <a:rPr lang="nl-BE" i="0" dirty="0" err="1"/>
            <a:t>est</a:t>
          </a:r>
          <a:r>
            <a:rPr lang="nl-BE" i="0" dirty="0"/>
            <a:t> </a:t>
          </a:r>
          <a:r>
            <a:rPr lang="nl-BE" i="0" dirty="0" err="1"/>
            <a:t>le</a:t>
          </a:r>
          <a:r>
            <a:rPr lang="nl-BE" i="0" dirty="0"/>
            <a:t> </a:t>
          </a:r>
          <a:r>
            <a:rPr lang="nl-BE" i="0" dirty="0" err="1"/>
            <a:t>comportement</a:t>
          </a:r>
          <a:r>
            <a:rPr lang="nl-BE" i="0" dirty="0"/>
            <a:t> </a:t>
          </a:r>
          <a:r>
            <a:rPr lang="nl-BE" i="0" dirty="0" err="1"/>
            <a:t>interdit</a:t>
          </a:r>
          <a:r>
            <a:rPr lang="nl-BE" i="0" dirty="0"/>
            <a:t> par la </a:t>
          </a:r>
          <a:r>
            <a:rPr lang="nl-BE" i="0" dirty="0" err="1"/>
            <a:t>loi</a:t>
          </a:r>
          <a:r>
            <a:rPr lang="nl-BE" i="0" dirty="0"/>
            <a:t> pénale </a:t>
          </a:r>
          <a:r>
            <a:rPr lang="nl-BE" i="0" dirty="0" err="1"/>
            <a:t>décrit</a:t>
          </a:r>
          <a:r>
            <a:rPr lang="nl-BE" i="0" dirty="0"/>
            <a:t> dans </a:t>
          </a:r>
          <a:r>
            <a:rPr lang="nl-BE" i="0" dirty="0" err="1"/>
            <a:t>l’incrimination</a:t>
          </a:r>
          <a:r>
            <a:rPr lang="nl-BE" i="0" dirty="0"/>
            <a:t> (</a:t>
          </a:r>
          <a:r>
            <a:rPr lang="nl-BE" i="0" dirty="0" err="1"/>
            <a:t>éléments</a:t>
          </a:r>
          <a:r>
            <a:rPr lang="nl-BE" i="0" dirty="0"/>
            <a:t> </a:t>
          </a:r>
          <a:r>
            <a:rPr lang="nl-BE" i="0" dirty="0" err="1"/>
            <a:t>constitutifs</a:t>
          </a:r>
          <a:r>
            <a:rPr lang="nl-BE" i="0" dirty="0"/>
            <a:t> matériels)</a:t>
          </a:r>
          <a:endParaRPr lang="en-US" i="0" dirty="0"/>
        </a:p>
      </dgm:t>
    </dgm:pt>
    <dgm:pt modelId="{0BEA7809-B9D3-4337-9AFB-3754B488A71C}" type="parTrans" cxnId="{B848BBC3-D1FF-4B80-B43A-C038BF9EBB28}">
      <dgm:prSet/>
      <dgm:spPr/>
      <dgm:t>
        <a:bodyPr/>
        <a:lstStyle/>
        <a:p>
          <a:endParaRPr lang="fr-BE"/>
        </a:p>
      </dgm:t>
    </dgm:pt>
    <dgm:pt modelId="{50E65290-8664-4BA2-AD6F-07DB7AB7DFBF}" type="sibTrans" cxnId="{B848BBC3-D1FF-4B80-B43A-C038BF9EBB28}">
      <dgm:prSet/>
      <dgm:spPr/>
      <dgm:t>
        <a:bodyPr/>
        <a:lstStyle/>
        <a:p>
          <a:endParaRPr lang="fr-BE"/>
        </a:p>
      </dgm:t>
    </dgm:pt>
    <dgm:pt modelId="{42BF1BBF-C5CC-4114-AAF6-CADCD0287D05}">
      <dgm:prSet/>
      <dgm:spPr/>
      <dgm:t>
        <a:bodyPr/>
        <a:lstStyle/>
        <a:p>
          <a:r>
            <a:rPr lang="nl-BE" i="0" dirty="0"/>
            <a:t>Action</a:t>
          </a:r>
          <a:endParaRPr lang="en-US" i="0" dirty="0"/>
        </a:p>
      </dgm:t>
    </dgm:pt>
    <dgm:pt modelId="{B7BF9265-9EC7-4B08-9B9F-063C02A924BB}" type="parTrans" cxnId="{6266C385-5513-4AAB-83E4-5264EEC7F8AC}">
      <dgm:prSet/>
      <dgm:spPr/>
      <dgm:t>
        <a:bodyPr/>
        <a:lstStyle/>
        <a:p>
          <a:endParaRPr lang="fr-BE"/>
        </a:p>
      </dgm:t>
    </dgm:pt>
    <dgm:pt modelId="{5C4A35AF-DBA3-4DD0-A1F9-547D8E54CAF9}" type="sibTrans" cxnId="{6266C385-5513-4AAB-83E4-5264EEC7F8AC}">
      <dgm:prSet/>
      <dgm:spPr/>
      <dgm:t>
        <a:bodyPr/>
        <a:lstStyle/>
        <a:p>
          <a:endParaRPr lang="fr-BE"/>
        </a:p>
      </dgm:t>
    </dgm:pt>
    <dgm:pt modelId="{FB04916A-DA08-406A-BA06-8B0ECBBA02EB}">
      <dgm:prSet/>
      <dgm:spPr/>
      <dgm:t>
        <a:bodyPr/>
        <a:lstStyle/>
        <a:p>
          <a:r>
            <a:rPr lang="nl-BE" i="0" dirty="0" err="1"/>
            <a:t>Omission</a:t>
          </a:r>
          <a:r>
            <a:rPr lang="nl-BE" i="0" dirty="0"/>
            <a:t> </a:t>
          </a:r>
          <a:endParaRPr lang="en-US" i="0" dirty="0"/>
        </a:p>
      </dgm:t>
    </dgm:pt>
    <dgm:pt modelId="{47B4275C-8AAC-4283-970B-7DBC2C7F72C1}" type="parTrans" cxnId="{0EFA9F4B-CE63-4477-9B0C-05B99A880A02}">
      <dgm:prSet/>
      <dgm:spPr/>
      <dgm:t>
        <a:bodyPr/>
        <a:lstStyle/>
        <a:p>
          <a:endParaRPr lang="fr-BE"/>
        </a:p>
      </dgm:t>
    </dgm:pt>
    <dgm:pt modelId="{92AB6010-FDDE-4EE7-AFEF-69D5AEC833BD}" type="sibTrans" cxnId="{0EFA9F4B-CE63-4477-9B0C-05B99A880A02}">
      <dgm:prSet/>
      <dgm:spPr/>
      <dgm:t>
        <a:bodyPr/>
        <a:lstStyle/>
        <a:p>
          <a:endParaRPr lang="fr-BE"/>
        </a:p>
      </dgm:t>
    </dgm:pt>
    <dgm:pt modelId="{8230FDDC-4709-452C-9F05-AF064F3C1ECE}" type="pres">
      <dgm:prSet presAssocID="{7A10AE07-B589-4702-B850-BA768E6CF863}" presName="linear" presStyleCnt="0">
        <dgm:presLayoutVars>
          <dgm:dir/>
          <dgm:animLvl val="lvl"/>
          <dgm:resizeHandles val="exact"/>
        </dgm:presLayoutVars>
      </dgm:prSet>
      <dgm:spPr/>
    </dgm:pt>
    <dgm:pt modelId="{0A6AEAE6-A03D-499A-B0F4-CD6D04956E7C}" type="pres">
      <dgm:prSet presAssocID="{C0C83F8C-CD7B-461E-A2CA-CB56AC3252BB}" presName="parentLin" presStyleCnt="0"/>
      <dgm:spPr/>
    </dgm:pt>
    <dgm:pt modelId="{09AD249D-D33C-4E7D-8345-FAEC65900F52}" type="pres">
      <dgm:prSet presAssocID="{C0C83F8C-CD7B-461E-A2CA-CB56AC3252BB}" presName="parentLeftMargin" presStyleLbl="node1" presStyleIdx="0" presStyleCnt="3"/>
      <dgm:spPr/>
    </dgm:pt>
    <dgm:pt modelId="{37BD568A-E8FE-43A0-A0DB-957EAFBA37B0}" type="pres">
      <dgm:prSet presAssocID="{C0C83F8C-CD7B-461E-A2CA-CB56AC3252BB}" presName="parentText" presStyleLbl="node1" presStyleIdx="0" presStyleCnt="3">
        <dgm:presLayoutVars>
          <dgm:chMax val="0"/>
          <dgm:bulletEnabled val="1"/>
        </dgm:presLayoutVars>
      </dgm:prSet>
      <dgm:spPr/>
    </dgm:pt>
    <dgm:pt modelId="{CCEF7013-F74F-4176-8195-454507A0E1B6}" type="pres">
      <dgm:prSet presAssocID="{C0C83F8C-CD7B-461E-A2CA-CB56AC3252BB}" presName="negativeSpace" presStyleCnt="0"/>
      <dgm:spPr/>
    </dgm:pt>
    <dgm:pt modelId="{667CAE06-AB6B-4636-BB82-F667A5E29434}" type="pres">
      <dgm:prSet presAssocID="{C0C83F8C-CD7B-461E-A2CA-CB56AC3252BB}" presName="childText" presStyleLbl="conFgAcc1" presStyleIdx="0" presStyleCnt="3">
        <dgm:presLayoutVars>
          <dgm:bulletEnabled val="1"/>
        </dgm:presLayoutVars>
      </dgm:prSet>
      <dgm:spPr/>
    </dgm:pt>
    <dgm:pt modelId="{213D12D1-B3F4-456B-AB3E-1A4ABC8ED2D3}" type="pres">
      <dgm:prSet presAssocID="{3A856226-17DC-4800-80B8-77B9A766672C}" presName="spaceBetweenRectangles" presStyleCnt="0"/>
      <dgm:spPr/>
    </dgm:pt>
    <dgm:pt modelId="{245FF9B2-1A76-4969-9BA6-AD3D5B17C825}" type="pres">
      <dgm:prSet presAssocID="{22DF4773-D5BA-47C9-82F1-F3353E692BBB}" presName="parentLin" presStyleCnt="0"/>
      <dgm:spPr/>
    </dgm:pt>
    <dgm:pt modelId="{9CD6E190-FD24-4169-8F14-89A9F1A41B93}" type="pres">
      <dgm:prSet presAssocID="{22DF4773-D5BA-47C9-82F1-F3353E692BBB}" presName="parentLeftMargin" presStyleLbl="node1" presStyleIdx="0" presStyleCnt="3"/>
      <dgm:spPr/>
    </dgm:pt>
    <dgm:pt modelId="{184F7151-1528-4679-AF97-3D2E72C9577B}" type="pres">
      <dgm:prSet presAssocID="{22DF4773-D5BA-47C9-82F1-F3353E692BBB}" presName="parentText" presStyleLbl="node1" presStyleIdx="1" presStyleCnt="3">
        <dgm:presLayoutVars>
          <dgm:chMax val="0"/>
          <dgm:bulletEnabled val="1"/>
        </dgm:presLayoutVars>
      </dgm:prSet>
      <dgm:spPr/>
    </dgm:pt>
    <dgm:pt modelId="{788A6113-5D0B-4D86-8832-2FAF07E55413}" type="pres">
      <dgm:prSet presAssocID="{22DF4773-D5BA-47C9-82F1-F3353E692BBB}" presName="negativeSpace" presStyleCnt="0"/>
      <dgm:spPr/>
    </dgm:pt>
    <dgm:pt modelId="{379A7513-F3E4-4AE8-9D7B-D4C179E58BB5}" type="pres">
      <dgm:prSet presAssocID="{22DF4773-D5BA-47C9-82F1-F3353E692BBB}" presName="childText" presStyleLbl="conFgAcc1" presStyleIdx="1" presStyleCnt="3">
        <dgm:presLayoutVars>
          <dgm:bulletEnabled val="1"/>
        </dgm:presLayoutVars>
      </dgm:prSet>
      <dgm:spPr/>
    </dgm:pt>
    <dgm:pt modelId="{935133C4-493A-4C78-8746-B3B6379AD24F}" type="pres">
      <dgm:prSet presAssocID="{959CC36D-4DE3-4042-B235-85EA5BE7EB3D}" presName="spaceBetweenRectangles" presStyleCnt="0"/>
      <dgm:spPr/>
    </dgm:pt>
    <dgm:pt modelId="{C415921A-8B75-488C-9CB5-58B575097A46}" type="pres">
      <dgm:prSet presAssocID="{11048EC3-7662-49AE-BFAF-3A8F65FBB425}" presName="parentLin" presStyleCnt="0"/>
      <dgm:spPr/>
    </dgm:pt>
    <dgm:pt modelId="{0CE7BA50-4084-401B-B7D8-ECB284B1D69B}" type="pres">
      <dgm:prSet presAssocID="{11048EC3-7662-49AE-BFAF-3A8F65FBB425}" presName="parentLeftMargin" presStyleLbl="node1" presStyleIdx="1" presStyleCnt="3"/>
      <dgm:spPr/>
    </dgm:pt>
    <dgm:pt modelId="{23E62598-1EE7-4391-9220-851C37CE9C62}" type="pres">
      <dgm:prSet presAssocID="{11048EC3-7662-49AE-BFAF-3A8F65FBB425}" presName="parentText" presStyleLbl="node1" presStyleIdx="2" presStyleCnt="3">
        <dgm:presLayoutVars>
          <dgm:chMax val="0"/>
          <dgm:bulletEnabled val="1"/>
        </dgm:presLayoutVars>
      </dgm:prSet>
      <dgm:spPr/>
    </dgm:pt>
    <dgm:pt modelId="{F7CB2E72-5A77-4A72-8601-FF1BC7E23D3B}" type="pres">
      <dgm:prSet presAssocID="{11048EC3-7662-49AE-BFAF-3A8F65FBB425}" presName="negativeSpace" presStyleCnt="0"/>
      <dgm:spPr/>
    </dgm:pt>
    <dgm:pt modelId="{896E444A-B1AB-4B7C-B229-5DF2F36ACBF1}" type="pres">
      <dgm:prSet presAssocID="{11048EC3-7662-49AE-BFAF-3A8F65FBB425}" presName="childText" presStyleLbl="conFgAcc1" presStyleIdx="2" presStyleCnt="3">
        <dgm:presLayoutVars>
          <dgm:bulletEnabled val="1"/>
        </dgm:presLayoutVars>
      </dgm:prSet>
      <dgm:spPr/>
    </dgm:pt>
  </dgm:ptLst>
  <dgm:cxnLst>
    <dgm:cxn modelId="{8EBE2A08-D82A-4F35-A521-AFEF0B5940FD}" type="presOf" srcId="{C0C83F8C-CD7B-461E-A2CA-CB56AC3252BB}" destId="{09AD249D-D33C-4E7D-8345-FAEC65900F52}" srcOrd="0" destOrd="0" presId="urn:microsoft.com/office/officeart/2005/8/layout/list1"/>
    <dgm:cxn modelId="{E21D4730-DF33-4C4C-A4FC-59C9DA007138}" type="presOf" srcId="{7A10AE07-B589-4702-B850-BA768E6CF863}" destId="{8230FDDC-4709-452C-9F05-AF064F3C1ECE}" srcOrd="0" destOrd="0" presId="urn:microsoft.com/office/officeart/2005/8/layout/list1"/>
    <dgm:cxn modelId="{DAA7A733-580E-41D8-A7E1-944B494E731F}" srcId="{7A10AE07-B589-4702-B850-BA768E6CF863}" destId="{22DF4773-D5BA-47C9-82F1-F3353E692BBB}" srcOrd="1" destOrd="0" parTransId="{2087BC92-E091-412E-8D61-F35B029E2F58}" sibTransId="{959CC36D-4DE3-4042-B235-85EA5BE7EB3D}"/>
    <dgm:cxn modelId="{B6F59E37-C759-45BE-99F6-953AEEDB7509}" type="presOf" srcId="{11048EC3-7662-49AE-BFAF-3A8F65FBB425}" destId="{0CE7BA50-4084-401B-B7D8-ECB284B1D69B}" srcOrd="0" destOrd="0" presId="urn:microsoft.com/office/officeart/2005/8/layout/list1"/>
    <dgm:cxn modelId="{E626523A-ED47-43E0-B90A-330FEE8476FD}" srcId="{11048EC3-7662-49AE-BFAF-3A8F65FBB425}" destId="{6B5CE5CA-6A1E-4E58-8AD8-C6E6837215F2}" srcOrd="0" destOrd="0" parTransId="{57C67F80-C90A-4DEA-99A4-14E382874D9D}" sibTransId="{4A5EF3FF-6070-47FF-95BD-8DAEABEA2349}"/>
    <dgm:cxn modelId="{7932F460-31B4-447E-BC8E-B06AFE5F7BD9}" type="presOf" srcId="{22DF4773-D5BA-47C9-82F1-F3353E692BBB}" destId="{9CD6E190-FD24-4169-8F14-89A9F1A41B93}" srcOrd="0" destOrd="0" presId="urn:microsoft.com/office/officeart/2005/8/layout/list1"/>
    <dgm:cxn modelId="{6ED77E42-89AD-4743-8CD4-EFE1E026782A}" srcId="{7A10AE07-B589-4702-B850-BA768E6CF863}" destId="{C0C83F8C-CD7B-461E-A2CA-CB56AC3252BB}" srcOrd="0" destOrd="0" parTransId="{E80DD5AA-5C9D-49A5-A257-021DB39D78AA}" sibTransId="{3A856226-17DC-4800-80B8-77B9A766672C}"/>
    <dgm:cxn modelId="{42CA2266-389B-4ADF-B285-8BF17158D2E3}" srcId="{22DF4773-D5BA-47C9-82F1-F3353E692BBB}" destId="{38B2DC35-4DD4-4042-9EC2-EB7F0C291F74}" srcOrd="1" destOrd="0" parTransId="{ADBF80A8-D0DB-459F-B42F-3D78AC2932CF}" sibTransId="{1178E10A-3648-4A99-8F64-AD9495879EDD}"/>
    <dgm:cxn modelId="{0859604A-E27E-4F78-8157-CE24EB3E8F55}" type="presOf" srcId="{86B24C53-ACC9-47D5-9189-3D3C09F1D1C9}" destId="{379A7513-F3E4-4AE8-9D7B-D4C179E58BB5}" srcOrd="0" destOrd="2" presId="urn:microsoft.com/office/officeart/2005/8/layout/list1"/>
    <dgm:cxn modelId="{0EFA9F4B-CE63-4477-9B0C-05B99A880A02}" srcId="{11048EC3-7662-49AE-BFAF-3A8F65FBB425}" destId="{FB04916A-DA08-406A-BA06-8B0ECBBA02EB}" srcOrd="3" destOrd="0" parTransId="{47B4275C-8AAC-4283-970B-7DBC2C7F72C1}" sibTransId="{92AB6010-FDDE-4EE7-AFEF-69D5AEC833BD}"/>
    <dgm:cxn modelId="{7EA2AE6F-D759-4651-BE7D-D3D047826ABE}" type="presOf" srcId="{11048EC3-7662-49AE-BFAF-3A8F65FBB425}" destId="{23E62598-1EE7-4391-9220-851C37CE9C62}" srcOrd="1" destOrd="0" presId="urn:microsoft.com/office/officeart/2005/8/layout/list1"/>
    <dgm:cxn modelId="{E5353F70-5040-4289-B2BF-7DC8924A8227}" type="presOf" srcId="{6B5CE5CA-6A1E-4E58-8AD8-C6E6837215F2}" destId="{896E444A-B1AB-4B7C-B229-5DF2F36ACBF1}" srcOrd="0" destOrd="0" presId="urn:microsoft.com/office/officeart/2005/8/layout/list1"/>
    <dgm:cxn modelId="{E9F81085-0541-4B47-B591-14A123AC8306}" type="presOf" srcId="{E787D530-DA27-430F-AB75-D19D1ECA860B}" destId="{896E444A-B1AB-4B7C-B229-5DF2F36ACBF1}" srcOrd="0" destOrd="1" presId="urn:microsoft.com/office/officeart/2005/8/layout/list1"/>
    <dgm:cxn modelId="{6266C385-5513-4AAB-83E4-5264EEC7F8AC}" srcId="{11048EC3-7662-49AE-BFAF-3A8F65FBB425}" destId="{42BF1BBF-C5CC-4114-AAF6-CADCD0287D05}" srcOrd="2" destOrd="0" parTransId="{B7BF9265-9EC7-4B08-9B9F-063C02A924BB}" sibTransId="{5C4A35AF-DBA3-4DD0-A1F9-547D8E54CAF9}"/>
    <dgm:cxn modelId="{332ED586-6372-454C-8FFA-B61CD1F2022C}" srcId="{22DF4773-D5BA-47C9-82F1-F3353E692BBB}" destId="{86B24C53-ACC9-47D5-9189-3D3C09F1D1C9}" srcOrd="2" destOrd="0" parTransId="{11F6BE6D-32E3-4BB5-BB14-21E61E12D7AE}" sibTransId="{626CD519-5DF0-4949-9916-3B69C3A5C4C2}"/>
    <dgm:cxn modelId="{06814DA6-50F5-490E-8890-A7DECF3B4F46}" type="presOf" srcId="{C0C83F8C-CD7B-461E-A2CA-CB56AC3252BB}" destId="{37BD568A-E8FE-43A0-A0DB-957EAFBA37B0}" srcOrd="1" destOrd="0" presId="urn:microsoft.com/office/officeart/2005/8/layout/list1"/>
    <dgm:cxn modelId="{F336E8A6-CC7E-4ED0-BBED-2DCC6B44E88B}" type="presOf" srcId="{C35E6D45-AC2B-49CE-A22E-0A2EE82764D6}" destId="{379A7513-F3E4-4AE8-9D7B-D4C179E58BB5}" srcOrd="0" destOrd="0" presId="urn:microsoft.com/office/officeart/2005/8/layout/list1"/>
    <dgm:cxn modelId="{9069FDAF-73F7-4145-BA29-CC8C56556411}" type="presOf" srcId="{42BF1BBF-C5CC-4114-AAF6-CADCD0287D05}" destId="{896E444A-B1AB-4B7C-B229-5DF2F36ACBF1}" srcOrd="0" destOrd="2" presId="urn:microsoft.com/office/officeart/2005/8/layout/list1"/>
    <dgm:cxn modelId="{EBF996BF-114B-47FE-A2E2-C5AF3845BEF3}" type="presOf" srcId="{38B2DC35-4DD4-4042-9EC2-EB7F0C291F74}" destId="{379A7513-F3E4-4AE8-9D7B-D4C179E58BB5}" srcOrd="0" destOrd="1" presId="urn:microsoft.com/office/officeart/2005/8/layout/list1"/>
    <dgm:cxn modelId="{4E289BC3-7EF2-42A9-92D2-1438F764B306}" type="presOf" srcId="{D09FC93D-10A8-4671-AECD-8346A10D5D36}" destId="{379A7513-F3E4-4AE8-9D7B-D4C179E58BB5}" srcOrd="0" destOrd="3" presId="urn:microsoft.com/office/officeart/2005/8/layout/list1"/>
    <dgm:cxn modelId="{B848BBC3-D1FF-4B80-B43A-C038BF9EBB28}" srcId="{11048EC3-7662-49AE-BFAF-3A8F65FBB425}" destId="{E787D530-DA27-430F-AB75-D19D1ECA860B}" srcOrd="1" destOrd="0" parTransId="{0BEA7809-B9D3-4337-9AFB-3754B488A71C}" sibTransId="{50E65290-8664-4BA2-AD6F-07DB7AB7DFBF}"/>
    <dgm:cxn modelId="{A30D15C6-7903-41C5-8A71-4F2BAFEE161D}" srcId="{7A10AE07-B589-4702-B850-BA768E6CF863}" destId="{11048EC3-7662-49AE-BFAF-3A8F65FBB425}" srcOrd="2" destOrd="0" parTransId="{97D93F5C-6DAA-4522-AFF6-3E1DF55E48DF}" sibTransId="{39477BC3-3223-4BD2-A195-EFFED8770BC8}"/>
    <dgm:cxn modelId="{5456A1C9-B62B-4240-A686-C9A0C0D6FDF4}" type="presOf" srcId="{22DF4773-D5BA-47C9-82F1-F3353E692BBB}" destId="{184F7151-1528-4679-AF97-3D2E72C9577B}" srcOrd="1" destOrd="0" presId="urn:microsoft.com/office/officeart/2005/8/layout/list1"/>
    <dgm:cxn modelId="{A9FECACB-472E-43A5-AB81-67A59A455CB9}" srcId="{22DF4773-D5BA-47C9-82F1-F3353E692BBB}" destId="{C35E6D45-AC2B-49CE-A22E-0A2EE82764D6}" srcOrd="0" destOrd="0" parTransId="{F40DB8E4-BFF8-4158-9FC0-8A1D463294B5}" sibTransId="{4C4CF528-81B1-44B8-93B4-14E3E79DC35E}"/>
    <dgm:cxn modelId="{7EF8B7E5-77F6-45F8-AF53-3A973029A843}" type="presOf" srcId="{FB04916A-DA08-406A-BA06-8B0ECBBA02EB}" destId="{896E444A-B1AB-4B7C-B229-5DF2F36ACBF1}" srcOrd="0" destOrd="3" presId="urn:microsoft.com/office/officeart/2005/8/layout/list1"/>
    <dgm:cxn modelId="{2E5254EB-474B-420C-9D0C-BD94B057DCB0}" srcId="{22DF4773-D5BA-47C9-82F1-F3353E692BBB}" destId="{D09FC93D-10A8-4671-AECD-8346A10D5D36}" srcOrd="3" destOrd="0" parTransId="{6890C2D4-80EC-401F-96A5-74ED3CAC8EB8}" sibTransId="{A2905724-E8B1-4A3A-8EF0-FC6D93FCF265}"/>
    <dgm:cxn modelId="{464B5AE6-E30D-4E55-AF30-9B6505E2F952}" type="presParOf" srcId="{8230FDDC-4709-452C-9F05-AF064F3C1ECE}" destId="{0A6AEAE6-A03D-499A-B0F4-CD6D04956E7C}" srcOrd="0" destOrd="0" presId="urn:microsoft.com/office/officeart/2005/8/layout/list1"/>
    <dgm:cxn modelId="{024A8031-AEA4-4199-8565-D8BA74A277B9}" type="presParOf" srcId="{0A6AEAE6-A03D-499A-B0F4-CD6D04956E7C}" destId="{09AD249D-D33C-4E7D-8345-FAEC65900F52}" srcOrd="0" destOrd="0" presId="urn:microsoft.com/office/officeart/2005/8/layout/list1"/>
    <dgm:cxn modelId="{6BF8444F-4A3C-4533-9235-631F4229A6C8}" type="presParOf" srcId="{0A6AEAE6-A03D-499A-B0F4-CD6D04956E7C}" destId="{37BD568A-E8FE-43A0-A0DB-957EAFBA37B0}" srcOrd="1" destOrd="0" presId="urn:microsoft.com/office/officeart/2005/8/layout/list1"/>
    <dgm:cxn modelId="{79345674-FBF5-420A-9A68-4D6A4B0C0ACF}" type="presParOf" srcId="{8230FDDC-4709-452C-9F05-AF064F3C1ECE}" destId="{CCEF7013-F74F-4176-8195-454507A0E1B6}" srcOrd="1" destOrd="0" presId="urn:microsoft.com/office/officeart/2005/8/layout/list1"/>
    <dgm:cxn modelId="{34664FC3-2221-40C7-BAF3-5C74EC2E53C6}" type="presParOf" srcId="{8230FDDC-4709-452C-9F05-AF064F3C1ECE}" destId="{667CAE06-AB6B-4636-BB82-F667A5E29434}" srcOrd="2" destOrd="0" presId="urn:microsoft.com/office/officeart/2005/8/layout/list1"/>
    <dgm:cxn modelId="{E4F7642B-6ECA-42FA-8FBD-44F30E3F4604}" type="presParOf" srcId="{8230FDDC-4709-452C-9F05-AF064F3C1ECE}" destId="{213D12D1-B3F4-456B-AB3E-1A4ABC8ED2D3}" srcOrd="3" destOrd="0" presId="urn:microsoft.com/office/officeart/2005/8/layout/list1"/>
    <dgm:cxn modelId="{DE4F76F1-7B08-41EF-9349-2574BB7E85A3}" type="presParOf" srcId="{8230FDDC-4709-452C-9F05-AF064F3C1ECE}" destId="{245FF9B2-1A76-4969-9BA6-AD3D5B17C825}" srcOrd="4" destOrd="0" presId="urn:microsoft.com/office/officeart/2005/8/layout/list1"/>
    <dgm:cxn modelId="{6EF630CA-CB31-46A6-A9DC-C4D360B948AC}" type="presParOf" srcId="{245FF9B2-1A76-4969-9BA6-AD3D5B17C825}" destId="{9CD6E190-FD24-4169-8F14-89A9F1A41B93}" srcOrd="0" destOrd="0" presId="urn:microsoft.com/office/officeart/2005/8/layout/list1"/>
    <dgm:cxn modelId="{F2EA9A26-43E7-4C33-9A96-71A5B3FD344A}" type="presParOf" srcId="{245FF9B2-1A76-4969-9BA6-AD3D5B17C825}" destId="{184F7151-1528-4679-AF97-3D2E72C9577B}" srcOrd="1" destOrd="0" presId="urn:microsoft.com/office/officeart/2005/8/layout/list1"/>
    <dgm:cxn modelId="{C09712E7-6AF3-496D-89C0-E4E9E056D23D}" type="presParOf" srcId="{8230FDDC-4709-452C-9F05-AF064F3C1ECE}" destId="{788A6113-5D0B-4D86-8832-2FAF07E55413}" srcOrd="5" destOrd="0" presId="urn:microsoft.com/office/officeart/2005/8/layout/list1"/>
    <dgm:cxn modelId="{BF49F119-1F79-4302-9775-111A689705B7}" type="presParOf" srcId="{8230FDDC-4709-452C-9F05-AF064F3C1ECE}" destId="{379A7513-F3E4-4AE8-9D7B-D4C179E58BB5}" srcOrd="6" destOrd="0" presId="urn:microsoft.com/office/officeart/2005/8/layout/list1"/>
    <dgm:cxn modelId="{0AD5AD64-06EC-452C-9F40-F6D7FA9193AE}" type="presParOf" srcId="{8230FDDC-4709-452C-9F05-AF064F3C1ECE}" destId="{935133C4-493A-4C78-8746-B3B6379AD24F}" srcOrd="7" destOrd="0" presId="urn:microsoft.com/office/officeart/2005/8/layout/list1"/>
    <dgm:cxn modelId="{28E3C360-B38D-408F-AEF9-1855D8C0B662}" type="presParOf" srcId="{8230FDDC-4709-452C-9F05-AF064F3C1ECE}" destId="{C415921A-8B75-488C-9CB5-58B575097A46}" srcOrd="8" destOrd="0" presId="urn:microsoft.com/office/officeart/2005/8/layout/list1"/>
    <dgm:cxn modelId="{A902938E-E3AF-48D5-86B2-A43C91141C9C}" type="presParOf" srcId="{C415921A-8B75-488C-9CB5-58B575097A46}" destId="{0CE7BA50-4084-401B-B7D8-ECB284B1D69B}" srcOrd="0" destOrd="0" presId="urn:microsoft.com/office/officeart/2005/8/layout/list1"/>
    <dgm:cxn modelId="{59A46A3C-3A98-4F14-A2DB-4EDE6B5E58B1}" type="presParOf" srcId="{C415921A-8B75-488C-9CB5-58B575097A46}" destId="{23E62598-1EE7-4391-9220-851C37CE9C62}" srcOrd="1" destOrd="0" presId="urn:microsoft.com/office/officeart/2005/8/layout/list1"/>
    <dgm:cxn modelId="{039ACCA4-73E0-46DB-82C3-41198BD71904}" type="presParOf" srcId="{8230FDDC-4709-452C-9F05-AF064F3C1ECE}" destId="{F7CB2E72-5A77-4A72-8601-FF1BC7E23D3B}" srcOrd="9" destOrd="0" presId="urn:microsoft.com/office/officeart/2005/8/layout/list1"/>
    <dgm:cxn modelId="{E47FA29D-DC14-4314-9B9C-B5334E3199BA}" type="presParOf" srcId="{8230FDDC-4709-452C-9F05-AF064F3C1ECE}" destId="{896E444A-B1AB-4B7C-B229-5DF2F36ACBF1}"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34F4ECE-CDBC-4E5A-93F1-64DB0AF55733}" type="doc">
      <dgm:prSet loTypeId="urn:microsoft.com/office/officeart/2005/8/layout/default" loCatId="list" qsTypeId="urn:microsoft.com/office/officeart/2005/8/quickstyle/simple3" qsCatId="simple" csTypeId="urn:microsoft.com/office/officeart/2005/8/colors/accent1_2" csCatId="accent1" phldr="1"/>
      <dgm:spPr/>
      <dgm:t>
        <a:bodyPr/>
        <a:lstStyle/>
        <a:p>
          <a:endParaRPr lang="fr-BE"/>
        </a:p>
      </dgm:t>
    </dgm:pt>
    <dgm:pt modelId="{507A4F30-9398-4303-ACC7-F601BFAC2D31}">
      <dgm:prSet/>
      <dgm:spPr>
        <a:solidFill>
          <a:schemeClr val="accent1">
            <a:lumMod val="75000"/>
          </a:schemeClr>
        </a:solidFill>
      </dgm:spPr>
      <dgm:t>
        <a:bodyPr/>
        <a:lstStyle/>
        <a:p>
          <a:pPr algn="l"/>
          <a:r>
            <a:rPr lang="nl-BE" b="1" dirty="0">
              <a:solidFill>
                <a:schemeClr val="bg1"/>
              </a:solidFill>
            </a:rPr>
            <a:t>Elément </a:t>
          </a:r>
          <a:r>
            <a:rPr lang="nl-BE" b="1" dirty="0" err="1">
              <a:solidFill>
                <a:schemeClr val="bg1"/>
              </a:solidFill>
            </a:rPr>
            <a:t>moral</a:t>
          </a:r>
          <a:r>
            <a:rPr lang="nl-BE" b="1" dirty="0">
              <a:solidFill>
                <a:schemeClr val="bg1"/>
              </a:solidFill>
            </a:rPr>
            <a:t> de base </a:t>
          </a:r>
          <a:r>
            <a:rPr lang="nl-BE" dirty="0" err="1">
              <a:solidFill>
                <a:schemeClr val="bg1"/>
              </a:solidFill>
            </a:rPr>
            <a:t>commun</a:t>
          </a:r>
          <a:r>
            <a:rPr lang="nl-BE" dirty="0">
              <a:solidFill>
                <a:schemeClr val="bg1"/>
              </a:solidFill>
            </a:rPr>
            <a:t> à </a:t>
          </a:r>
          <a:r>
            <a:rPr lang="nl-BE" dirty="0" err="1">
              <a:solidFill>
                <a:schemeClr val="bg1"/>
              </a:solidFill>
            </a:rPr>
            <a:t>toutes</a:t>
          </a:r>
          <a:r>
            <a:rPr lang="nl-BE" dirty="0">
              <a:solidFill>
                <a:schemeClr val="bg1"/>
              </a:solidFill>
            </a:rPr>
            <a:t> les </a:t>
          </a:r>
          <a:r>
            <a:rPr lang="nl-BE" dirty="0" err="1">
              <a:solidFill>
                <a:schemeClr val="bg1"/>
              </a:solidFill>
            </a:rPr>
            <a:t>infractions</a:t>
          </a:r>
          <a:r>
            <a:rPr lang="nl-BE" dirty="0">
              <a:solidFill>
                <a:schemeClr val="bg1"/>
              </a:solidFill>
            </a:rPr>
            <a:t> : </a:t>
          </a:r>
        </a:p>
        <a:p>
          <a:pPr algn="just"/>
          <a:r>
            <a:rPr lang="nl-BE" dirty="0" err="1">
              <a:solidFill>
                <a:schemeClr val="bg1"/>
              </a:solidFill>
            </a:rPr>
            <a:t>conscience</a:t>
          </a:r>
          <a:r>
            <a:rPr lang="nl-BE" dirty="0">
              <a:solidFill>
                <a:schemeClr val="bg1"/>
              </a:solidFill>
            </a:rPr>
            <a:t> </a:t>
          </a:r>
          <a:r>
            <a:rPr lang="nl-BE" dirty="0" err="1">
              <a:solidFill>
                <a:schemeClr val="bg1"/>
              </a:solidFill>
            </a:rPr>
            <a:t>d’agir</a:t>
          </a:r>
          <a:r>
            <a:rPr lang="nl-BE" dirty="0">
              <a:solidFill>
                <a:schemeClr val="bg1"/>
              </a:solidFill>
            </a:rPr>
            <a:t> et libre </a:t>
          </a:r>
          <a:r>
            <a:rPr lang="nl-BE" dirty="0" err="1">
              <a:solidFill>
                <a:schemeClr val="bg1"/>
              </a:solidFill>
            </a:rPr>
            <a:t>arbitre</a:t>
          </a:r>
          <a:r>
            <a:rPr lang="nl-BE" dirty="0">
              <a:solidFill>
                <a:schemeClr val="bg1"/>
              </a:solidFill>
            </a:rPr>
            <a:t> (absence de </a:t>
          </a:r>
          <a:r>
            <a:rPr lang="nl-BE" dirty="0" err="1">
              <a:solidFill>
                <a:schemeClr val="bg1"/>
              </a:solidFill>
            </a:rPr>
            <a:t>cause</a:t>
          </a:r>
          <a:r>
            <a:rPr lang="nl-BE" dirty="0">
              <a:solidFill>
                <a:schemeClr val="bg1"/>
              </a:solidFill>
            </a:rPr>
            <a:t> </a:t>
          </a:r>
          <a:r>
            <a:rPr lang="nl-BE" dirty="0" err="1">
              <a:solidFill>
                <a:schemeClr val="bg1"/>
              </a:solidFill>
            </a:rPr>
            <a:t>d’exemption</a:t>
          </a:r>
          <a:r>
            <a:rPr lang="nl-BE" dirty="0">
              <a:solidFill>
                <a:schemeClr val="bg1"/>
              </a:solidFill>
            </a:rPr>
            <a:t> de </a:t>
          </a:r>
          <a:r>
            <a:rPr lang="nl-BE" dirty="0" err="1">
              <a:solidFill>
                <a:schemeClr val="bg1"/>
              </a:solidFill>
            </a:rPr>
            <a:t>culpabilité</a:t>
          </a:r>
          <a:r>
            <a:rPr lang="nl-BE" dirty="0">
              <a:solidFill>
                <a:schemeClr val="bg1"/>
              </a:solidFill>
            </a:rPr>
            <a:t> – pas </a:t>
          </a:r>
          <a:r>
            <a:rPr lang="nl-BE" dirty="0" err="1">
              <a:solidFill>
                <a:schemeClr val="bg1"/>
              </a:solidFill>
            </a:rPr>
            <a:t>d’erreur</a:t>
          </a:r>
          <a:r>
            <a:rPr lang="nl-BE" dirty="0">
              <a:solidFill>
                <a:schemeClr val="bg1"/>
              </a:solidFill>
            </a:rPr>
            <a:t> </a:t>
          </a:r>
          <a:r>
            <a:rPr lang="nl-BE" dirty="0" err="1">
              <a:solidFill>
                <a:schemeClr val="bg1"/>
              </a:solidFill>
            </a:rPr>
            <a:t>invincible</a:t>
          </a:r>
          <a:r>
            <a:rPr lang="nl-BE" dirty="0">
              <a:solidFill>
                <a:schemeClr val="bg1"/>
              </a:solidFill>
            </a:rPr>
            <a:t> </a:t>
          </a:r>
          <a:r>
            <a:rPr lang="nl-BE" dirty="0" err="1">
              <a:solidFill>
                <a:schemeClr val="bg1"/>
              </a:solidFill>
            </a:rPr>
            <a:t>ou</a:t>
          </a:r>
          <a:r>
            <a:rPr lang="nl-BE" dirty="0">
              <a:solidFill>
                <a:schemeClr val="bg1"/>
              </a:solidFill>
            </a:rPr>
            <a:t> de force </a:t>
          </a:r>
          <a:r>
            <a:rPr lang="nl-BE" dirty="0" err="1">
              <a:solidFill>
                <a:schemeClr val="bg1"/>
              </a:solidFill>
            </a:rPr>
            <a:t>irrésistible</a:t>
          </a:r>
          <a:endParaRPr lang="nl-BE" dirty="0">
            <a:solidFill>
              <a:schemeClr val="bg1"/>
            </a:solidFill>
          </a:endParaRPr>
        </a:p>
        <a:p>
          <a:pPr algn="l"/>
          <a:r>
            <a:rPr lang="nl-BE" i="1" dirty="0">
              <a:solidFill>
                <a:schemeClr val="bg1"/>
              </a:solidFill>
              <a:sym typeface="Wingdings" panose="05000000000000000000" pitchFamily="2" charset="2"/>
            </a:rPr>
            <a:t> </a:t>
          </a:r>
          <a:r>
            <a:rPr lang="nl-BE" i="1" dirty="0">
              <a:solidFill>
                <a:schemeClr val="bg1"/>
              </a:solidFill>
            </a:rPr>
            <a:t>Elément </a:t>
          </a:r>
          <a:r>
            <a:rPr lang="nl-BE" i="1" dirty="0" err="1">
              <a:solidFill>
                <a:schemeClr val="bg1"/>
              </a:solidFill>
            </a:rPr>
            <a:t>suffisant</a:t>
          </a:r>
          <a:r>
            <a:rPr lang="nl-BE" i="1" dirty="0">
              <a:solidFill>
                <a:schemeClr val="bg1"/>
              </a:solidFill>
            </a:rPr>
            <a:t> pour les </a:t>
          </a:r>
          <a:r>
            <a:rPr lang="nl-BE" i="1" dirty="0" err="1">
              <a:solidFill>
                <a:srgbClr val="FFFF00"/>
              </a:solidFill>
            </a:rPr>
            <a:t>infractions</a:t>
          </a:r>
          <a:r>
            <a:rPr lang="nl-BE" i="1" dirty="0">
              <a:solidFill>
                <a:srgbClr val="FFFF00"/>
              </a:solidFill>
            </a:rPr>
            <a:t> </a:t>
          </a:r>
          <a:r>
            <a:rPr lang="nl-BE" i="1" dirty="0" err="1">
              <a:solidFill>
                <a:srgbClr val="FFFF00"/>
              </a:solidFill>
            </a:rPr>
            <a:t>règlementaires</a:t>
          </a:r>
          <a:endParaRPr lang="fr-BE" i="1" dirty="0">
            <a:solidFill>
              <a:srgbClr val="FFFF00"/>
            </a:solidFill>
          </a:endParaRPr>
        </a:p>
      </dgm:t>
    </dgm:pt>
    <dgm:pt modelId="{CB2E16A6-F59B-4433-ABD5-AFCD1E1FADAE}" type="parTrans" cxnId="{AD79943F-89A9-4506-965C-5AA736BA18ED}">
      <dgm:prSet/>
      <dgm:spPr/>
      <dgm:t>
        <a:bodyPr/>
        <a:lstStyle/>
        <a:p>
          <a:endParaRPr lang="fr-BE"/>
        </a:p>
      </dgm:t>
    </dgm:pt>
    <dgm:pt modelId="{4951F7DE-1941-4643-8631-D272E3364576}" type="sibTrans" cxnId="{AD79943F-89A9-4506-965C-5AA736BA18ED}">
      <dgm:prSet/>
      <dgm:spPr/>
      <dgm:t>
        <a:bodyPr/>
        <a:lstStyle/>
        <a:p>
          <a:endParaRPr lang="fr-BE"/>
        </a:p>
      </dgm:t>
    </dgm:pt>
    <dgm:pt modelId="{F98F0CFA-DC75-4BDE-A44D-7D9E1D9E25D3}" type="pres">
      <dgm:prSet presAssocID="{434F4ECE-CDBC-4E5A-93F1-64DB0AF55733}" presName="diagram" presStyleCnt="0">
        <dgm:presLayoutVars>
          <dgm:dir/>
          <dgm:resizeHandles val="exact"/>
        </dgm:presLayoutVars>
      </dgm:prSet>
      <dgm:spPr/>
    </dgm:pt>
    <dgm:pt modelId="{EBC373AA-4E74-4819-BC05-3E39626CB119}" type="pres">
      <dgm:prSet presAssocID="{507A4F30-9398-4303-ACC7-F601BFAC2D31}" presName="node" presStyleLbl="node1" presStyleIdx="0" presStyleCnt="1" custLinFactNeighborX="-1498" custLinFactNeighborY="634">
        <dgm:presLayoutVars>
          <dgm:bulletEnabled val="1"/>
        </dgm:presLayoutVars>
      </dgm:prSet>
      <dgm:spPr/>
    </dgm:pt>
  </dgm:ptLst>
  <dgm:cxnLst>
    <dgm:cxn modelId="{B773261E-F721-4768-B972-8521E881974A}" type="presOf" srcId="{434F4ECE-CDBC-4E5A-93F1-64DB0AF55733}" destId="{F98F0CFA-DC75-4BDE-A44D-7D9E1D9E25D3}" srcOrd="0" destOrd="0" presId="urn:microsoft.com/office/officeart/2005/8/layout/default"/>
    <dgm:cxn modelId="{AD79943F-89A9-4506-965C-5AA736BA18ED}" srcId="{434F4ECE-CDBC-4E5A-93F1-64DB0AF55733}" destId="{507A4F30-9398-4303-ACC7-F601BFAC2D31}" srcOrd="0" destOrd="0" parTransId="{CB2E16A6-F59B-4433-ABD5-AFCD1E1FADAE}" sibTransId="{4951F7DE-1941-4643-8631-D272E3364576}"/>
    <dgm:cxn modelId="{32A708A7-F8F3-458D-8392-CFF5334B0979}" type="presOf" srcId="{507A4F30-9398-4303-ACC7-F601BFAC2D31}" destId="{EBC373AA-4E74-4819-BC05-3E39626CB119}" srcOrd="0" destOrd="0" presId="urn:microsoft.com/office/officeart/2005/8/layout/default"/>
    <dgm:cxn modelId="{44BC3D3D-77DC-4C2D-9546-69F622C1E396}" type="presParOf" srcId="{F98F0CFA-DC75-4BDE-A44D-7D9E1D9E25D3}" destId="{EBC373AA-4E74-4819-BC05-3E39626CB119}"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34F4ECE-CDBC-4E5A-93F1-64DB0AF55733}" type="doc">
      <dgm:prSet loTypeId="urn:microsoft.com/office/officeart/2005/8/layout/default" loCatId="list" qsTypeId="urn:microsoft.com/office/officeart/2005/8/quickstyle/simple3" qsCatId="simple" csTypeId="urn:microsoft.com/office/officeart/2005/8/colors/accent1_2" csCatId="accent1" phldr="1"/>
      <dgm:spPr/>
      <dgm:t>
        <a:bodyPr/>
        <a:lstStyle/>
        <a:p>
          <a:endParaRPr lang="fr-BE"/>
        </a:p>
      </dgm:t>
    </dgm:pt>
    <dgm:pt modelId="{15D0EFE3-0BA6-47AE-AF0F-D225ECDEF3FB}">
      <dgm:prSet custT="1"/>
      <dgm:spPr>
        <a:solidFill>
          <a:schemeClr val="accent2"/>
        </a:solidFill>
      </dgm:spPr>
      <dgm:t>
        <a:bodyPr/>
        <a:lstStyle/>
        <a:p>
          <a:pPr algn="l"/>
          <a:r>
            <a:rPr lang="nl-BE" sz="3600" dirty="0" err="1"/>
            <a:t>Infractions</a:t>
          </a:r>
          <a:r>
            <a:rPr lang="nl-BE" sz="3600" dirty="0"/>
            <a:t> </a:t>
          </a:r>
          <a:r>
            <a:rPr lang="nl-BE" sz="3600" u="sng" dirty="0"/>
            <a:t>non</a:t>
          </a:r>
          <a:r>
            <a:rPr lang="nl-BE" sz="3600" dirty="0"/>
            <a:t> </a:t>
          </a:r>
          <a:r>
            <a:rPr lang="nl-BE" sz="3600" dirty="0" err="1"/>
            <a:t>intentionnelles</a:t>
          </a:r>
          <a:r>
            <a:rPr lang="nl-BE" sz="3600" dirty="0"/>
            <a:t> </a:t>
          </a:r>
        </a:p>
        <a:p>
          <a:pPr algn="l"/>
          <a:r>
            <a:rPr lang="nl-BE" sz="3600" dirty="0"/>
            <a:t>= </a:t>
          </a:r>
          <a:r>
            <a:rPr lang="nl-BE" sz="3600" dirty="0" err="1"/>
            <a:t>faute</a:t>
          </a:r>
          <a:r>
            <a:rPr lang="nl-BE" sz="3600" dirty="0"/>
            <a:t> </a:t>
          </a:r>
          <a:r>
            <a:rPr lang="nl-BE" sz="3600" dirty="0" err="1"/>
            <a:t>lourde</a:t>
          </a:r>
          <a:endParaRPr lang="nl-BE" sz="3600" dirty="0"/>
        </a:p>
        <a:p>
          <a:pPr algn="l"/>
          <a:r>
            <a:rPr lang="nl-BE" sz="3600" dirty="0"/>
            <a:t> =&gt; </a:t>
          </a:r>
          <a:r>
            <a:rPr lang="nl-BE" sz="3600" dirty="0" err="1"/>
            <a:t>défaut</a:t>
          </a:r>
          <a:r>
            <a:rPr lang="nl-BE" sz="3600" dirty="0"/>
            <a:t> </a:t>
          </a:r>
          <a:r>
            <a:rPr lang="nl-BE" sz="3600" u="sng" dirty="0"/>
            <a:t>grave</a:t>
          </a:r>
          <a:r>
            <a:rPr lang="nl-BE" sz="3600" dirty="0"/>
            <a:t> de </a:t>
          </a:r>
          <a:r>
            <a:rPr lang="nl-BE" sz="3600" dirty="0" err="1"/>
            <a:t>prévoyance</a:t>
          </a:r>
          <a:r>
            <a:rPr lang="nl-BE" sz="3600" dirty="0"/>
            <a:t> </a:t>
          </a:r>
          <a:r>
            <a:rPr lang="nl-BE" sz="3600" dirty="0" err="1"/>
            <a:t>ou</a:t>
          </a:r>
          <a:r>
            <a:rPr lang="nl-BE" sz="3600" dirty="0"/>
            <a:t> de </a:t>
          </a:r>
          <a:r>
            <a:rPr lang="nl-BE" sz="3600" dirty="0" err="1"/>
            <a:t>précaution</a:t>
          </a:r>
          <a:r>
            <a:rPr lang="nl-BE" sz="3600" dirty="0"/>
            <a:t>  </a:t>
          </a:r>
        </a:p>
        <a:p>
          <a:pPr algn="l"/>
          <a:r>
            <a:rPr lang="nl-BE" sz="3600" dirty="0"/>
            <a:t>(+ </a:t>
          </a:r>
          <a:r>
            <a:rPr lang="nl-BE" sz="3600" b="1" dirty="0"/>
            <a:t>élément </a:t>
          </a:r>
          <a:r>
            <a:rPr lang="nl-BE" sz="3600" b="1" dirty="0" err="1"/>
            <a:t>moral</a:t>
          </a:r>
          <a:r>
            <a:rPr lang="nl-BE" sz="3600" b="1" dirty="0"/>
            <a:t> de base</a:t>
          </a:r>
          <a:r>
            <a:rPr lang="nl-BE" sz="3600" dirty="0"/>
            <a:t>)</a:t>
          </a:r>
          <a:endParaRPr lang="fr-BE" sz="3600" dirty="0"/>
        </a:p>
      </dgm:t>
    </dgm:pt>
    <dgm:pt modelId="{347A0ABC-F682-45E2-9037-DC14E8CF9EEE}" type="parTrans" cxnId="{45693715-AC67-482A-B9E0-77E4F0B96E69}">
      <dgm:prSet/>
      <dgm:spPr/>
      <dgm:t>
        <a:bodyPr/>
        <a:lstStyle/>
        <a:p>
          <a:endParaRPr lang="fr-BE"/>
        </a:p>
      </dgm:t>
    </dgm:pt>
    <dgm:pt modelId="{4E60C299-F97C-4A9C-B4D5-DCA630E743E3}" type="sibTrans" cxnId="{45693715-AC67-482A-B9E0-77E4F0B96E69}">
      <dgm:prSet/>
      <dgm:spPr/>
      <dgm:t>
        <a:bodyPr/>
        <a:lstStyle/>
        <a:p>
          <a:endParaRPr lang="fr-BE"/>
        </a:p>
      </dgm:t>
    </dgm:pt>
    <dgm:pt modelId="{F98F0CFA-DC75-4BDE-A44D-7D9E1D9E25D3}" type="pres">
      <dgm:prSet presAssocID="{434F4ECE-CDBC-4E5A-93F1-64DB0AF55733}" presName="diagram" presStyleCnt="0">
        <dgm:presLayoutVars>
          <dgm:dir/>
          <dgm:resizeHandles val="exact"/>
        </dgm:presLayoutVars>
      </dgm:prSet>
      <dgm:spPr/>
    </dgm:pt>
    <dgm:pt modelId="{2BFF9D47-4BCE-41C9-AF16-EF317C424AD2}" type="pres">
      <dgm:prSet presAssocID="{15D0EFE3-0BA6-47AE-AF0F-D225ECDEF3FB}" presName="node" presStyleLbl="node1" presStyleIdx="0" presStyleCnt="1" custLinFactNeighborX="176" custLinFactNeighborY="4384">
        <dgm:presLayoutVars>
          <dgm:bulletEnabled val="1"/>
        </dgm:presLayoutVars>
      </dgm:prSet>
      <dgm:spPr/>
    </dgm:pt>
  </dgm:ptLst>
  <dgm:cxnLst>
    <dgm:cxn modelId="{45693715-AC67-482A-B9E0-77E4F0B96E69}" srcId="{434F4ECE-CDBC-4E5A-93F1-64DB0AF55733}" destId="{15D0EFE3-0BA6-47AE-AF0F-D225ECDEF3FB}" srcOrd="0" destOrd="0" parTransId="{347A0ABC-F682-45E2-9037-DC14E8CF9EEE}" sibTransId="{4E60C299-F97C-4A9C-B4D5-DCA630E743E3}"/>
    <dgm:cxn modelId="{B773261E-F721-4768-B972-8521E881974A}" type="presOf" srcId="{434F4ECE-CDBC-4E5A-93F1-64DB0AF55733}" destId="{F98F0CFA-DC75-4BDE-A44D-7D9E1D9E25D3}" srcOrd="0" destOrd="0" presId="urn:microsoft.com/office/officeart/2005/8/layout/default"/>
    <dgm:cxn modelId="{6E79F494-13AC-429B-9480-B433E5853059}" type="presOf" srcId="{15D0EFE3-0BA6-47AE-AF0F-D225ECDEF3FB}" destId="{2BFF9D47-4BCE-41C9-AF16-EF317C424AD2}" srcOrd="0" destOrd="0" presId="urn:microsoft.com/office/officeart/2005/8/layout/default"/>
    <dgm:cxn modelId="{EC8727ED-90F1-4BB8-A443-DDD2ADC48350}" type="presParOf" srcId="{F98F0CFA-DC75-4BDE-A44D-7D9E1D9E25D3}" destId="{2BFF9D47-4BCE-41C9-AF16-EF317C424AD2}"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EFB8A05-9D6A-48E3-B44D-C203B391CE55}" type="doc">
      <dgm:prSet loTypeId="urn:microsoft.com/office/officeart/2005/8/layout/vList5" loCatId="list" qsTypeId="urn:microsoft.com/office/officeart/2005/8/quickstyle/simple1" qsCatId="simple" csTypeId="urn:microsoft.com/office/officeart/2005/8/colors/colorful2" csCatId="colorful" phldr="1"/>
      <dgm:spPr/>
      <dgm:t>
        <a:bodyPr/>
        <a:lstStyle/>
        <a:p>
          <a:endParaRPr lang="fr-BE"/>
        </a:p>
      </dgm:t>
    </dgm:pt>
    <dgm:pt modelId="{509E9D97-8E26-4243-80B6-7B7D2732CBF4}">
      <dgm:prSet/>
      <dgm:spPr>
        <a:solidFill>
          <a:srgbClr val="CC00FF">
            <a:alpha val="43000"/>
          </a:srgbClr>
        </a:solidFill>
      </dgm:spPr>
      <dgm:t>
        <a:bodyPr/>
        <a:lstStyle/>
        <a:p>
          <a:pPr algn="ctr"/>
          <a:endParaRPr lang="nl-BE" i="0" dirty="0"/>
        </a:p>
      </dgm:t>
    </dgm:pt>
    <dgm:pt modelId="{1A3BF4C9-1E26-43FA-8D9B-1EC6EB7A7B9E}" type="parTrans" cxnId="{DB2751D0-1479-4E00-A02C-12A892E77687}">
      <dgm:prSet/>
      <dgm:spPr/>
      <dgm:t>
        <a:bodyPr/>
        <a:lstStyle/>
        <a:p>
          <a:endParaRPr lang="fr-BE"/>
        </a:p>
      </dgm:t>
    </dgm:pt>
    <dgm:pt modelId="{67DC18E8-B500-442D-AAEE-98C243823275}" type="sibTrans" cxnId="{DB2751D0-1479-4E00-A02C-12A892E77687}">
      <dgm:prSet/>
      <dgm:spPr/>
      <dgm:t>
        <a:bodyPr/>
        <a:lstStyle/>
        <a:p>
          <a:endParaRPr lang="fr-BE"/>
        </a:p>
      </dgm:t>
    </dgm:pt>
    <dgm:pt modelId="{32B9A033-9062-45BE-BF91-1556AFBB113D}">
      <dgm:prSet custT="1"/>
      <dgm:spPr/>
      <dgm:t>
        <a:bodyPr/>
        <a:lstStyle/>
        <a:p>
          <a:r>
            <a:rPr lang="fr-FR" sz="1800" i="0" dirty="0"/>
            <a:t>Le dol général est l’intention d’adopter en connaissance de cause le comportement incriminé par la loi</a:t>
          </a:r>
          <a:endParaRPr lang="fr-BE" sz="1800" i="0" dirty="0"/>
        </a:p>
      </dgm:t>
    </dgm:pt>
    <dgm:pt modelId="{3895819F-5C0D-4592-BFE4-CD8DECC41A96}" type="parTrans" cxnId="{EE9C6F2B-3A8C-4A37-971F-85F5B1A0949E}">
      <dgm:prSet/>
      <dgm:spPr/>
      <dgm:t>
        <a:bodyPr/>
        <a:lstStyle/>
        <a:p>
          <a:endParaRPr lang="fr-BE"/>
        </a:p>
      </dgm:t>
    </dgm:pt>
    <dgm:pt modelId="{E852AB0E-2563-4958-B46F-6CDA8154441F}" type="sibTrans" cxnId="{EE9C6F2B-3A8C-4A37-971F-85F5B1A0949E}">
      <dgm:prSet/>
      <dgm:spPr/>
      <dgm:t>
        <a:bodyPr/>
        <a:lstStyle/>
        <a:p>
          <a:endParaRPr lang="fr-BE"/>
        </a:p>
      </dgm:t>
    </dgm:pt>
    <dgm:pt modelId="{4CAF7F8D-9352-44AE-B22F-E0B6C35F3435}">
      <dgm:prSet custT="1"/>
      <dgm:spPr/>
      <dgm:t>
        <a:bodyPr/>
        <a:lstStyle/>
        <a:p>
          <a:r>
            <a:rPr lang="fr-FR" sz="1800" i="0" dirty="0"/>
            <a:t>Il y a adoption du comportement en connaissance de cause lorsqu’une personne est consciente qu’une circonstance existe ou </a:t>
          </a:r>
          <a:r>
            <a:rPr lang="fr-FR" sz="1800" i="0" dirty="0">
              <a:solidFill>
                <a:schemeClr val="accent4">
                  <a:lumMod val="75000"/>
                </a:schemeClr>
              </a:solidFill>
            </a:rPr>
            <a:t>pourrait</a:t>
          </a:r>
          <a:r>
            <a:rPr lang="fr-FR" sz="1800" i="0" dirty="0"/>
            <a:t> exister dans l’ordre normal des choses ou qu’une conséquence adviendra ou </a:t>
          </a:r>
          <a:r>
            <a:rPr lang="fr-FR" sz="1800" i="0" dirty="0">
              <a:solidFill>
                <a:schemeClr val="accent4">
                  <a:lumMod val="75000"/>
                </a:schemeClr>
              </a:solidFill>
            </a:rPr>
            <a:t>pourra</a:t>
          </a:r>
          <a:r>
            <a:rPr lang="fr-FR" sz="1800" i="0" dirty="0"/>
            <a:t> advenir dans le cours normal des événements</a:t>
          </a:r>
          <a:endParaRPr lang="fr-BE" sz="1800" i="0" dirty="0"/>
        </a:p>
      </dgm:t>
    </dgm:pt>
    <dgm:pt modelId="{C240B64B-38DD-464C-9123-A975E0AB5158}" type="parTrans" cxnId="{A84F91B4-6298-4A98-AE56-F6595B6683FD}">
      <dgm:prSet/>
      <dgm:spPr/>
      <dgm:t>
        <a:bodyPr/>
        <a:lstStyle/>
        <a:p>
          <a:endParaRPr lang="fr-BE"/>
        </a:p>
      </dgm:t>
    </dgm:pt>
    <dgm:pt modelId="{C45D8A0D-30A2-428A-929A-22E0E523AB48}" type="sibTrans" cxnId="{A84F91B4-6298-4A98-AE56-F6595B6683FD}">
      <dgm:prSet/>
      <dgm:spPr/>
      <dgm:t>
        <a:bodyPr/>
        <a:lstStyle/>
        <a:p>
          <a:endParaRPr lang="fr-BE"/>
        </a:p>
      </dgm:t>
    </dgm:pt>
    <dgm:pt modelId="{222FFB94-D86B-4CEC-A747-46CA3D3C1DA1}">
      <dgm:prSet custT="1"/>
      <dgm:spPr/>
      <dgm:t>
        <a:bodyPr/>
        <a:lstStyle/>
        <a:p>
          <a:endParaRPr lang="fr-BE" sz="1800" i="0" dirty="0"/>
        </a:p>
      </dgm:t>
    </dgm:pt>
    <dgm:pt modelId="{689B07FD-86C1-4F73-AAD1-10DF0E5E981D}" type="parTrans" cxnId="{72CB1A50-7475-446F-B292-9D38929B15CF}">
      <dgm:prSet/>
      <dgm:spPr/>
      <dgm:t>
        <a:bodyPr/>
        <a:lstStyle/>
        <a:p>
          <a:endParaRPr lang="fr-BE"/>
        </a:p>
      </dgm:t>
    </dgm:pt>
    <dgm:pt modelId="{63576DDA-87A9-4E89-B452-D287EB16ADB6}" type="sibTrans" cxnId="{72CB1A50-7475-446F-B292-9D38929B15CF}">
      <dgm:prSet/>
      <dgm:spPr/>
      <dgm:t>
        <a:bodyPr/>
        <a:lstStyle/>
        <a:p>
          <a:endParaRPr lang="fr-BE"/>
        </a:p>
      </dgm:t>
    </dgm:pt>
    <dgm:pt modelId="{832A44B8-F952-406E-88F4-A928FC2832D5}">
      <dgm:prSet/>
      <dgm:spPr>
        <a:solidFill>
          <a:srgbClr val="92D050">
            <a:alpha val="43000"/>
          </a:srgbClr>
        </a:solidFill>
        <a:ln>
          <a:solidFill>
            <a:schemeClr val="bg1"/>
          </a:solidFill>
        </a:ln>
      </dgm:spPr>
      <dgm:t>
        <a:bodyPr/>
        <a:lstStyle/>
        <a:p>
          <a:endParaRPr lang="fr-BE" i="0" dirty="0"/>
        </a:p>
      </dgm:t>
    </dgm:pt>
    <dgm:pt modelId="{04419F4D-B990-4F58-B517-B1EDDC3D4BFA}" type="parTrans" cxnId="{D90F0AA4-715A-47B4-A1E5-1E9F2241A939}">
      <dgm:prSet/>
      <dgm:spPr/>
      <dgm:t>
        <a:bodyPr/>
        <a:lstStyle/>
        <a:p>
          <a:endParaRPr lang="fr-BE"/>
        </a:p>
      </dgm:t>
    </dgm:pt>
    <dgm:pt modelId="{FB57FD9B-D6DF-4A1C-8902-63AD6DC8CAC5}" type="sibTrans" cxnId="{D90F0AA4-715A-47B4-A1E5-1E9F2241A939}">
      <dgm:prSet/>
      <dgm:spPr/>
      <dgm:t>
        <a:bodyPr/>
        <a:lstStyle/>
        <a:p>
          <a:endParaRPr lang="fr-BE"/>
        </a:p>
      </dgm:t>
    </dgm:pt>
    <dgm:pt modelId="{3EEE5316-E332-4113-8183-CC42562E7CB2}">
      <dgm:prSet custT="1"/>
      <dgm:spPr/>
      <dgm:t>
        <a:bodyPr/>
        <a:lstStyle/>
        <a:p>
          <a:r>
            <a:rPr lang="fr-FR" sz="2000" i="0" dirty="0"/>
            <a:t>Lorsque le dol spécial consiste dans l’intention de poursuivre un résultat déterminé, celui-ci est réputé voulu par l’auteur soit qu’il l’ait eu comme but de son comportement, soit qu’il l’ait accepté comme une conséquence </a:t>
          </a:r>
          <a:r>
            <a:rPr lang="fr-FR" sz="2000" i="0" dirty="0">
              <a:solidFill>
                <a:schemeClr val="accent4">
                  <a:lumMod val="75000"/>
                </a:schemeClr>
              </a:solidFill>
            </a:rPr>
            <a:t>devant</a:t>
          </a:r>
          <a:r>
            <a:rPr lang="fr-FR" sz="2000" i="0" dirty="0"/>
            <a:t> advenir dans le cours normal des événements</a:t>
          </a:r>
          <a:r>
            <a:rPr lang="fr-FR" sz="1500" i="0" dirty="0"/>
            <a:t>.</a:t>
          </a:r>
          <a:endParaRPr lang="fr-BE" sz="1500" i="0" dirty="0"/>
        </a:p>
      </dgm:t>
    </dgm:pt>
    <dgm:pt modelId="{423217C0-0DA4-4CB4-B35A-AFD91221609B}" type="parTrans" cxnId="{DD776134-745C-4B1C-A824-30B131F049C8}">
      <dgm:prSet/>
      <dgm:spPr/>
      <dgm:t>
        <a:bodyPr/>
        <a:lstStyle/>
        <a:p>
          <a:endParaRPr lang="fr-BE"/>
        </a:p>
      </dgm:t>
    </dgm:pt>
    <dgm:pt modelId="{26175FB9-61DF-4E52-8F40-2B0E118ED9C3}" type="sibTrans" cxnId="{DD776134-745C-4B1C-A824-30B131F049C8}">
      <dgm:prSet/>
      <dgm:spPr/>
      <dgm:t>
        <a:bodyPr/>
        <a:lstStyle/>
        <a:p>
          <a:endParaRPr lang="fr-BE"/>
        </a:p>
      </dgm:t>
    </dgm:pt>
    <dgm:pt modelId="{CB97E94A-70C7-40A9-A34F-FD756D8F91B5}" type="pres">
      <dgm:prSet presAssocID="{FEFB8A05-9D6A-48E3-B44D-C203B391CE55}" presName="Name0" presStyleCnt="0">
        <dgm:presLayoutVars>
          <dgm:dir/>
          <dgm:animLvl val="lvl"/>
          <dgm:resizeHandles val="exact"/>
        </dgm:presLayoutVars>
      </dgm:prSet>
      <dgm:spPr/>
    </dgm:pt>
    <dgm:pt modelId="{958D54C1-88F4-4442-A590-29C832141079}" type="pres">
      <dgm:prSet presAssocID="{509E9D97-8E26-4243-80B6-7B7D2732CBF4}" presName="linNode" presStyleCnt="0"/>
      <dgm:spPr/>
    </dgm:pt>
    <dgm:pt modelId="{33879776-E10D-4420-9C1D-A79FDC865BED}" type="pres">
      <dgm:prSet presAssocID="{509E9D97-8E26-4243-80B6-7B7D2732CBF4}" presName="parentText" presStyleLbl="node1" presStyleIdx="0" presStyleCnt="2" custLinFactNeighborX="-515" custLinFactNeighborY="2645">
        <dgm:presLayoutVars>
          <dgm:chMax val="1"/>
          <dgm:bulletEnabled val="1"/>
        </dgm:presLayoutVars>
      </dgm:prSet>
      <dgm:spPr/>
    </dgm:pt>
    <dgm:pt modelId="{734D74E5-999C-47A9-BBC1-53698900F4E2}" type="pres">
      <dgm:prSet presAssocID="{509E9D97-8E26-4243-80B6-7B7D2732CBF4}" presName="descendantText" presStyleLbl="alignAccFollowNode1" presStyleIdx="0" presStyleCnt="2">
        <dgm:presLayoutVars>
          <dgm:bulletEnabled val="1"/>
        </dgm:presLayoutVars>
      </dgm:prSet>
      <dgm:spPr/>
    </dgm:pt>
    <dgm:pt modelId="{80DBABE2-14B1-42FD-86FB-68F140B9B6CD}" type="pres">
      <dgm:prSet presAssocID="{67DC18E8-B500-442D-AAEE-98C243823275}" presName="sp" presStyleCnt="0"/>
      <dgm:spPr/>
    </dgm:pt>
    <dgm:pt modelId="{CB0B58A6-22C9-41D8-89E1-B29F7E1BFC6C}" type="pres">
      <dgm:prSet presAssocID="{832A44B8-F952-406E-88F4-A928FC2832D5}" presName="linNode" presStyleCnt="0"/>
      <dgm:spPr/>
    </dgm:pt>
    <dgm:pt modelId="{4F9644F9-9AD6-4BCC-B2AA-D584D71FC45F}" type="pres">
      <dgm:prSet presAssocID="{832A44B8-F952-406E-88F4-A928FC2832D5}" presName="parentText" presStyleLbl="node1" presStyleIdx="1" presStyleCnt="2">
        <dgm:presLayoutVars>
          <dgm:chMax val="1"/>
          <dgm:bulletEnabled val="1"/>
        </dgm:presLayoutVars>
      </dgm:prSet>
      <dgm:spPr/>
    </dgm:pt>
    <dgm:pt modelId="{A03C4E8A-CEB3-414B-89F9-15398B4424D2}" type="pres">
      <dgm:prSet presAssocID="{832A44B8-F952-406E-88F4-A928FC2832D5}" presName="descendantText" presStyleLbl="alignAccFollowNode1" presStyleIdx="1" presStyleCnt="2" custLinFactNeighborX="639" custLinFactNeighborY="4304">
        <dgm:presLayoutVars>
          <dgm:bulletEnabled val="1"/>
        </dgm:presLayoutVars>
      </dgm:prSet>
      <dgm:spPr/>
    </dgm:pt>
  </dgm:ptLst>
  <dgm:cxnLst>
    <dgm:cxn modelId="{FBD92512-2407-494A-9A34-6713ADF62FD7}" type="presOf" srcId="{FEFB8A05-9D6A-48E3-B44D-C203B391CE55}" destId="{CB97E94A-70C7-40A9-A34F-FD756D8F91B5}" srcOrd="0" destOrd="0" presId="urn:microsoft.com/office/officeart/2005/8/layout/vList5"/>
    <dgm:cxn modelId="{EE9C6F2B-3A8C-4A37-971F-85F5B1A0949E}" srcId="{509E9D97-8E26-4243-80B6-7B7D2732CBF4}" destId="{32B9A033-9062-45BE-BF91-1556AFBB113D}" srcOrd="0" destOrd="0" parTransId="{3895819F-5C0D-4592-BFE4-CD8DECC41A96}" sibTransId="{E852AB0E-2563-4958-B46F-6CDA8154441F}"/>
    <dgm:cxn modelId="{0EB4E22C-F12C-4BFD-A04F-B584E5E9BC32}" type="presOf" srcId="{32B9A033-9062-45BE-BF91-1556AFBB113D}" destId="{734D74E5-999C-47A9-BBC1-53698900F4E2}" srcOrd="0" destOrd="0" presId="urn:microsoft.com/office/officeart/2005/8/layout/vList5"/>
    <dgm:cxn modelId="{DD776134-745C-4B1C-A824-30B131F049C8}" srcId="{832A44B8-F952-406E-88F4-A928FC2832D5}" destId="{3EEE5316-E332-4113-8183-CC42562E7CB2}" srcOrd="0" destOrd="0" parTransId="{423217C0-0DA4-4CB4-B35A-AFD91221609B}" sibTransId="{26175FB9-61DF-4E52-8F40-2B0E118ED9C3}"/>
    <dgm:cxn modelId="{72CB1A50-7475-446F-B292-9D38929B15CF}" srcId="{509E9D97-8E26-4243-80B6-7B7D2732CBF4}" destId="{222FFB94-D86B-4CEC-A747-46CA3D3C1DA1}" srcOrd="1" destOrd="0" parTransId="{689B07FD-86C1-4F73-AAD1-10DF0E5E981D}" sibTransId="{63576DDA-87A9-4E89-B452-D287EB16ADB6}"/>
    <dgm:cxn modelId="{D90F0AA4-715A-47B4-A1E5-1E9F2241A939}" srcId="{FEFB8A05-9D6A-48E3-B44D-C203B391CE55}" destId="{832A44B8-F952-406E-88F4-A928FC2832D5}" srcOrd="1" destOrd="0" parTransId="{04419F4D-B990-4F58-B517-B1EDDC3D4BFA}" sibTransId="{FB57FD9B-D6DF-4A1C-8902-63AD6DC8CAC5}"/>
    <dgm:cxn modelId="{A37BD9AC-B932-4B70-BF42-707A3A6BDFA8}" type="presOf" srcId="{222FFB94-D86B-4CEC-A747-46CA3D3C1DA1}" destId="{734D74E5-999C-47A9-BBC1-53698900F4E2}" srcOrd="0" destOrd="1" presId="urn:microsoft.com/office/officeart/2005/8/layout/vList5"/>
    <dgm:cxn modelId="{A84F91B4-6298-4A98-AE56-F6595B6683FD}" srcId="{509E9D97-8E26-4243-80B6-7B7D2732CBF4}" destId="{4CAF7F8D-9352-44AE-B22F-E0B6C35F3435}" srcOrd="2" destOrd="0" parTransId="{C240B64B-38DD-464C-9123-A975E0AB5158}" sibTransId="{C45D8A0D-30A2-428A-929A-22E0E523AB48}"/>
    <dgm:cxn modelId="{DE05E3B9-3C31-4092-8D10-1002CB4A06B2}" type="presOf" srcId="{509E9D97-8E26-4243-80B6-7B7D2732CBF4}" destId="{33879776-E10D-4420-9C1D-A79FDC865BED}" srcOrd="0" destOrd="0" presId="urn:microsoft.com/office/officeart/2005/8/layout/vList5"/>
    <dgm:cxn modelId="{AC1053BB-B887-4C5D-A82B-DE96F9B186F4}" type="presOf" srcId="{4CAF7F8D-9352-44AE-B22F-E0B6C35F3435}" destId="{734D74E5-999C-47A9-BBC1-53698900F4E2}" srcOrd="0" destOrd="2" presId="urn:microsoft.com/office/officeart/2005/8/layout/vList5"/>
    <dgm:cxn modelId="{57A7CEBB-E810-454A-B0BA-97CA9BB32378}" type="presOf" srcId="{832A44B8-F952-406E-88F4-A928FC2832D5}" destId="{4F9644F9-9AD6-4BCC-B2AA-D584D71FC45F}" srcOrd="0" destOrd="0" presId="urn:microsoft.com/office/officeart/2005/8/layout/vList5"/>
    <dgm:cxn modelId="{DB2751D0-1479-4E00-A02C-12A892E77687}" srcId="{FEFB8A05-9D6A-48E3-B44D-C203B391CE55}" destId="{509E9D97-8E26-4243-80B6-7B7D2732CBF4}" srcOrd="0" destOrd="0" parTransId="{1A3BF4C9-1E26-43FA-8D9B-1EC6EB7A7B9E}" sibTransId="{67DC18E8-B500-442D-AAEE-98C243823275}"/>
    <dgm:cxn modelId="{BE988BDD-AA37-4E61-9FE2-3485197EFB40}" type="presOf" srcId="{3EEE5316-E332-4113-8183-CC42562E7CB2}" destId="{A03C4E8A-CEB3-414B-89F9-15398B4424D2}" srcOrd="0" destOrd="0" presId="urn:microsoft.com/office/officeart/2005/8/layout/vList5"/>
    <dgm:cxn modelId="{A6393791-C4D0-4960-89AE-DE19368D5AEE}" type="presParOf" srcId="{CB97E94A-70C7-40A9-A34F-FD756D8F91B5}" destId="{958D54C1-88F4-4442-A590-29C832141079}" srcOrd="0" destOrd="0" presId="urn:microsoft.com/office/officeart/2005/8/layout/vList5"/>
    <dgm:cxn modelId="{A348951E-8723-4B0E-9A58-23B749D27E3B}" type="presParOf" srcId="{958D54C1-88F4-4442-A590-29C832141079}" destId="{33879776-E10D-4420-9C1D-A79FDC865BED}" srcOrd="0" destOrd="0" presId="urn:microsoft.com/office/officeart/2005/8/layout/vList5"/>
    <dgm:cxn modelId="{0DDF3773-2AAC-425F-B54A-B953BFFD528C}" type="presParOf" srcId="{958D54C1-88F4-4442-A590-29C832141079}" destId="{734D74E5-999C-47A9-BBC1-53698900F4E2}" srcOrd="1" destOrd="0" presId="urn:microsoft.com/office/officeart/2005/8/layout/vList5"/>
    <dgm:cxn modelId="{6A324BE0-DCC1-4D3C-B416-DCF79E6E2B70}" type="presParOf" srcId="{CB97E94A-70C7-40A9-A34F-FD756D8F91B5}" destId="{80DBABE2-14B1-42FD-86FB-68F140B9B6CD}" srcOrd="1" destOrd="0" presId="urn:microsoft.com/office/officeart/2005/8/layout/vList5"/>
    <dgm:cxn modelId="{0CF64202-0AA6-47F1-AC5D-50A3DDEBDF28}" type="presParOf" srcId="{CB97E94A-70C7-40A9-A34F-FD756D8F91B5}" destId="{CB0B58A6-22C9-41D8-89E1-B29F7E1BFC6C}" srcOrd="2" destOrd="0" presId="urn:microsoft.com/office/officeart/2005/8/layout/vList5"/>
    <dgm:cxn modelId="{FD6C0DB2-E993-4BC4-B345-73E0FEAF0826}" type="presParOf" srcId="{CB0B58A6-22C9-41D8-89E1-B29F7E1BFC6C}" destId="{4F9644F9-9AD6-4BCC-B2AA-D584D71FC45F}" srcOrd="0" destOrd="0" presId="urn:microsoft.com/office/officeart/2005/8/layout/vList5"/>
    <dgm:cxn modelId="{18DCEBE5-2B57-462A-A087-B866EF852886}" type="presParOf" srcId="{CB0B58A6-22C9-41D8-89E1-B29F7E1BFC6C}" destId="{A03C4E8A-CEB3-414B-89F9-15398B4424D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01E510F7-3CDB-4271-B240-08F3E1F3D6FC}"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fr-BE"/>
        </a:p>
      </dgm:t>
    </dgm:pt>
    <dgm:pt modelId="{961BFC09-943B-4782-9A57-966C0C292D80}">
      <dgm:prSet custT="1"/>
      <dgm:spPr/>
      <dgm:t>
        <a:bodyPr/>
        <a:lstStyle/>
        <a:p>
          <a:r>
            <a:rPr lang="nl-BE" sz="2400" dirty="0" err="1"/>
            <a:t>Distinction</a:t>
          </a:r>
          <a:r>
            <a:rPr lang="nl-BE" sz="2400" dirty="0"/>
            <a:t> </a:t>
          </a:r>
          <a:endParaRPr lang="fr-BE" sz="2400" dirty="0"/>
        </a:p>
      </dgm:t>
    </dgm:pt>
    <dgm:pt modelId="{2F2D1D7B-ED02-4656-AF99-C306022FFFE3}" type="parTrans" cxnId="{C6F16996-2FA3-4D93-816A-B4017D825A39}">
      <dgm:prSet/>
      <dgm:spPr/>
      <dgm:t>
        <a:bodyPr/>
        <a:lstStyle/>
        <a:p>
          <a:endParaRPr lang="fr-BE"/>
        </a:p>
      </dgm:t>
    </dgm:pt>
    <dgm:pt modelId="{71DC8BBB-1D42-4B2F-9E1F-FC4091A12742}" type="sibTrans" cxnId="{C6F16996-2FA3-4D93-816A-B4017D825A39}">
      <dgm:prSet/>
      <dgm:spPr/>
      <dgm:t>
        <a:bodyPr/>
        <a:lstStyle/>
        <a:p>
          <a:endParaRPr lang="fr-BE"/>
        </a:p>
      </dgm:t>
    </dgm:pt>
    <dgm:pt modelId="{866AABD4-9CA7-425C-83E2-22CCB1181FBC}">
      <dgm:prSet/>
      <dgm:spPr>
        <a:solidFill>
          <a:schemeClr val="accent2">
            <a:lumMod val="40000"/>
            <a:lumOff val="60000"/>
          </a:schemeClr>
        </a:solidFill>
      </dgm:spPr>
      <dgm:t>
        <a:bodyPr/>
        <a:lstStyle/>
        <a:p>
          <a:r>
            <a:rPr lang="nl-BE" u="sng" dirty="0">
              <a:solidFill>
                <a:schemeClr val="accent1"/>
              </a:solidFill>
            </a:rPr>
            <a:t>élément</a:t>
          </a:r>
          <a:r>
            <a:rPr lang="nl-BE" dirty="0">
              <a:solidFill>
                <a:schemeClr val="accent1"/>
              </a:solidFill>
            </a:rPr>
            <a:t> </a:t>
          </a:r>
          <a:r>
            <a:rPr lang="nl-BE" dirty="0" err="1">
              <a:solidFill>
                <a:schemeClr val="accent1"/>
              </a:solidFill>
            </a:rPr>
            <a:t>aggravant</a:t>
          </a:r>
          <a:r>
            <a:rPr lang="nl-BE" dirty="0">
              <a:solidFill>
                <a:schemeClr val="accent1"/>
              </a:solidFill>
            </a:rPr>
            <a:t> </a:t>
          </a:r>
          <a:r>
            <a:rPr lang="nl-BE" dirty="0"/>
            <a:t>= </a:t>
          </a:r>
          <a:r>
            <a:rPr lang="nl-BE" b="1" dirty="0" err="1"/>
            <a:t>rehaussement</a:t>
          </a:r>
          <a:r>
            <a:rPr lang="nl-BE" dirty="0"/>
            <a:t> de la </a:t>
          </a:r>
          <a:r>
            <a:rPr lang="nl-BE" dirty="0" err="1"/>
            <a:t>peine</a:t>
          </a:r>
          <a:r>
            <a:rPr lang="nl-BE" dirty="0"/>
            <a:t> </a:t>
          </a:r>
          <a:r>
            <a:rPr lang="nl-BE" dirty="0" err="1"/>
            <a:t>d’un</a:t>
          </a:r>
          <a:r>
            <a:rPr lang="nl-BE" dirty="0"/>
            <a:t> </a:t>
          </a:r>
          <a:r>
            <a:rPr lang="nl-BE" dirty="0" err="1"/>
            <a:t>ou</a:t>
          </a:r>
          <a:r>
            <a:rPr lang="nl-BE" dirty="0"/>
            <a:t> de </a:t>
          </a:r>
          <a:r>
            <a:rPr lang="nl-BE" dirty="0" err="1"/>
            <a:t>plusieurs</a:t>
          </a:r>
          <a:r>
            <a:rPr lang="nl-BE" dirty="0"/>
            <a:t> </a:t>
          </a:r>
          <a:r>
            <a:rPr lang="nl-BE" b="1" dirty="0" err="1"/>
            <a:t>niveaux</a:t>
          </a:r>
          <a:endParaRPr lang="fr-BE" b="1" dirty="0"/>
        </a:p>
      </dgm:t>
    </dgm:pt>
    <dgm:pt modelId="{60394944-7BE4-4879-B4AB-347DBA98E667}" type="parTrans" cxnId="{8891BE74-8AC8-4A6A-9819-08F37AC92AC0}">
      <dgm:prSet/>
      <dgm:spPr/>
      <dgm:t>
        <a:bodyPr/>
        <a:lstStyle/>
        <a:p>
          <a:endParaRPr lang="fr-BE"/>
        </a:p>
      </dgm:t>
    </dgm:pt>
    <dgm:pt modelId="{4EF82085-3A1D-49AA-9E28-549EC87D46E4}" type="sibTrans" cxnId="{8891BE74-8AC8-4A6A-9819-08F37AC92AC0}">
      <dgm:prSet/>
      <dgm:spPr/>
      <dgm:t>
        <a:bodyPr/>
        <a:lstStyle/>
        <a:p>
          <a:endParaRPr lang="fr-BE"/>
        </a:p>
      </dgm:t>
    </dgm:pt>
    <dgm:pt modelId="{D2D31AA9-BF35-4FBA-BCEB-0B3FC05E93D0}">
      <dgm:prSet/>
      <dgm:spPr>
        <a:solidFill>
          <a:schemeClr val="accent6">
            <a:lumMod val="60000"/>
            <a:lumOff val="40000"/>
          </a:schemeClr>
        </a:solidFill>
      </dgm:spPr>
      <dgm:t>
        <a:bodyPr/>
        <a:lstStyle/>
        <a:p>
          <a:r>
            <a:rPr lang="nl-BE" u="sng" dirty="0">
              <a:solidFill>
                <a:schemeClr val="accent1"/>
              </a:solidFill>
            </a:rPr>
            <a:t>facteur</a:t>
          </a:r>
          <a:r>
            <a:rPr lang="nl-BE" dirty="0">
              <a:solidFill>
                <a:schemeClr val="accent1"/>
              </a:solidFill>
            </a:rPr>
            <a:t> </a:t>
          </a:r>
          <a:r>
            <a:rPr lang="nl-BE" dirty="0" err="1">
              <a:solidFill>
                <a:schemeClr val="accent1"/>
              </a:solidFill>
            </a:rPr>
            <a:t>aggravant</a:t>
          </a:r>
          <a:r>
            <a:rPr lang="nl-BE" dirty="0">
              <a:solidFill>
                <a:schemeClr val="accent1"/>
              </a:solidFill>
            </a:rPr>
            <a:t> </a:t>
          </a:r>
          <a:r>
            <a:rPr lang="nl-BE" dirty="0"/>
            <a:t>= facteur que </a:t>
          </a:r>
          <a:r>
            <a:rPr lang="nl-BE" dirty="0" err="1"/>
            <a:t>le</a:t>
          </a:r>
          <a:r>
            <a:rPr lang="nl-BE" dirty="0"/>
            <a:t> </a:t>
          </a:r>
          <a:r>
            <a:rPr lang="nl-BE" dirty="0" err="1"/>
            <a:t>juge</a:t>
          </a:r>
          <a:r>
            <a:rPr lang="nl-BE" dirty="0"/>
            <a:t> </a:t>
          </a:r>
          <a:r>
            <a:rPr lang="nl-BE" dirty="0" err="1"/>
            <a:t>doit</a:t>
          </a:r>
          <a:r>
            <a:rPr lang="nl-BE" dirty="0"/>
            <a:t> </a:t>
          </a:r>
          <a:r>
            <a:rPr lang="nl-BE" dirty="0" err="1"/>
            <a:t>prendre</a:t>
          </a:r>
          <a:r>
            <a:rPr lang="nl-BE" dirty="0"/>
            <a:t> en </a:t>
          </a:r>
          <a:r>
            <a:rPr lang="nl-BE" dirty="0" err="1"/>
            <a:t>considération</a:t>
          </a:r>
          <a:r>
            <a:rPr lang="nl-BE" dirty="0"/>
            <a:t> pour </a:t>
          </a:r>
          <a:r>
            <a:rPr lang="nl-BE" dirty="0" err="1"/>
            <a:t>déterminer</a:t>
          </a:r>
          <a:r>
            <a:rPr lang="nl-BE" dirty="0"/>
            <a:t> la </a:t>
          </a:r>
          <a:r>
            <a:rPr lang="nl-BE" dirty="0" err="1"/>
            <a:t>peine</a:t>
          </a:r>
          <a:r>
            <a:rPr lang="nl-BE" dirty="0"/>
            <a:t> et </a:t>
          </a:r>
          <a:r>
            <a:rPr lang="nl-BE" dirty="0" err="1"/>
            <a:t>son</a:t>
          </a:r>
          <a:r>
            <a:rPr lang="nl-BE" dirty="0"/>
            <a:t> </a:t>
          </a:r>
          <a:r>
            <a:rPr lang="nl-BE" dirty="0" err="1"/>
            <a:t>taux</a:t>
          </a:r>
          <a:r>
            <a:rPr lang="nl-BE" dirty="0"/>
            <a:t> </a:t>
          </a:r>
          <a:r>
            <a:rPr lang="nl-BE" b="1" dirty="0"/>
            <a:t>à </a:t>
          </a:r>
          <a:r>
            <a:rPr lang="nl-BE" b="1" dirty="0" err="1"/>
            <a:t>l’intérieur</a:t>
          </a:r>
          <a:r>
            <a:rPr lang="nl-BE" b="1" dirty="0"/>
            <a:t> du </a:t>
          </a:r>
          <a:r>
            <a:rPr lang="nl-BE" b="1" dirty="0" err="1"/>
            <a:t>même</a:t>
          </a:r>
          <a:r>
            <a:rPr lang="nl-BE" b="1" dirty="0"/>
            <a:t> niveau de </a:t>
          </a:r>
          <a:r>
            <a:rPr lang="nl-BE" b="1" dirty="0" err="1"/>
            <a:t>peine</a:t>
          </a:r>
          <a:endParaRPr lang="fr-BE" b="1" dirty="0"/>
        </a:p>
      </dgm:t>
    </dgm:pt>
    <dgm:pt modelId="{51A2A2D3-6C64-41A3-8784-FDD47AFE7263}" type="parTrans" cxnId="{0A6597A2-92D1-424B-B816-135AA37B14E3}">
      <dgm:prSet/>
      <dgm:spPr/>
      <dgm:t>
        <a:bodyPr/>
        <a:lstStyle/>
        <a:p>
          <a:endParaRPr lang="fr-BE"/>
        </a:p>
      </dgm:t>
    </dgm:pt>
    <dgm:pt modelId="{32A7015E-FD3F-4B93-A20C-377A594C002D}" type="sibTrans" cxnId="{0A6597A2-92D1-424B-B816-135AA37B14E3}">
      <dgm:prSet/>
      <dgm:spPr/>
      <dgm:t>
        <a:bodyPr/>
        <a:lstStyle/>
        <a:p>
          <a:endParaRPr lang="fr-BE"/>
        </a:p>
      </dgm:t>
    </dgm:pt>
    <dgm:pt modelId="{3A16ED92-71E7-4EF8-9868-638F1DCD85CD}" type="pres">
      <dgm:prSet presAssocID="{01E510F7-3CDB-4271-B240-08F3E1F3D6FC}" presName="Name0" presStyleCnt="0">
        <dgm:presLayoutVars>
          <dgm:chPref val="1"/>
          <dgm:dir/>
          <dgm:animOne val="branch"/>
          <dgm:animLvl val="lvl"/>
          <dgm:resizeHandles val="exact"/>
        </dgm:presLayoutVars>
      </dgm:prSet>
      <dgm:spPr/>
    </dgm:pt>
    <dgm:pt modelId="{B813BCFD-C52B-452B-BB1E-87F75E021801}" type="pres">
      <dgm:prSet presAssocID="{961BFC09-943B-4782-9A57-966C0C292D80}" presName="root1" presStyleCnt="0"/>
      <dgm:spPr/>
    </dgm:pt>
    <dgm:pt modelId="{ACC6FFD5-4443-4D58-A772-A8871E225C22}" type="pres">
      <dgm:prSet presAssocID="{961BFC09-943B-4782-9A57-966C0C292D80}" presName="LevelOneTextNode" presStyleLbl="node0" presStyleIdx="0" presStyleCnt="1" custScaleX="83798" custScaleY="77553" custLinFactNeighborX="14280" custLinFactNeighborY="-311">
        <dgm:presLayoutVars>
          <dgm:chPref val="3"/>
        </dgm:presLayoutVars>
      </dgm:prSet>
      <dgm:spPr/>
    </dgm:pt>
    <dgm:pt modelId="{36ECAA83-575D-478A-BDC2-E2AE1B4DDC2D}" type="pres">
      <dgm:prSet presAssocID="{961BFC09-943B-4782-9A57-966C0C292D80}" presName="level2hierChild" presStyleCnt="0"/>
      <dgm:spPr/>
    </dgm:pt>
    <dgm:pt modelId="{83000A72-81E2-47C3-B546-1F39EC6C1B24}" type="pres">
      <dgm:prSet presAssocID="{60394944-7BE4-4879-B4AB-347DBA98E667}" presName="conn2-1" presStyleLbl="parChTrans1D2" presStyleIdx="0" presStyleCnt="2"/>
      <dgm:spPr/>
    </dgm:pt>
    <dgm:pt modelId="{0B63A8B0-ED8A-48A2-A1B3-06C9ABB4B1DB}" type="pres">
      <dgm:prSet presAssocID="{60394944-7BE4-4879-B4AB-347DBA98E667}" presName="connTx" presStyleLbl="parChTrans1D2" presStyleIdx="0" presStyleCnt="2"/>
      <dgm:spPr/>
    </dgm:pt>
    <dgm:pt modelId="{90F6A942-5ECC-4AE5-9F67-9BF31B6E87E2}" type="pres">
      <dgm:prSet presAssocID="{866AABD4-9CA7-425C-83E2-22CCB1181FBC}" presName="root2" presStyleCnt="0"/>
      <dgm:spPr/>
    </dgm:pt>
    <dgm:pt modelId="{D2E62781-0C0A-4AE0-AFB2-039CBC883290}" type="pres">
      <dgm:prSet presAssocID="{866AABD4-9CA7-425C-83E2-22CCB1181FBC}" presName="LevelTwoTextNode" presStyleLbl="node2" presStyleIdx="0" presStyleCnt="2" custScaleX="138225" custScaleY="174293" custLinFactNeighborX="-900" custLinFactNeighborY="-1099">
        <dgm:presLayoutVars>
          <dgm:chPref val="3"/>
        </dgm:presLayoutVars>
      </dgm:prSet>
      <dgm:spPr/>
    </dgm:pt>
    <dgm:pt modelId="{A2A2A5AF-589A-4BCF-8FDD-464CCC9BE19B}" type="pres">
      <dgm:prSet presAssocID="{866AABD4-9CA7-425C-83E2-22CCB1181FBC}" presName="level3hierChild" presStyleCnt="0"/>
      <dgm:spPr/>
    </dgm:pt>
    <dgm:pt modelId="{770AF652-BAA8-48D1-BFD2-34311C549E6E}" type="pres">
      <dgm:prSet presAssocID="{51A2A2D3-6C64-41A3-8784-FDD47AFE7263}" presName="conn2-1" presStyleLbl="parChTrans1D2" presStyleIdx="1" presStyleCnt="2"/>
      <dgm:spPr/>
    </dgm:pt>
    <dgm:pt modelId="{74FA012A-99EF-4559-8F2B-256DFCD17B63}" type="pres">
      <dgm:prSet presAssocID="{51A2A2D3-6C64-41A3-8784-FDD47AFE7263}" presName="connTx" presStyleLbl="parChTrans1D2" presStyleIdx="1" presStyleCnt="2"/>
      <dgm:spPr/>
    </dgm:pt>
    <dgm:pt modelId="{AD988B35-4213-4C6A-9A9A-04C8D693D5F9}" type="pres">
      <dgm:prSet presAssocID="{D2D31AA9-BF35-4FBA-BCEB-0B3FC05E93D0}" presName="root2" presStyleCnt="0"/>
      <dgm:spPr/>
    </dgm:pt>
    <dgm:pt modelId="{8946FDF0-BE05-4396-B0CB-24B786BF76FE}" type="pres">
      <dgm:prSet presAssocID="{D2D31AA9-BF35-4FBA-BCEB-0B3FC05E93D0}" presName="LevelTwoTextNode" presStyleLbl="node2" presStyleIdx="1" presStyleCnt="2" custScaleX="138447" custScaleY="194478">
        <dgm:presLayoutVars>
          <dgm:chPref val="3"/>
        </dgm:presLayoutVars>
      </dgm:prSet>
      <dgm:spPr/>
    </dgm:pt>
    <dgm:pt modelId="{0EE4F540-C169-42BB-BC5B-79D61B3E5F9D}" type="pres">
      <dgm:prSet presAssocID="{D2D31AA9-BF35-4FBA-BCEB-0B3FC05E93D0}" presName="level3hierChild" presStyleCnt="0"/>
      <dgm:spPr/>
    </dgm:pt>
  </dgm:ptLst>
  <dgm:cxnLst>
    <dgm:cxn modelId="{9AB56716-CF52-4900-B74D-D3F4CC5FA81A}" type="presOf" srcId="{01E510F7-3CDB-4271-B240-08F3E1F3D6FC}" destId="{3A16ED92-71E7-4EF8-9868-638F1DCD85CD}" srcOrd="0" destOrd="0" presId="urn:microsoft.com/office/officeart/2008/layout/HorizontalMultiLevelHierarchy"/>
    <dgm:cxn modelId="{67CCFD1E-99E7-44F9-9A1C-ACE463B49255}" type="presOf" srcId="{60394944-7BE4-4879-B4AB-347DBA98E667}" destId="{0B63A8B0-ED8A-48A2-A1B3-06C9ABB4B1DB}" srcOrd="1" destOrd="0" presId="urn:microsoft.com/office/officeart/2008/layout/HorizontalMultiLevelHierarchy"/>
    <dgm:cxn modelId="{F18FBB31-A217-42A1-B2FC-3DF069F4A6F4}" type="presOf" srcId="{866AABD4-9CA7-425C-83E2-22CCB1181FBC}" destId="{D2E62781-0C0A-4AE0-AFB2-039CBC883290}" srcOrd="0" destOrd="0" presId="urn:microsoft.com/office/officeart/2008/layout/HorizontalMultiLevelHierarchy"/>
    <dgm:cxn modelId="{A2136468-C829-4F6C-A767-B1475C9E1DBF}" type="presOf" srcId="{961BFC09-943B-4782-9A57-966C0C292D80}" destId="{ACC6FFD5-4443-4D58-A772-A8871E225C22}" srcOrd="0" destOrd="0" presId="urn:microsoft.com/office/officeart/2008/layout/HorizontalMultiLevelHierarchy"/>
    <dgm:cxn modelId="{1A25A26C-6106-407E-8719-329BC2C3E376}" type="presOf" srcId="{60394944-7BE4-4879-B4AB-347DBA98E667}" destId="{83000A72-81E2-47C3-B546-1F39EC6C1B24}" srcOrd="0" destOrd="0" presId="urn:microsoft.com/office/officeart/2008/layout/HorizontalMultiLevelHierarchy"/>
    <dgm:cxn modelId="{26597153-FC48-4C39-8052-1598E5B181A3}" type="presOf" srcId="{51A2A2D3-6C64-41A3-8784-FDD47AFE7263}" destId="{74FA012A-99EF-4559-8F2B-256DFCD17B63}" srcOrd="1" destOrd="0" presId="urn:microsoft.com/office/officeart/2008/layout/HorizontalMultiLevelHierarchy"/>
    <dgm:cxn modelId="{8891BE74-8AC8-4A6A-9819-08F37AC92AC0}" srcId="{961BFC09-943B-4782-9A57-966C0C292D80}" destId="{866AABD4-9CA7-425C-83E2-22CCB1181FBC}" srcOrd="0" destOrd="0" parTransId="{60394944-7BE4-4879-B4AB-347DBA98E667}" sibTransId="{4EF82085-3A1D-49AA-9E28-549EC87D46E4}"/>
    <dgm:cxn modelId="{C6F16996-2FA3-4D93-816A-B4017D825A39}" srcId="{01E510F7-3CDB-4271-B240-08F3E1F3D6FC}" destId="{961BFC09-943B-4782-9A57-966C0C292D80}" srcOrd="0" destOrd="0" parTransId="{2F2D1D7B-ED02-4656-AF99-C306022FFFE3}" sibTransId="{71DC8BBB-1D42-4B2F-9E1F-FC4091A12742}"/>
    <dgm:cxn modelId="{0A6597A2-92D1-424B-B816-135AA37B14E3}" srcId="{961BFC09-943B-4782-9A57-966C0C292D80}" destId="{D2D31AA9-BF35-4FBA-BCEB-0B3FC05E93D0}" srcOrd="1" destOrd="0" parTransId="{51A2A2D3-6C64-41A3-8784-FDD47AFE7263}" sibTransId="{32A7015E-FD3F-4B93-A20C-377A594C002D}"/>
    <dgm:cxn modelId="{D8F17CD5-2636-4648-B4FB-AE97B0C18F26}" type="presOf" srcId="{51A2A2D3-6C64-41A3-8784-FDD47AFE7263}" destId="{770AF652-BAA8-48D1-BFD2-34311C549E6E}" srcOrd="0" destOrd="0" presId="urn:microsoft.com/office/officeart/2008/layout/HorizontalMultiLevelHierarchy"/>
    <dgm:cxn modelId="{E79C09EF-C18A-455D-B833-48ED56495D3B}" type="presOf" srcId="{D2D31AA9-BF35-4FBA-BCEB-0B3FC05E93D0}" destId="{8946FDF0-BE05-4396-B0CB-24B786BF76FE}" srcOrd="0" destOrd="0" presId="urn:microsoft.com/office/officeart/2008/layout/HorizontalMultiLevelHierarchy"/>
    <dgm:cxn modelId="{E0BD24A0-171C-4B86-9503-B310DAEA3D39}" type="presParOf" srcId="{3A16ED92-71E7-4EF8-9868-638F1DCD85CD}" destId="{B813BCFD-C52B-452B-BB1E-87F75E021801}" srcOrd="0" destOrd="0" presId="urn:microsoft.com/office/officeart/2008/layout/HorizontalMultiLevelHierarchy"/>
    <dgm:cxn modelId="{B6CEB67C-E697-4FA6-93E8-EE75AE70CDC5}" type="presParOf" srcId="{B813BCFD-C52B-452B-BB1E-87F75E021801}" destId="{ACC6FFD5-4443-4D58-A772-A8871E225C22}" srcOrd="0" destOrd="0" presId="urn:microsoft.com/office/officeart/2008/layout/HorizontalMultiLevelHierarchy"/>
    <dgm:cxn modelId="{2DFE1F6A-170E-4CF7-8A9B-0E26D8ABD383}" type="presParOf" srcId="{B813BCFD-C52B-452B-BB1E-87F75E021801}" destId="{36ECAA83-575D-478A-BDC2-E2AE1B4DDC2D}" srcOrd="1" destOrd="0" presId="urn:microsoft.com/office/officeart/2008/layout/HorizontalMultiLevelHierarchy"/>
    <dgm:cxn modelId="{40F9F109-9EE3-4968-AFBA-393F3CECD677}" type="presParOf" srcId="{36ECAA83-575D-478A-BDC2-E2AE1B4DDC2D}" destId="{83000A72-81E2-47C3-B546-1F39EC6C1B24}" srcOrd="0" destOrd="0" presId="urn:microsoft.com/office/officeart/2008/layout/HorizontalMultiLevelHierarchy"/>
    <dgm:cxn modelId="{C3A697E7-AD70-4ABB-8823-972D7EE73360}" type="presParOf" srcId="{83000A72-81E2-47C3-B546-1F39EC6C1B24}" destId="{0B63A8B0-ED8A-48A2-A1B3-06C9ABB4B1DB}" srcOrd="0" destOrd="0" presId="urn:microsoft.com/office/officeart/2008/layout/HorizontalMultiLevelHierarchy"/>
    <dgm:cxn modelId="{18CBA7EB-6A98-48C5-883D-5AFB253E29E3}" type="presParOf" srcId="{36ECAA83-575D-478A-BDC2-E2AE1B4DDC2D}" destId="{90F6A942-5ECC-4AE5-9F67-9BF31B6E87E2}" srcOrd="1" destOrd="0" presId="urn:microsoft.com/office/officeart/2008/layout/HorizontalMultiLevelHierarchy"/>
    <dgm:cxn modelId="{AE57CC83-0D52-4595-BD29-BD0B8B192670}" type="presParOf" srcId="{90F6A942-5ECC-4AE5-9F67-9BF31B6E87E2}" destId="{D2E62781-0C0A-4AE0-AFB2-039CBC883290}" srcOrd="0" destOrd="0" presId="urn:microsoft.com/office/officeart/2008/layout/HorizontalMultiLevelHierarchy"/>
    <dgm:cxn modelId="{E4B4A321-F8EF-439B-A0F4-091185DEF9AA}" type="presParOf" srcId="{90F6A942-5ECC-4AE5-9F67-9BF31B6E87E2}" destId="{A2A2A5AF-589A-4BCF-8FDD-464CCC9BE19B}" srcOrd="1" destOrd="0" presId="urn:microsoft.com/office/officeart/2008/layout/HorizontalMultiLevelHierarchy"/>
    <dgm:cxn modelId="{AEE6CB59-E2E0-455A-945F-8B0C0A99C6C6}" type="presParOf" srcId="{36ECAA83-575D-478A-BDC2-E2AE1B4DDC2D}" destId="{770AF652-BAA8-48D1-BFD2-34311C549E6E}" srcOrd="2" destOrd="0" presId="urn:microsoft.com/office/officeart/2008/layout/HorizontalMultiLevelHierarchy"/>
    <dgm:cxn modelId="{7CAC36A7-A498-49C9-9122-246270412CD6}" type="presParOf" srcId="{770AF652-BAA8-48D1-BFD2-34311C549E6E}" destId="{74FA012A-99EF-4559-8F2B-256DFCD17B63}" srcOrd="0" destOrd="0" presId="urn:microsoft.com/office/officeart/2008/layout/HorizontalMultiLevelHierarchy"/>
    <dgm:cxn modelId="{599E9F0C-76F8-4041-BB17-6BC228396E82}" type="presParOf" srcId="{36ECAA83-575D-478A-BDC2-E2AE1B4DDC2D}" destId="{AD988B35-4213-4C6A-9A9A-04C8D693D5F9}" srcOrd="3" destOrd="0" presId="urn:microsoft.com/office/officeart/2008/layout/HorizontalMultiLevelHierarchy"/>
    <dgm:cxn modelId="{7AEB414E-44B3-46F9-85BC-B1F2807601CB}" type="presParOf" srcId="{AD988B35-4213-4C6A-9A9A-04C8D693D5F9}" destId="{8946FDF0-BE05-4396-B0CB-24B786BF76FE}" srcOrd="0" destOrd="0" presId="urn:microsoft.com/office/officeart/2008/layout/HorizontalMultiLevelHierarchy"/>
    <dgm:cxn modelId="{158DE5E8-671C-4D78-A8DD-A6D96464BE71}" type="presParOf" srcId="{AD988B35-4213-4C6A-9A9A-04C8D693D5F9}" destId="{0EE4F540-C169-42BB-BC5B-79D61B3E5F9D}"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2BB413D0-7D64-45BA-BCC9-27C9B8DE8C2F}"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fr-BE"/>
        </a:p>
      </dgm:t>
    </dgm:pt>
    <dgm:pt modelId="{F00D94DD-ED04-4C63-B968-CD99E4FC7F78}">
      <dgm:prSet/>
      <dgm:spPr/>
      <dgm:t>
        <a:bodyPr/>
        <a:lstStyle/>
        <a:p>
          <a:r>
            <a:rPr lang="nl-BE" b="0" i="0" baseline="0" dirty="0" err="1"/>
            <a:t>Distinction</a:t>
          </a:r>
          <a:r>
            <a:rPr lang="nl-BE" b="0" i="0" baseline="0" dirty="0"/>
            <a:t> </a:t>
          </a:r>
          <a:endParaRPr lang="fr-BE" dirty="0"/>
        </a:p>
      </dgm:t>
    </dgm:pt>
    <dgm:pt modelId="{1FA14453-F9D5-4215-A2ED-89766692928D}" type="parTrans" cxnId="{2FDC9B8B-1DB2-4058-ABA5-D4F02E57A89C}">
      <dgm:prSet/>
      <dgm:spPr/>
      <dgm:t>
        <a:bodyPr/>
        <a:lstStyle/>
        <a:p>
          <a:endParaRPr lang="fr-BE"/>
        </a:p>
      </dgm:t>
    </dgm:pt>
    <dgm:pt modelId="{EB310AAF-C809-4799-96A2-F1F3FF58C405}" type="sibTrans" cxnId="{2FDC9B8B-1DB2-4058-ABA5-D4F02E57A89C}">
      <dgm:prSet/>
      <dgm:spPr/>
      <dgm:t>
        <a:bodyPr/>
        <a:lstStyle/>
        <a:p>
          <a:endParaRPr lang="fr-BE"/>
        </a:p>
      </dgm:t>
    </dgm:pt>
    <dgm:pt modelId="{9151DB2A-B850-42C1-BEB3-E1E1B9715120}">
      <dgm:prSet/>
      <dgm:spPr/>
      <dgm:t>
        <a:bodyPr/>
        <a:lstStyle/>
        <a:p>
          <a:r>
            <a:rPr lang="nl-BE" b="0" i="0" baseline="0" dirty="0" err="1"/>
            <a:t>causes</a:t>
          </a:r>
          <a:r>
            <a:rPr lang="nl-BE" b="0" i="0" baseline="0" dirty="0"/>
            <a:t> de </a:t>
          </a:r>
          <a:r>
            <a:rPr lang="nl-BE" b="0" i="0" baseline="0" dirty="0" err="1"/>
            <a:t>justification</a:t>
          </a:r>
          <a:r>
            <a:rPr lang="nl-BE" b="0" i="0" baseline="0" dirty="0"/>
            <a:t> (pas </a:t>
          </a:r>
          <a:r>
            <a:rPr lang="nl-BE" b="0" i="0" baseline="0" dirty="0" err="1"/>
            <a:t>d’infraction</a:t>
          </a:r>
          <a:r>
            <a:rPr lang="nl-BE" b="0" i="0" baseline="0" dirty="0"/>
            <a:t>)</a:t>
          </a:r>
          <a:endParaRPr lang="fr-BE" dirty="0"/>
        </a:p>
      </dgm:t>
    </dgm:pt>
    <dgm:pt modelId="{AD60BD21-7859-496C-A4FD-6C5B201B25CC}" type="parTrans" cxnId="{7CE4DE77-1202-41BF-A94F-47CC29FD97D8}">
      <dgm:prSet/>
      <dgm:spPr/>
      <dgm:t>
        <a:bodyPr/>
        <a:lstStyle/>
        <a:p>
          <a:endParaRPr lang="fr-BE"/>
        </a:p>
      </dgm:t>
    </dgm:pt>
    <dgm:pt modelId="{9A4F7EA4-5804-48CD-8074-64CC8523B547}" type="sibTrans" cxnId="{7CE4DE77-1202-41BF-A94F-47CC29FD97D8}">
      <dgm:prSet/>
      <dgm:spPr/>
      <dgm:t>
        <a:bodyPr/>
        <a:lstStyle/>
        <a:p>
          <a:endParaRPr lang="fr-BE"/>
        </a:p>
      </dgm:t>
    </dgm:pt>
    <dgm:pt modelId="{9C96C185-33D2-4747-BE67-CF8C2EC63B0E}">
      <dgm:prSet/>
      <dgm:spPr/>
      <dgm:t>
        <a:bodyPr/>
        <a:lstStyle/>
        <a:p>
          <a:r>
            <a:rPr lang="nl-BE" b="0" i="0" baseline="0" dirty="0" err="1"/>
            <a:t>cause</a:t>
          </a:r>
          <a:r>
            <a:rPr lang="nl-BE" b="0" i="0" baseline="0" dirty="0"/>
            <a:t> </a:t>
          </a:r>
          <a:r>
            <a:rPr lang="nl-BE" b="0" i="0" baseline="0" dirty="0" err="1"/>
            <a:t>d’exemption</a:t>
          </a:r>
          <a:r>
            <a:rPr lang="nl-BE" b="0" i="0" baseline="0" dirty="0"/>
            <a:t> de </a:t>
          </a:r>
          <a:r>
            <a:rPr lang="nl-BE" b="0" i="0" baseline="0" dirty="0" err="1"/>
            <a:t>culpabilité</a:t>
          </a:r>
          <a:r>
            <a:rPr lang="nl-BE" b="0" i="0" baseline="0" dirty="0"/>
            <a:t> (pas </a:t>
          </a:r>
          <a:r>
            <a:rPr lang="nl-BE" b="0" i="0" baseline="0" dirty="0" err="1"/>
            <a:t>d’élément</a:t>
          </a:r>
          <a:r>
            <a:rPr lang="nl-BE" b="0" i="0" baseline="0" dirty="0"/>
            <a:t> </a:t>
          </a:r>
          <a:r>
            <a:rPr lang="nl-BE" b="0" i="0" baseline="0" dirty="0" err="1"/>
            <a:t>moral</a:t>
          </a:r>
          <a:r>
            <a:rPr lang="nl-BE" b="0" i="0" baseline="0" dirty="0"/>
            <a:t>)</a:t>
          </a:r>
          <a:endParaRPr lang="fr-BE" dirty="0"/>
        </a:p>
      </dgm:t>
    </dgm:pt>
    <dgm:pt modelId="{62720FFA-BE4A-40F6-AFD0-651CC46794FC}" type="parTrans" cxnId="{C0974C9F-3422-4B3F-906F-87E453248E16}">
      <dgm:prSet/>
      <dgm:spPr/>
      <dgm:t>
        <a:bodyPr/>
        <a:lstStyle/>
        <a:p>
          <a:endParaRPr lang="fr-BE"/>
        </a:p>
      </dgm:t>
    </dgm:pt>
    <dgm:pt modelId="{F6F46B88-024F-498F-9FD9-CBC4255461F0}" type="sibTrans" cxnId="{C0974C9F-3422-4B3F-906F-87E453248E16}">
      <dgm:prSet/>
      <dgm:spPr/>
      <dgm:t>
        <a:bodyPr/>
        <a:lstStyle/>
        <a:p>
          <a:endParaRPr lang="fr-BE"/>
        </a:p>
      </dgm:t>
    </dgm:pt>
    <dgm:pt modelId="{7B1B18EF-427B-4330-B2F4-D0E0A5865E8F}">
      <dgm:prSet/>
      <dgm:spPr/>
      <dgm:t>
        <a:bodyPr/>
        <a:lstStyle/>
        <a:p>
          <a:r>
            <a:rPr lang="nl-BE" b="0" i="0" baseline="0" dirty="0" err="1"/>
            <a:t>cause</a:t>
          </a:r>
          <a:r>
            <a:rPr lang="nl-BE" b="0" i="0" baseline="0" dirty="0"/>
            <a:t> de non-</a:t>
          </a:r>
          <a:r>
            <a:rPr lang="nl-BE" b="0" i="0" baseline="0" dirty="0" err="1"/>
            <a:t>imputabilité</a:t>
          </a:r>
          <a:r>
            <a:rPr lang="nl-BE" b="0" i="0" baseline="0" dirty="0"/>
            <a:t> (pas de </a:t>
          </a:r>
          <a:r>
            <a:rPr lang="nl-BE" b="0" i="0" baseline="0" dirty="0" err="1"/>
            <a:t>responsabilité</a:t>
          </a:r>
          <a:r>
            <a:rPr lang="nl-BE" b="0" i="0" baseline="0" dirty="0"/>
            <a:t> pénale)</a:t>
          </a:r>
          <a:endParaRPr lang="fr-BE" dirty="0"/>
        </a:p>
      </dgm:t>
    </dgm:pt>
    <dgm:pt modelId="{96A6E0C9-CF7E-4DC0-95B6-DE6F955FFB49}" type="parTrans" cxnId="{E6513B7D-2722-44B3-B9E8-77636E7C9B09}">
      <dgm:prSet/>
      <dgm:spPr/>
      <dgm:t>
        <a:bodyPr/>
        <a:lstStyle/>
        <a:p>
          <a:endParaRPr lang="fr-BE"/>
        </a:p>
      </dgm:t>
    </dgm:pt>
    <dgm:pt modelId="{1EFFFCBF-187C-4E17-909F-7210D88BD2D7}" type="sibTrans" cxnId="{E6513B7D-2722-44B3-B9E8-77636E7C9B09}">
      <dgm:prSet/>
      <dgm:spPr/>
      <dgm:t>
        <a:bodyPr/>
        <a:lstStyle/>
        <a:p>
          <a:endParaRPr lang="fr-BE"/>
        </a:p>
      </dgm:t>
    </dgm:pt>
    <dgm:pt modelId="{563F3E4F-3788-4D88-97AF-6AE928BF9EF7}">
      <dgm:prSet/>
      <dgm:spPr/>
      <dgm:t>
        <a:bodyPr/>
        <a:lstStyle/>
        <a:p>
          <a:r>
            <a:rPr lang="nl-BE" b="0" i="0" baseline="0" dirty="0" err="1"/>
            <a:t>causes</a:t>
          </a:r>
          <a:r>
            <a:rPr lang="nl-BE" b="0" i="0" baseline="0" dirty="0"/>
            <a:t> </a:t>
          </a:r>
          <a:r>
            <a:rPr lang="nl-BE" b="0" i="0" baseline="0" dirty="0" err="1"/>
            <a:t>d’excuse</a:t>
          </a:r>
          <a:r>
            <a:rPr lang="nl-BE" b="0" i="0" baseline="0" dirty="0"/>
            <a:t> (pas de </a:t>
          </a:r>
          <a:r>
            <a:rPr lang="nl-BE" b="0" i="0" baseline="0" dirty="0" err="1"/>
            <a:t>peine</a:t>
          </a:r>
          <a:r>
            <a:rPr lang="nl-BE" b="0" i="0" baseline="0" dirty="0"/>
            <a:t> </a:t>
          </a:r>
          <a:r>
            <a:rPr lang="nl-BE" b="0" i="0" baseline="0" dirty="0" err="1"/>
            <a:t>ou</a:t>
          </a:r>
          <a:r>
            <a:rPr lang="nl-BE" b="0" i="0" baseline="0" dirty="0"/>
            <a:t> </a:t>
          </a:r>
          <a:r>
            <a:rPr lang="nl-BE" b="0" i="0" baseline="0" dirty="0" err="1"/>
            <a:t>atténuation</a:t>
          </a:r>
          <a:r>
            <a:rPr lang="nl-BE" b="0" i="0" baseline="0" dirty="0"/>
            <a:t> de la </a:t>
          </a:r>
          <a:r>
            <a:rPr lang="nl-BE" b="0" i="0" baseline="0" dirty="0" err="1"/>
            <a:t>peine</a:t>
          </a:r>
          <a:r>
            <a:rPr lang="nl-BE" b="0" i="0" baseline="0" dirty="0"/>
            <a:t>)</a:t>
          </a:r>
          <a:endParaRPr lang="fr-BE" dirty="0"/>
        </a:p>
      </dgm:t>
    </dgm:pt>
    <dgm:pt modelId="{9B9248FD-4961-40C4-86E1-A3DB66DFA3EE}" type="parTrans" cxnId="{1440AED5-4216-4F10-A2C1-12552EA8BCC2}">
      <dgm:prSet/>
      <dgm:spPr/>
      <dgm:t>
        <a:bodyPr/>
        <a:lstStyle/>
        <a:p>
          <a:endParaRPr lang="fr-BE"/>
        </a:p>
      </dgm:t>
    </dgm:pt>
    <dgm:pt modelId="{9ED6DBC3-2ACB-445D-A31A-1AE8FC3BDB19}" type="sibTrans" cxnId="{1440AED5-4216-4F10-A2C1-12552EA8BCC2}">
      <dgm:prSet/>
      <dgm:spPr/>
      <dgm:t>
        <a:bodyPr/>
        <a:lstStyle/>
        <a:p>
          <a:endParaRPr lang="fr-BE"/>
        </a:p>
      </dgm:t>
    </dgm:pt>
    <dgm:pt modelId="{27F243DC-BA60-4B3C-9E47-AC49BB9BDA00}" type="pres">
      <dgm:prSet presAssocID="{2BB413D0-7D64-45BA-BCC9-27C9B8DE8C2F}" presName="Name0" presStyleCnt="0">
        <dgm:presLayoutVars>
          <dgm:chPref val="1"/>
          <dgm:dir/>
          <dgm:animOne val="branch"/>
          <dgm:animLvl val="lvl"/>
          <dgm:resizeHandles val="exact"/>
        </dgm:presLayoutVars>
      </dgm:prSet>
      <dgm:spPr/>
    </dgm:pt>
    <dgm:pt modelId="{D39B6FE5-7250-4AA6-A86B-BE0C536E2AB9}" type="pres">
      <dgm:prSet presAssocID="{F00D94DD-ED04-4C63-B968-CD99E4FC7F78}" presName="root1" presStyleCnt="0"/>
      <dgm:spPr/>
    </dgm:pt>
    <dgm:pt modelId="{7386EBFA-04D1-474F-B7EF-18599A044FCD}" type="pres">
      <dgm:prSet presAssocID="{F00D94DD-ED04-4C63-B968-CD99E4FC7F78}" presName="LevelOneTextNode" presStyleLbl="node0" presStyleIdx="0" presStyleCnt="1" custScaleX="88092" custScaleY="81247">
        <dgm:presLayoutVars>
          <dgm:chPref val="3"/>
        </dgm:presLayoutVars>
      </dgm:prSet>
      <dgm:spPr/>
    </dgm:pt>
    <dgm:pt modelId="{9D50D7D4-B70E-4422-B67A-A76B7882AB58}" type="pres">
      <dgm:prSet presAssocID="{F00D94DD-ED04-4C63-B968-CD99E4FC7F78}" presName="level2hierChild" presStyleCnt="0"/>
      <dgm:spPr/>
    </dgm:pt>
    <dgm:pt modelId="{C6637FAB-5DC4-4839-B920-BBB35E7DAC24}" type="pres">
      <dgm:prSet presAssocID="{AD60BD21-7859-496C-A4FD-6C5B201B25CC}" presName="conn2-1" presStyleLbl="parChTrans1D2" presStyleIdx="0" presStyleCnt="4"/>
      <dgm:spPr/>
    </dgm:pt>
    <dgm:pt modelId="{0AEE3477-EE27-46D0-BD6E-5B5028E3B670}" type="pres">
      <dgm:prSet presAssocID="{AD60BD21-7859-496C-A4FD-6C5B201B25CC}" presName="connTx" presStyleLbl="parChTrans1D2" presStyleIdx="0" presStyleCnt="4"/>
      <dgm:spPr/>
    </dgm:pt>
    <dgm:pt modelId="{CAEB47BC-1362-4520-B92A-49BFBC288828}" type="pres">
      <dgm:prSet presAssocID="{9151DB2A-B850-42C1-BEB3-E1E1B9715120}" presName="root2" presStyleCnt="0"/>
      <dgm:spPr/>
    </dgm:pt>
    <dgm:pt modelId="{E9988DE3-A6B2-42F3-A581-62846DFC33DE}" type="pres">
      <dgm:prSet presAssocID="{9151DB2A-B850-42C1-BEB3-E1E1B9715120}" presName="LevelTwoTextNode" presStyleLbl="node2" presStyleIdx="0" presStyleCnt="4">
        <dgm:presLayoutVars>
          <dgm:chPref val="3"/>
        </dgm:presLayoutVars>
      </dgm:prSet>
      <dgm:spPr/>
    </dgm:pt>
    <dgm:pt modelId="{7DA9CBF4-704A-4F71-9C6F-878AA887FCA7}" type="pres">
      <dgm:prSet presAssocID="{9151DB2A-B850-42C1-BEB3-E1E1B9715120}" presName="level3hierChild" presStyleCnt="0"/>
      <dgm:spPr/>
    </dgm:pt>
    <dgm:pt modelId="{FA5F0CC7-E6C3-40F6-891C-901DDE5AAF6F}" type="pres">
      <dgm:prSet presAssocID="{62720FFA-BE4A-40F6-AFD0-651CC46794FC}" presName="conn2-1" presStyleLbl="parChTrans1D2" presStyleIdx="1" presStyleCnt="4"/>
      <dgm:spPr/>
    </dgm:pt>
    <dgm:pt modelId="{FDEBE973-B698-453A-9FB6-BEC9DBE5A010}" type="pres">
      <dgm:prSet presAssocID="{62720FFA-BE4A-40F6-AFD0-651CC46794FC}" presName="connTx" presStyleLbl="parChTrans1D2" presStyleIdx="1" presStyleCnt="4"/>
      <dgm:spPr/>
    </dgm:pt>
    <dgm:pt modelId="{FC6C4D7C-6349-42E2-8E43-7C1C195E775F}" type="pres">
      <dgm:prSet presAssocID="{9C96C185-33D2-4747-BE67-CF8C2EC63B0E}" presName="root2" presStyleCnt="0"/>
      <dgm:spPr/>
    </dgm:pt>
    <dgm:pt modelId="{8B8BDA2F-06E6-45F3-9888-FB84C2313E21}" type="pres">
      <dgm:prSet presAssocID="{9C96C185-33D2-4747-BE67-CF8C2EC63B0E}" presName="LevelTwoTextNode" presStyleLbl="node2" presStyleIdx="1" presStyleCnt="4">
        <dgm:presLayoutVars>
          <dgm:chPref val="3"/>
        </dgm:presLayoutVars>
      </dgm:prSet>
      <dgm:spPr/>
    </dgm:pt>
    <dgm:pt modelId="{CB768EF7-491B-43EE-B54A-9983FCA6CA47}" type="pres">
      <dgm:prSet presAssocID="{9C96C185-33D2-4747-BE67-CF8C2EC63B0E}" presName="level3hierChild" presStyleCnt="0"/>
      <dgm:spPr/>
    </dgm:pt>
    <dgm:pt modelId="{6BEC2FA4-77E7-4F77-A2F9-86DB4E536487}" type="pres">
      <dgm:prSet presAssocID="{96A6E0C9-CF7E-4DC0-95B6-DE6F955FFB49}" presName="conn2-1" presStyleLbl="parChTrans1D2" presStyleIdx="2" presStyleCnt="4"/>
      <dgm:spPr/>
    </dgm:pt>
    <dgm:pt modelId="{AF66F1BE-4124-4CE5-9831-26826486D3E3}" type="pres">
      <dgm:prSet presAssocID="{96A6E0C9-CF7E-4DC0-95B6-DE6F955FFB49}" presName="connTx" presStyleLbl="parChTrans1D2" presStyleIdx="2" presStyleCnt="4"/>
      <dgm:spPr/>
    </dgm:pt>
    <dgm:pt modelId="{BBB3CB42-7B35-43E2-81E3-D56E094A9368}" type="pres">
      <dgm:prSet presAssocID="{7B1B18EF-427B-4330-B2F4-D0E0A5865E8F}" presName="root2" presStyleCnt="0"/>
      <dgm:spPr/>
    </dgm:pt>
    <dgm:pt modelId="{11FB9CA7-7AA9-4ACC-82AA-B80FFDF77F06}" type="pres">
      <dgm:prSet presAssocID="{7B1B18EF-427B-4330-B2F4-D0E0A5865E8F}" presName="LevelTwoTextNode" presStyleLbl="node2" presStyleIdx="2" presStyleCnt="4">
        <dgm:presLayoutVars>
          <dgm:chPref val="3"/>
        </dgm:presLayoutVars>
      </dgm:prSet>
      <dgm:spPr/>
    </dgm:pt>
    <dgm:pt modelId="{8B79E234-841E-4521-BF14-DB6E8A22BD0C}" type="pres">
      <dgm:prSet presAssocID="{7B1B18EF-427B-4330-B2F4-D0E0A5865E8F}" presName="level3hierChild" presStyleCnt="0"/>
      <dgm:spPr/>
    </dgm:pt>
    <dgm:pt modelId="{513F61A9-4798-4B92-B704-19CF57CC3925}" type="pres">
      <dgm:prSet presAssocID="{9B9248FD-4961-40C4-86E1-A3DB66DFA3EE}" presName="conn2-1" presStyleLbl="parChTrans1D2" presStyleIdx="3" presStyleCnt="4"/>
      <dgm:spPr/>
    </dgm:pt>
    <dgm:pt modelId="{C606A252-EB3A-4B6B-BEFE-9E9B553386D4}" type="pres">
      <dgm:prSet presAssocID="{9B9248FD-4961-40C4-86E1-A3DB66DFA3EE}" presName="connTx" presStyleLbl="parChTrans1D2" presStyleIdx="3" presStyleCnt="4"/>
      <dgm:spPr/>
    </dgm:pt>
    <dgm:pt modelId="{EAD63041-9BF4-4249-9FAB-92211A2561D4}" type="pres">
      <dgm:prSet presAssocID="{563F3E4F-3788-4D88-97AF-6AE928BF9EF7}" presName="root2" presStyleCnt="0"/>
      <dgm:spPr/>
    </dgm:pt>
    <dgm:pt modelId="{49A8DEB7-3689-4F66-B2C4-473A9E9A3240}" type="pres">
      <dgm:prSet presAssocID="{563F3E4F-3788-4D88-97AF-6AE928BF9EF7}" presName="LevelTwoTextNode" presStyleLbl="node2" presStyleIdx="3" presStyleCnt="4">
        <dgm:presLayoutVars>
          <dgm:chPref val="3"/>
        </dgm:presLayoutVars>
      </dgm:prSet>
      <dgm:spPr/>
    </dgm:pt>
    <dgm:pt modelId="{E0788FDF-A43B-4B3F-94C3-E84226DEEFC6}" type="pres">
      <dgm:prSet presAssocID="{563F3E4F-3788-4D88-97AF-6AE928BF9EF7}" presName="level3hierChild" presStyleCnt="0"/>
      <dgm:spPr/>
    </dgm:pt>
  </dgm:ptLst>
  <dgm:cxnLst>
    <dgm:cxn modelId="{4F1B6109-528C-4B84-965A-85E4B5C0B56B}" type="presOf" srcId="{9151DB2A-B850-42C1-BEB3-E1E1B9715120}" destId="{E9988DE3-A6B2-42F3-A581-62846DFC33DE}" srcOrd="0" destOrd="0" presId="urn:microsoft.com/office/officeart/2008/layout/HorizontalMultiLevelHierarchy"/>
    <dgm:cxn modelId="{FE399634-490E-492D-BDE1-E74E46A95DB5}" type="presOf" srcId="{96A6E0C9-CF7E-4DC0-95B6-DE6F955FFB49}" destId="{AF66F1BE-4124-4CE5-9831-26826486D3E3}" srcOrd="1" destOrd="0" presId="urn:microsoft.com/office/officeart/2008/layout/HorizontalMultiLevelHierarchy"/>
    <dgm:cxn modelId="{60FA0E3E-E486-4AD6-B27C-4FA77970E950}" type="presOf" srcId="{62720FFA-BE4A-40F6-AFD0-651CC46794FC}" destId="{FDEBE973-B698-453A-9FB6-BEC9DBE5A010}" srcOrd="1" destOrd="0" presId="urn:microsoft.com/office/officeart/2008/layout/HorizontalMultiLevelHierarchy"/>
    <dgm:cxn modelId="{2C8A725D-3494-467F-AAC6-7BD425336FDB}" type="presOf" srcId="{62720FFA-BE4A-40F6-AFD0-651CC46794FC}" destId="{FA5F0CC7-E6C3-40F6-891C-901DDE5AAF6F}" srcOrd="0" destOrd="0" presId="urn:microsoft.com/office/officeart/2008/layout/HorizontalMultiLevelHierarchy"/>
    <dgm:cxn modelId="{073F9564-A3E4-43F0-9989-26E7A1661635}" type="presOf" srcId="{9B9248FD-4961-40C4-86E1-A3DB66DFA3EE}" destId="{C606A252-EB3A-4B6B-BEFE-9E9B553386D4}" srcOrd="1" destOrd="0" presId="urn:microsoft.com/office/officeart/2008/layout/HorizontalMultiLevelHierarchy"/>
    <dgm:cxn modelId="{24A67B6F-000A-458F-BB72-625BF16DDEB7}" type="presOf" srcId="{2BB413D0-7D64-45BA-BCC9-27C9B8DE8C2F}" destId="{27F243DC-BA60-4B3C-9E47-AC49BB9BDA00}" srcOrd="0" destOrd="0" presId="urn:microsoft.com/office/officeart/2008/layout/HorizontalMultiLevelHierarchy"/>
    <dgm:cxn modelId="{947B3656-9BBE-4884-9374-3DBF4229832F}" type="presOf" srcId="{9C96C185-33D2-4747-BE67-CF8C2EC63B0E}" destId="{8B8BDA2F-06E6-45F3-9888-FB84C2313E21}" srcOrd="0" destOrd="0" presId="urn:microsoft.com/office/officeart/2008/layout/HorizontalMultiLevelHierarchy"/>
    <dgm:cxn modelId="{7CE4DE77-1202-41BF-A94F-47CC29FD97D8}" srcId="{F00D94DD-ED04-4C63-B968-CD99E4FC7F78}" destId="{9151DB2A-B850-42C1-BEB3-E1E1B9715120}" srcOrd="0" destOrd="0" parTransId="{AD60BD21-7859-496C-A4FD-6C5B201B25CC}" sibTransId="{9A4F7EA4-5804-48CD-8074-64CC8523B547}"/>
    <dgm:cxn modelId="{52D25078-DB26-4E5F-9F51-14313CC3C89E}" type="presOf" srcId="{F00D94DD-ED04-4C63-B968-CD99E4FC7F78}" destId="{7386EBFA-04D1-474F-B7EF-18599A044FCD}" srcOrd="0" destOrd="0" presId="urn:microsoft.com/office/officeart/2008/layout/HorizontalMultiLevelHierarchy"/>
    <dgm:cxn modelId="{E6513B7D-2722-44B3-B9E8-77636E7C9B09}" srcId="{F00D94DD-ED04-4C63-B968-CD99E4FC7F78}" destId="{7B1B18EF-427B-4330-B2F4-D0E0A5865E8F}" srcOrd="2" destOrd="0" parTransId="{96A6E0C9-CF7E-4DC0-95B6-DE6F955FFB49}" sibTransId="{1EFFFCBF-187C-4E17-909F-7210D88BD2D7}"/>
    <dgm:cxn modelId="{2FDC9B8B-1DB2-4058-ABA5-D4F02E57A89C}" srcId="{2BB413D0-7D64-45BA-BCC9-27C9B8DE8C2F}" destId="{F00D94DD-ED04-4C63-B968-CD99E4FC7F78}" srcOrd="0" destOrd="0" parTransId="{1FA14453-F9D5-4215-A2ED-89766692928D}" sibTransId="{EB310AAF-C809-4799-96A2-F1F3FF58C405}"/>
    <dgm:cxn modelId="{C0974C9F-3422-4B3F-906F-87E453248E16}" srcId="{F00D94DD-ED04-4C63-B968-CD99E4FC7F78}" destId="{9C96C185-33D2-4747-BE67-CF8C2EC63B0E}" srcOrd="1" destOrd="0" parTransId="{62720FFA-BE4A-40F6-AFD0-651CC46794FC}" sibTransId="{F6F46B88-024F-498F-9FD9-CBC4255461F0}"/>
    <dgm:cxn modelId="{9E10B0B4-F3D3-4BF0-BD64-DBE35B8CEF72}" type="presOf" srcId="{7B1B18EF-427B-4330-B2F4-D0E0A5865E8F}" destId="{11FB9CA7-7AA9-4ACC-82AA-B80FFDF77F06}" srcOrd="0" destOrd="0" presId="urn:microsoft.com/office/officeart/2008/layout/HorizontalMultiLevelHierarchy"/>
    <dgm:cxn modelId="{E08E72BE-FB49-4CC9-AFCD-06721E018AA0}" type="presOf" srcId="{96A6E0C9-CF7E-4DC0-95B6-DE6F955FFB49}" destId="{6BEC2FA4-77E7-4F77-A2F9-86DB4E536487}" srcOrd="0" destOrd="0" presId="urn:microsoft.com/office/officeart/2008/layout/HorizontalMultiLevelHierarchy"/>
    <dgm:cxn modelId="{3889BBC4-1973-4968-A7E7-C6E6C37E1DD1}" type="presOf" srcId="{AD60BD21-7859-496C-A4FD-6C5B201B25CC}" destId="{C6637FAB-5DC4-4839-B920-BBB35E7DAC24}" srcOrd="0" destOrd="0" presId="urn:microsoft.com/office/officeart/2008/layout/HorizontalMultiLevelHierarchy"/>
    <dgm:cxn modelId="{7BE69CC5-BAC0-4A41-A212-15AF60A08AE1}" type="presOf" srcId="{9B9248FD-4961-40C4-86E1-A3DB66DFA3EE}" destId="{513F61A9-4798-4B92-B704-19CF57CC3925}" srcOrd="0" destOrd="0" presId="urn:microsoft.com/office/officeart/2008/layout/HorizontalMultiLevelHierarchy"/>
    <dgm:cxn modelId="{49448CCD-5983-4EDD-A406-8A50383BE929}" type="presOf" srcId="{563F3E4F-3788-4D88-97AF-6AE928BF9EF7}" destId="{49A8DEB7-3689-4F66-B2C4-473A9E9A3240}" srcOrd="0" destOrd="0" presId="urn:microsoft.com/office/officeart/2008/layout/HorizontalMultiLevelHierarchy"/>
    <dgm:cxn modelId="{1440AED5-4216-4F10-A2C1-12552EA8BCC2}" srcId="{F00D94DD-ED04-4C63-B968-CD99E4FC7F78}" destId="{563F3E4F-3788-4D88-97AF-6AE928BF9EF7}" srcOrd="3" destOrd="0" parTransId="{9B9248FD-4961-40C4-86E1-A3DB66DFA3EE}" sibTransId="{9ED6DBC3-2ACB-445D-A31A-1AE8FC3BDB19}"/>
    <dgm:cxn modelId="{B2C096D9-9B1C-473B-A094-A4AAFC804F84}" type="presOf" srcId="{AD60BD21-7859-496C-A4FD-6C5B201B25CC}" destId="{0AEE3477-EE27-46D0-BD6E-5B5028E3B670}" srcOrd="1" destOrd="0" presId="urn:microsoft.com/office/officeart/2008/layout/HorizontalMultiLevelHierarchy"/>
    <dgm:cxn modelId="{3F9A07BF-3AFD-4D0B-A363-B05603FE164E}" type="presParOf" srcId="{27F243DC-BA60-4B3C-9E47-AC49BB9BDA00}" destId="{D39B6FE5-7250-4AA6-A86B-BE0C536E2AB9}" srcOrd="0" destOrd="0" presId="urn:microsoft.com/office/officeart/2008/layout/HorizontalMultiLevelHierarchy"/>
    <dgm:cxn modelId="{B3B5F29C-ACC9-455F-B46A-1DFFE1D445ED}" type="presParOf" srcId="{D39B6FE5-7250-4AA6-A86B-BE0C536E2AB9}" destId="{7386EBFA-04D1-474F-B7EF-18599A044FCD}" srcOrd="0" destOrd="0" presId="urn:microsoft.com/office/officeart/2008/layout/HorizontalMultiLevelHierarchy"/>
    <dgm:cxn modelId="{2675A006-4CA9-4F84-B848-CB1E60612AC3}" type="presParOf" srcId="{D39B6FE5-7250-4AA6-A86B-BE0C536E2AB9}" destId="{9D50D7D4-B70E-4422-B67A-A76B7882AB58}" srcOrd="1" destOrd="0" presId="urn:microsoft.com/office/officeart/2008/layout/HorizontalMultiLevelHierarchy"/>
    <dgm:cxn modelId="{6DE3D2B7-2E5A-47B2-85FF-EB3FACF67410}" type="presParOf" srcId="{9D50D7D4-B70E-4422-B67A-A76B7882AB58}" destId="{C6637FAB-5DC4-4839-B920-BBB35E7DAC24}" srcOrd="0" destOrd="0" presId="urn:microsoft.com/office/officeart/2008/layout/HorizontalMultiLevelHierarchy"/>
    <dgm:cxn modelId="{9A89EBE7-610F-44BC-8125-58C279D7C77E}" type="presParOf" srcId="{C6637FAB-5DC4-4839-B920-BBB35E7DAC24}" destId="{0AEE3477-EE27-46D0-BD6E-5B5028E3B670}" srcOrd="0" destOrd="0" presId="urn:microsoft.com/office/officeart/2008/layout/HorizontalMultiLevelHierarchy"/>
    <dgm:cxn modelId="{67CF24D0-9935-4ED0-83B7-6E94C76E0E45}" type="presParOf" srcId="{9D50D7D4-B70E-4422-B67A-A76B7882AB58}" destId="{CAEB47BC-1362-4520-B92A-49BFBC288828}" srcOrd="1" destOrd="0" presId="urn:microsoft.com/office/officeart/2008/layout/HorizontalMultiLevelHierarchy"/>
    <dgm:cxn modelId="{B35E5F9D-5B68-4A59-A0F4-89513F552697}" type="presParOf" srcId="{CAEB47BC-1362-4520-B92A-49BFBC288828}" destId="{E9988DE3-A6B2-42F3-A581-62846DFC33DE}" srcOrd="0" destOrd="0" presId="urn:microsoft.com/office/officeart/2008/layout/HorizontalMultiLevelHierarchy"/>
    <dgm:cxn modelId="{E21B74D9-CE57-4796-9BF9-E8B26DDA4D06}" type="presParOf" srcId="{CAEB47BC-1362-4520-B92A-49BFBC288828}" destId="{7DA9CBF4-704A-4F71-9C6F-878AA887FCA7}" srcOrd="1" destOrd="0" presId="urn:microsoft.com/office/officeart/2008/layout/HorizontalMultiLevelHierarchy"/>
    <dgm:cxn modelId="{1BEDCA67-1F6C-40DB-8494-0A1E1FE37633}" type="presParOf" srcId="{9D50D7D4-B70E-4422-B67A-A76B7882AB58}" destId="{FA5F0CC7-E6C3-40F6-891C-901DDE5AAF6F}" srcOrd="2" destOrd="0" presId="urn:microsoft.com/office/officeart/2008/layout/HorizontalMultiLevelHierarchy"/>
    <dgm:cxn modelId="{45B1CB6C-8C01-46A0-A456-F5056902C777}" type="presParOf" srcId="{FA5F0CC7-E6C3-40F6-891C-901DDE5AAF6F}" destId="{FDEBE973-B698-453A-9FB6-BEC9DBE5A010}" srcOrd="0" destOrd="0" presId="urn:microsoft.com/office/officeart/2008/layout/HorizontalMultiLevelHierarchy"/>
    <dgm:cxn modelId="{4BF4C318-9330-4028-97C8-E4C461509963}" type="presParOf" srcId="{9D50D7D4-B70E-4422-B67A-A76B7882AB58}" destId="{FC6C4D7C-6349-42E2-8E43-7C1C195E775F}" srcOrd="3" destOrd="0" presId="urn:microsoft.com/office/officeart/2008/layout/HorizontalMultiLevelHierarchy"/>
    <dgm:cxn modelId="{56586A08-3284-428D-97D0-61553A648B56}" type="presParOf" srcId="{FC6C4D7C-6349-42E2-8E43-7C1C195E775F}" destId="{8B8BDA2F-06E6-45F3-9888-FB84C2313E21}" srcOrd="0" destOrd="0" presId="urn:microsoft.com/office/officeart/2008/layout/HorizontalMultiLevelHierarchy"/>
    <dgm:cxn modelId="{710B2EE8-295F-47E0-A6F0-006828E93B81}" type="presParOf" srcId="{FC6C4D7C-6349-42E2-8E43-7C1C195E775F}" destId="{CB768EF7-491B-43EE-B54A-9983FCA6CA47}" srcOrd="1" destOrd="0" presId="urn:microsoft.com/office/officeart/2008/layout/HorizontalMultiLevelHierarchy"/>
    <dgm:cxn modelId="{A5305E6D-2D01-4AD0-A3E1-CCDDD4094093}" type="presParOf" srcId="{9D50D7D4-B70E-4422-B67A-A76B7882AB58}" destId="{6BEC2FA4-77E7-4F77-A2F9-86DB4E536487}" srcOrd="4" destOrd="0" presId="urn:microsoft.com/office/officeart/2008/layout/HorizontalMultiLevelHierarchy"/>
    <dgm:cxn modelId="{044F48EE-D38D-45CC-B77E-51E17185A7B6}" type="presParOf" srcId="{6BEC2FA4-77E7-4F77-A2F9-86DB4E536487}" destId="{AF66F1BE-4124-4CE5-9831-26826486D3E3}" srcOrd="0" destOrd="0" presId="urn:microsoft.com/office/officeart/2008/layout/HorizontalMultiLevelHierarchy"/>
    <dgm:cxn modelId="{230B1D1F-F6C8-4351-B351-C26E6F8C4D60}" type="presParOf" srcId="{9D50D7D4-B70E-4422-B67A-A76B7882AB58}" destId="{BBB3CB42-7B35-43E2-81E3-D56E094A9368}" srcOrd="5" destOrd="0" presId="urn:microsoft.com/office/officeart/2008/layout/HorizontalMultiLevelHierarchy"/>
    <dgm:cxn modelId="{BE1082BD-1E19-4A8E-9A88-3D463D940018}" type="presParOf" srcId="{BBB3CB42-7B35-43E2-81E3-D56E094A9368}" destId="{11FB9CA7-7AA9-4ACC-82AA-B80FFDF77F06}" srcOrd="0" destOrd="0" presId="urn:microsoft.com/office/officeart/2008/layout/HorizontalMultiLevelHierarchy"/>
    <dgm:cxn modelId="{1F142A10-9E9B-4515-AC19-17D087E2475B}" type="presParOf" srcId="{BBB3CB42-7B35-43E2-81E3-D56E094A9368}" destId="{8B79E234-841E-4521-BF14-DB6E8A22BD0C}" srcOrd="1" destOrd="0" presId="urn:microsoft.com/office/officeart/2008/layout/HorizontalMultiLevelHierarchy"/>
    <dgm:cxn modelId="{7BFA5D87-7E5A-4B9E-82DD-6B2A204C8B6E}" type="presParOf" srcId="{9D50D7D4-B70E-4422-B67A-A76B7882AB58}" destId="{513F61A9-4798-4B92-B704-19CF57CC3925}" srcOrd="6" destOrd="0" presId="urn:microsoft.com/office/officeart/2008/layout/HorizontalMultiLevelHierarchy"/>
    <dgm:cxn modelId="{DD390723-057A-4580-8A87-B0787B9D0F21}" type="presParOf" srcId="{513F61A9-4798-4B92-B704-19CF57CC3925}" destId="{C606A252-EB3A-4B6B-BEFE-9E9B553386D4}" srcOrd="0" destOrd="0" presId="urn:microsoft.com/office/officeart/2008/layout/HorizontalMultiLevelHierarchy"/>
    <dgm:cxn modelId="{77F3C3ED-0E91-43A0-8105-665751FF352E}" type="presParOf" srcId="{9D50D7D4-B70E-4422-B67A-A76B7882AB58}" destId="{EAD63041-9BF4-4249-9FAB-92211A2561D4}" srcOrd="7" destOrd="0" presId="urn:microsoft.com/office/officeart/2008/layout/HorizontalMultiLevelHierarchy"/>
    <dgm:cxn modelId="{86B30EDD-9B65-4ACC-B83E-654302CB35DD}" type="presParOf" srcId="{EAD63041-9BF4-4249-9FAB-92211A2561D4}" destId="{49A8DEB7-3689-4F66-B2C4-473A9E9A3240}" srcOrd="0" destOrd="0" presId="urn:microsoft.com/office/officeart/2008/layout/HorizontalMultiLevelHierarchy"/>
    <dgm:cxn modelId="{A9A81C35-6A16-42DF-98C0-CB1366159EEF}" type="presParOf" srcId="{EAD63041-9BF4-4249-9FAB-92211A2561D4}" destId="{E0788FDF-A43B-4B3F-94C3-E84226DEEFC6}"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D8AACC02-1BF7-4FBD-8633-4116DF6CA941}" type="doc">
      <dgm:prSet loTypeId="urn:microsoft.com/office/officeart/2005/8/layout/hierarchy2" loCatId="hierarchy" qsTypeId="urn:microsoft.com/office/officeart/2005/8/quickstyle/simple1" qsCatId="simple" csTypeId="urn:microsoft.com/office/officeart/2005/8/colors/accent2_1" csCatId="accent2" phldr="1"/>
      <dgm:spPr/>
      <dgm:t>
        <a:bodyPr/>
        <a:lstStyle/>
        <a:p>
          <a:endParaRPr lang="fr-BE"/>
        </a:p>
      </dgm:t>
    </dgm:pt>
    <dgm:pt modelId="{B221DB4E-B626-4741-903B-C11DF4242B07}">
      <dgm:prSet/>
      <dgm:spPr>
        <a:solidFill>
          <a:schemeClr val="lt1">
            <a:hueOff val="0"/>
            <a:satOff val="0"/>
            <a:lumOff val="0"/>
            <a:alpha val="32000"/>
          </a:schemeClr>
        </a:solidFill>
      </dgm:spPr>
      <dgm:t>
        <a:bodyPr/>
        <a:lstStyle/>
        <a:p>
          <a:r>
            <a:rPr lang="nl-BE" dirty="0"/>
            <a:t>Mineurs de </a:t>
          </a:r>
          <a:r>
            <a:rPr lang="nl-BE" dirty="0" err="1"/>
            <a:t>moins</a:t>
          </a:r>
          <a:r>
            <a:rPr lang="nl-BE" dirty="0"/>
            <a:t> de 16 </a:t>
          </a:r>
          <a:r>
            <a:rPr lang="nl-BE" dirty="0" err="1"/>
            <a:t>ans</a:t>
          </a:r>
          <a:r>
            <a:rPr lang="nl-BE" dirty="0"/>
            <a:t>  </a:t>
          </a:r>
          <a:endParaRPr lang="fr-BE" dirty="0"/>
        </a:p>
      </dgm:t>
    </dgm:pt>
    <dgm:pt modelId="{7B104723-6679-49DA-A110-9C5688C31C1A}" type="parTrans" cxnId="{F574E1DC-D22F-4161-9CF7-7A3CAC3B5FBA}">
      <dgm:prSet/>
      <dgm:spPr/>
      <dgm:t>
        <a:bodyPr/>
        <a:lstStyle/>
        <a:p>
          <a:endParaRPr lang="fr-BE"/>
        </a:p>
      </dgm:t>
    </dgm:pt>
    <dgm:pt modelId="{F9474812-34C5-460D-AD84-70D451474942}" type="sibTrans" cxnId="{F574E1DC-D22F-4161-9CF7-7A3CAC3B5FBA}">
      <dgm:prSet/>
      <dgm:spPr/>
      <dgm:t>
        <a:bodyPr/>
        <a:lstStyle/>
        <a:p>
          <a:endParaRPr lang="fr-BE"/>
        </a:p>
      </dgm:t>
    </dgm:pt>
    <dgm:pt modelId="{67A99942-5D25-47D7-A505-0A1741D9BE98}">
      <dgm:prSet/>
      <dgm:spPr>
        <a:solidFill>
          <a:schemeClr val="lt1">
            <a:hueOff val="0"/>
            <a:satOff val="0"/>
            <a:lumOff val="0"/>
            <a:alpha val="32000"/>
          </a:schemeClr>
        </a:solidFill>
      </dgm:spPr>
      <dgm:t>
        <a:bodyPr/>
        <a:lstStyle/>
        <a:p>
          <a:r>
            <a:rPr lang="nl-BE" dirty="0"/>
            <a:t>pas de </a:t>
          </a:r>
          <a:r>
            <a:rPr lang="nl-BE" dirty="0" err="1"/>
            <a:t>responsabilité</a:t>
          </a:r>
          <a:r>
            <a:rPr lang="nl-BE" dirty="0"/>
            <a:t> pénale</a:t>
          </a:r>
          <a:endParaRPr lang="fr-BE" dirty="0"/>
        </a:p>
      </dgm:t>
    </dgm:pt>
    <dgm:pt modelId="{9C81BF04-75FD-446C-B73B-2F3225AF6073}" type="parTrans" cxnId="{B100988C-9FB4-4D99-B138-1C01B615B40B}">
      <dgm:prSet/>
      <dgm:spPr/>
      <dgm:t>
        <a:bodyPr/>
        <a:lstStyle/>
        <a:p>
          <a:endParaRPr lang="fr-BE"/>
        </a:p>
      </dgm:t>
    </dgm:pt>
    <dgm:pt modelId="{77DF67FF-6BD6-4DB6-A3CC-67B8BFA9B271}" type="sibTrans" cxnId="{B100988C-9FB4-4D99-B138-1C01B615B40B}">
      <dgm:prSet/>
      <dgm:spPr/>
      <dgm:t>
        <a:bodyPr/>
        <a:lstStyle/>
        <a:p>
          <a:endParaRPr lang="fr-BE"/>
        </a:p>
      </dgm:t>
    </dgm:pt>
    <dgm:pt modelId="{241883D2-3B71-4B3A-976C-AE83FA08BABD}">
      <dgm:prSet/>
      <dgm:spPr>
        <a:solidFill>
          <a:schemeClr val="lt1">
            <a:hueOff val="0"/>
            <a:satOff val="0"/>
            <a:lumOff val="0"/>
            <a:alpha val="32000"/>
          </a:schemeClr>
        </a:solidFill>
      </dgm:spPr>
      <dgm:t>
        <a:bodyPr/>
        <a:lstStyle/>
        <a:p>
          <a:r>
            <a:rPr lang="nl-BE" dirty="0"/>
            <a:t>Mineur </a:t>
          </a:r>
          <a:r>
            <a:rPr lang="nl-BE" dirty="0" err="1"/>
            <a:t>âgé</a:t>
          </a:r>
          <a:r>
            <a:rPr lang="nl-BE" dirty="0"/>
            <a:t> </a:t>
          </a:r>
          <a:r>
            <a:rPr lang="nl-BE" dirty="0" err="1"/>
            <a:t>entre</a:t>
          </a:r>
          <a:r>
            <a:rPr lang="nl-BE" dirty="0"/>
            <a:t> 16 et 18 </a:t>
          </a:r>
          <a:r>
            <a:rPr lang="nl-BE" dirty="0" err="1"/>
            <a:t>ans</a:t>
          </a:r>
          <a:r>
            <a:rPr lang="nl-BE" dirty="0"/>
            <a:t> </a:t>
          </a:r>
          <a:endParaRPr lang="fr-BE" dirty="0"/>
        </a:p>
      </dgm:t>
    </dgm:pt>
    <dgm:pt modelId="{7EBA5CE0-E735-4DF7-8395-BA5B98F9E01F}" type="parTrans" cxnId="{4AF1F815-F6B8-47FA-9137-265AF95C18AF}">
      <dgm:prSet/>
      <dgm:spPr/>
      <dgm:t>
        <a:bodyPr/>
        <a:lstStyle/>
        <a:p>
          <a:endParaRPr lang="fr-BE"/>
        </a:p>
      </dgm:t>
    </dgm:pt>
    <dgm:pt modelId="{EED76667-8579-4594-8FC2-0F2FF0FB86DF}" type="sibTrans" cxnId="{4AF1F815-F6B8-47FA-9137-265AF95C18AF}">
      <dgm:prSet/>
      <dgm:spPr/>
      <dgm:t>
        <a:bodyPr/>
        <a:lstStyle/>
        <a:p>
          <a:endParaRPr lang="fr-BE"/>
        </a:p>
      </dgm:t>
    </dgm:pt>
    <dgm:pt modelId="{A2E721F2-C7E3-44C6-B124-9BA4AF106F47}">
      <dgm:prSet/>
      <dgm:spPr>
        <a:solidFill>
          <a:schemeClr val="lt1">
            <a:hueOff val="0"/>
            <a:satOff val="0"/>
            <a:lumOff val="0"/>
            <a:alpha val="32000"/>
          </a:schemeClr>
        </a:solidFill>
      </dgm:spPr>
      <dgm:t>
        <a:bodyPr/>
        <a:lstStyle/>
        <a:p>
          <a:r>
            <a:rPr lang="nl-BE" dirty="0" err="1"/>
            <a:t>matière</a:t>
          </a:r>
          <a:r>
            <a:rPr lang="nl-BE" dirty="0"/>
            <a:t> du </a:t>
          </a:r>
          <a:r>
            <a:rPr lang="nl-BE" dirty="0" err="1"/>
            <a:t>roulage</a:t>
          </a:r>
          <a:r>
            <a:rPr lang="nl-BE" dirty="0"/>
            <a:t> : </a:t>
          </a:r>
          <a:r>
            <a:rPr lang="nl-BE" dirty="0" err="1"/>
            <a:t>application</a:t>
          </a:r>
          <a:r>
            <a:rPr lang="nl-BE" dirty="0"/>
            <a:t> du </a:t>
          </a:r>
          <a:r>
            <a:rPr lang="nl-BE" dirty="0" err="1"/>
            <a:t>droit</a:t>
          </a:r>
          <a:r>
            <a:rPr lang="nl-BE" dirty="0"/>
            <a:t> </a:t>
          </a:r>
          <a:r>
            <a:rPr lang="nl-BE" dirty="0" err="1"/>
            <a:t>pénal</a:t>
          </a:r>
          <a:r>
            <a:rPr lang="nl-BE" dirty="0"/>
            <a:t>  </a:t>
          </a:r>
          <a:r>
            <a:rPr lang="nl-BE" dirty="0" err="1"/>
            <a:t>commun</a:t>
          </a:r>
          <a:r>
            <a:rPr lang="nl-BE" dirty="0"/>
            <a:t> (</a:t>
          </a:r>
          <a:r>
            <a:rPr lang="nl-BE" dirty="0" err="1"/>
            <a:t>sauf</a:t>
          </a:r>
          <a:r>
            <a:rPr lang="nl-BE" dirty="0"/>
            <a:t> </a:t>
          </a:r>
          <a:r>
            <a:rPr lang="nl-BE" dirty="0" err="1"/>
            <a:t>dessaisissement</a:t>
          </a:r>
          <a:r>
            <a:rPr lang="nl-BE" dirty="0"/>
            <a:t> vers </a:t>
          </a:r>
          <a:r>
            <a:rPr lang="nl-BE" dirty="0" err="1"/>
            <a:t>le</a:t>
          </a:r>
          <a:r>
            <a:rPr lang="nl-BE" dirty="0"/>
            <a:t> </a:t>
          </a:r>
          <a:r>
            <a:rPr lang="nl-BE" dirty="0" err="1"/>
            <a:t>tribunal</a:t>
          </a:r>
          <a:r>
            <a:rPr lang="nl-BE" dirty="0"/>
            <a:t> de la </a:t>
          </a:r>
          <a:r>
            <a:rPr lang="nl-BE" dirty="0" err="1"/>
            <a:t>jeunesse</a:t>
          </a:r>
          <a:r>
            <a:rPr lang="nl-BE" dirty="0"/>
            <a:t>)</a:t>
          </a:r>
          <a:endParaRPr lang="fr-BE" dirty="0"/>
        </a:p>
      </dgm:t>
    </dgm:pt>
    <dgm:pt modelId="{B142858B-F864-4C45-877C-8C80B942D7DD}" type="parTrans" cxnId="{5AF16738-A8F7-4A67-8DA3-CEDFDB8CB7EB}">
      <dgm:prSet/>
      <dgm:spPr/>
      <dgm:t>
        <a:bodyPr/>
        <a:lstStyle/>
        <a:p>
          <a:endParaRPr lang="fr-BE"/>
        </a:p>
      </dgm:t>
    </dgm:pt>
    <dgm:pt modelId="{4FE4380B-AF19-45EB-9A27-032C9E85A30C}" type="sibTrans" cxnId="{5AF16738-A8F7-4A67-8DA3-CEDFDB8CB7EB}">
      <dgm:prSet/>
      <dgm:spPr/>
      <dgm:t>
        <a:bodyPr/>
        <a:lstStyle/>
        <a:p>
          <a:endParaRPr lang="fr-BE"/>
        </a:p>
      </dgm:t>
    </dgm:pt>
    <dgm:pt modelId="{5FE55F2E-0836-4834-BF3B-41AA030B78CB}">
      <dgm:prSet/>
      <dgm:spPr>
        <a:solidFill>
          <a:schemeClr val="lt1">
            <a:hueOff val="0"/>
            <a:satOff val="0"/>
            <a:lumOff val="0"/>
            <a:alpha val="32000"/>
          </a:schemeClr>
        </a:solidFill>
      </dgm:spPr>
      <dgm:t>
        <a:bodyPr/>
        <a:lstStyle/>
        <a:p>
          <a:r>
            <a:rPr lang="nl-BE" dirty="0" err="1"/>
            <a:t>autres</a:t>
          </a:r>
          <a:r>
            <a:rPr lang="nl-BE" dirty="0"/>
            <a:t> </a:t>
          </a:r>
          <a:r>
            <a:rPr lang="nl-BE" dirty="0" err="1"/>
            <a:t>infractions</a:t>
          </a:r>
          <a:r>
            <a:rPr lang="nl-BE" dirty="0"/>
            <a:t> : </a:t>
          </a:r>
          <a:r>
            <a:rPr lang="nl-BE" dirty="0" err="1"/>
            <a:t>application</a:t>
          </a:r>
          <a:r>
            <a:rPr lang="nl-BE" dirty="0"/>
            <a:t> du </a:t>
          </a:r>
          <a:r>
            <a:rPr lang="nl-BE" dirty="0" err="1"/>
            <a:t>droit</a:t>
          </a:r>
          <a:r>
            <a:rPr lang="nl-BE" dirty="0"/>
            <a:t> </a:t>
          </a:r>
          <a:r>
            <a:rPr lang="nl-BE" dirty="0" err="1"/>
            <a:t>protectionnel</a:t>
          </a:r>
          <a:r>
            <a:rPr lang="nl-BE" dirty="0"/>
            <a:t> </a:t>
          </a:r>
          <a:r>
            <a:rPr lang="nl-BE" dirty="0" err="1"/>
            <a:t>sauf</a:t>
          </a:r>
          <a:r>
            <a:rPr lang="nl-BE" dirty="0"/>
            <a:t> </a:t>
          </a:r>
          <a:r>
            <a:rPr lang="nl-BE" dirty="0" err="1"/>
            <a:t>dessaisissement</a:t>
          </a:r>
          <a:r>
            <a:rPr lang="nl-BE" dirty="0"/>
            <a:t>.</a:t>
          </a:r>
          <a:endParaRPr lang="fr-BE" dirty="0"/>
        </a:p>
      </dgm:t>
    </dgm:pt>
    <dgm:pt modelId="{1222EA46-8B5B-48EB-B6DD-7192BFF44986}" type="parTrans" cxnId="{9614FB2D-B78C-47F8-8BA6-EE112A6938AE}">
      <dgm:prSet/>
      <dgm:spPr/>
      <dgm:t>
        <a:bodyPr/>
        <a:lstStyle/>
        <a:p>
          <a:endParaRPr lang="fr-BE"/>
        </a:p>
      </dgm:t>
    </dgm:pt>
    <dgm:pt modelId="{BDF82789-6F61-4E93-B0FA-568417A5F8A6}" type="sibTrans" cxnId="{9614FB2D-B78C-47F8-8BA6-EE112A6938AE}">
      <dgm:prSet/>
      <dgm:spPr/>
      <dgm:t>
        <a:bodyPr/>
        <a:lstStyle/>
        <a:p>
          <a:endParaRPr lang="fr-BE"/>
        </a:p>
      </dgm:t>
    </dgm:pt>
    <dgm:pt modelId="{F7EED866-D123-4344-985C-252617200AA9}">
      <dgm:prSet custT="1"/>
      <dgm:spPr>
        <a:solidFill>
          <a:schemeClr val="lt1">
            <a:hueOff val="0"/>
            <a:satOff val="0"/>
            <a:lumOff val="0"/>
            <a:alpha val="32000"/>
          </a:schemeClr>
        </a:solidFill>
      </dgm:spPr>
      <dgm:t>
        <a:bodyPr/>
        <a:lstStyle/>
        <a:p>
          <a:pPr algn="ctr">
            <a:buNone/>
          </a:pPr>
          <a:r>
            <a:rPr lang="nl-BE" sz="2000" dirty="0"/>
            <a:t>Art. 26. La </a:t>
          </a:r>
          <a:r>
            <a:rPr lang="nl-BE" sz="2000" dirty="0" err="1"/>
            <a:t>minorité</a:t>
          </a:r>
          <a:endParaRPr lang="nl-BE" sz="2000" dirty="0"/>
        </a:p>
        <a:p>
          <a:pPr algn="ctr">
            <a:buNone/>
          </a:pPr>
          <a:r>
            <a:rPr lang="fr-FR" sz="2000" i="1" dirty="0">
              <a:effectLst/>
              <a:ea typeface="Times New Roman" panose="02020603050405020304" pitchFamily="18" charset="0"/>
            </a:rPr>
            <a:t>Sauf dans les cas prévus par la loi, n’est pas pénalement responsable celui qui n’a pas atteint l’âge de dix-huit ans au moment des faits.</a:t>
          </a:r>
          <a:endParaRPr lang="fr-BE" sz="2000" dirty="0"/>
        </a:p>
      </dgm:t>
    </dgm:pt>
    <dgm:pt modelId="{C14BD0A7-E40E-46A3-A2D4-D70EA40D8718}" type="parTrans" cxnId="{0B2FDCB0-F610-443C-9EF9-FF32596CBD3B}">
      <dgm:prSet/>
      <dgm:spPr/>
      <dgm:t>
        <a:bodyPr/>
        <a:lstStyle/>
        <a:p>
          <a:endParaRPr lang="fr-BE"/>
        </a:p>
      </dgm:t>
    </dgm:pt>
    <dgm:pt modelId="{CDD44995-2C91-4F41-9C55-3D3118EFEB67}" type="sibTrans" cxnId="{0B2FDCB0-F610-443C-9EF9-FF32596CBD3B}">
      <dgm:prSet/>
      <dgm:spPr/>
      <dgm:t>
        <a:bodyPr/>
        <a:lstStyle/>
        <a:p>
          <a:endParaRPr lang="fr-BE"/>
        </a:p>
      </dgm:t>
    </dgm:pt>
    <dgm:pt modelId="{FC803CFE-F939-460B-9479-F1A0D221CC37}" type="pres">
      <dgm:prSet presAssocID="{D8AACC02-1BF7-4FBD-8633-4116DF6CA941}" presName="diagram" presStyleCnt="0">
        <dgm:presLayoutVars>
          <dgm:chPref val="1"/>
          <dgm:dir/>
          <dgm:animOne val="branch"/>
          <dgm:animLvl val="lvl"/>
          <dgm:resizeHandles val="exact"/>
        </dgm:presLayoutVars>
      </dgm:prSet>
      <dgm:spPr/>
    </dgm:pt>
    <dgm:pt modelId="{940F1756-4164-43F1-AEE7-DB24DD685851}" type="pres">
      <dgm:prSet presAssocID="{F7EED866-D123-4344-985C-252617200AA9}" presName="root1" presStyleCnt="0"/>
      <dgm:spPr/>
    </dgm:pt>
    <dgm:pt modelId="{AA633028-6DFB-4DEE-9E1F-4B6E1AB4D836}" type="pres">
      <dgm:prSet presAssocID="{F7EED866-D123-4344-985C-252617200AA9}" presName="LevelOneTextNode" presStyleLbl="node0" presStyleIdx="0" presStyleCnt="1" custScaleX="124246" custScaleY="216807" custLinFactNeighborX="1885" custLinFactNeighborY="671">
        <dgm:presLayoutVars>
          <dgm:chPref val="3"/>
        </dgm:presLayoutVars>
      </dgm:prSet>
      <dgm:spPr/>
    </dgm:pt>
    <dgm:pt modelId="{D844B1C8-557B-4E01-9552-F73C4F2F9055}" type="pres">
      <dgm:prSet presAssocID="{F7EED866-D123-4344-985C-252617200AA9}" presName="level2hierChild" presStyleCnt="0"/>
      <dgm:spPr/>
    </dgm:pt>
    <dgm:pt modelId="{C568399B-F342-4ABD-AB3F-0917B15CE2E2}" type="pres">
      <dgm:prSet presAssocID="{7B104723-6679-49DA-A110-9C5688C31C1A}" presName="conn2-1" presStyleLbl="parChTrans1D2" presStyleIdx="0" presStyleCnt="2"/>
      <dgm:spPr/>
    </dgm:pt>
    <dgm:pt modelId="{BDC99461-49A3-4A60-A0AC-1D71CF983ABD}" type="pres">
      <dgm:prSet presAssocID="{7B104723-6679-49DA-A110-9C5688C31C1A}" presName="connTx" presStyleLbl="parChTrans1D2" presStyleIdx="0" presStyleCnt="2"/>
      <dgm:spPr/>
    </dgm:pt>
    <dgm:pt modelId="{44260676-6C60-4391-B817-0824C17E59B8}" type="pres">
      <dgm:prSet presAssocID="{B221DB4E-B626-4741-903B-C11DF4242B07}" presName="root2" presStyleCnt="0"/>
      <dgm:spPr/>
    </dgm:pt>
    <dgm:pt modelId="{8C8FD675-6CC8-48AA-A9CF-6B245B5C2FFC}" type="pres">
      <dgm:prSet presAssocID="{B221DB4E-B626-4741-903B-C11DF4242B07}" presName="LevelTwoTextNode" presStyleLbl="node2" presStyleIdx="0" presStyleCnt="2">
        <dgm:presLayoutVars>
          <dgm:chPref val="3"/>
        </dgm:presLayoutVars>
      </dgm:prSet>
      <dgm:spPr/>
    </dgm:pt>
    <dgm:pt modelId="{9CE5DBFC-A9D5-43EA-A8B5-414BD7E821C9}" type="pres">
      <dgm:prSet presAssocID="{B221DB4E-B626-4741-903B-C11DF4242B07}" presName="level3hierChild" presStyleCnt="0"/>
      <dgm:spPr/>
    </dgm:pt>
    <dgm:pt modelId="{4707908F-BF96-471E-8FEC-D552A77FDE55}" type="pres">
      <dgm:prSet presAssocID="{9C81BF04-75FD-446C-B73B-2F3225AF6073}" presName="conn2-1" presStyleLbl="parChTrans1D3" presStyleIdx="0" presStyleCnt="3"/>
      <dgm:spPr/>
    </dgm:pt>
    <dgm:pt modelId="{E5FE5B06-2A8F-44D9-BF76-DB1DAAAC26D9}" type="pres">
      <dgm:prSet presAssocID="{9C81BF04-75FD-446C-B73B-2F3225AF6073}" presName="connTx" presStyleLbl="parChTrans1D3" presStyleIdx="0" presStyleCnt="3"/>
      <dgm:spPr/>
    </dgm:pt>
    <dgm:pt modelId="{810D4C9E-2BC4-4B30-A54E-2F35185DE5A6}" type="pres">
      <dgm:prSet presAssocID="{67A99942-5D25-47D7-A505-0A1741D9BE98}" presName="root2" presStyleCnt="0"/>
      <dgm:spPr/>
    </dgm:pt>
    <dgm:pt modelId="{8A140BEE-1C22-4B90-9292-B2A6ACE4F197}" type="pres">
      <dgm:prSet presAssocID="{67A99942-5D25-47D7-A505-0A1741D9BE98}" presName="LevelTwoTextNode" presStyleLbl="node3" presStyleIdx="0" presStyleCnt="3">
        <dgm:presLayoutVars>
          <dgm:chPref val="3"/>
        </dgm:presLayoutVars>
      </dgm:prSet>
      <dgm:spPr/>
    </dgm:pt>
    <dgm:pt modelId="{EBCF7413-B3DF-46E0-A91C-3049CD68302C}" type="pres">
      <dgm:prSet presAssocID="{67A99942-5D25-47D7-A505-0A1741D9BE98}" presName="level3hierChild" presStyleCnt="0"/>
      <dgm:spPr/>
    </dgm:pt>
    <dgm:pt modelId="{EEE115A2-3462-4B2A-9B7C-68A0D9A5B468}" type="pres">
      <dgm:prSet presAssocID="{7EBA5CE0-E735-4DF7-8395-BA5B98F9E01F}" presName="conn2-1" presStyleLbl="parChTrans1D2" presStyleIdx="1" presStyleCnt="2"/>
      <dgm:spPr/>
    </dgm:pt>
    <dgm:pt modelId="{520921CF-3A41-4123-B918-6EA33F9D1F07}" type="pres">
      <dgm:prSet presAssocID="{7EBA5CE0-E735-4DF7-8395-BA5B98F9E01F}" presName="connTx" presStyleLbl="parChTrans1D2" presStyleIdx="1" presStyleCnt="2"/>
      <dgm:spPr/>
    </dgm:pt>
    <dgm:pt modelId="{4684A4B7-1E1E-47FB-A853-EAEDD2346871}" type="pres">
      <dgm:prSet presAssocID="{241883D2-3B71-4B3A-976C-AE83FA08BABD}" presName="root2" presStyleCnt="0"/>
      <dgm:spPr/>
    </dgm:pt>
    <dgm:pt modelId="{75B5D414-AC7C-436A-BF82-AD739C88355B}" type="pres">
      <dgm:prSet presAssocID="{241883D2-3B71-4B3A-976C-AE83FA08BABD}" presName="LevelTwoTextNode" presStyleLbl="node2" presStyleIdx="1" presStyleCnt="2">
        <dgm:presLayoutVars>
          <dgm:chPref val="3"/>
        </dgm:presLayoutVars>
      </dgm:prSet>
      <dgm:spPr/>
    </dgm:pt>
    <dgm:pt modelId="{6B700B59-E97A-458E-993F-DF22B2F84D53}" type="pres">
      <dgm:prSet presAssocID="{241883D2-3B71-4B3A-976C-AE83FA08BABD}" presName="level3hierChild" presStyleCnt="0"/>
      <dgm:spPr/>
    </dgm:pt>
    <dgm:pt modelId="{E45B557D-1252-4EA3-9B6F-348F46E76039}" type="pres">
      <dgm:prSet presAssocID="{B142858B-F864-4C45-877C-8C80B942D7DD}" presName="conn2-1" presStyleLbl="parChTrans1D3" presStyleIdx="1" presStyleCnt="3"/>
      <dgm:spPr/>
    </dgm:pt>
    <dgm:pt modelId="{53E3C4AA-648A-4B6D-9DD0-495D5DE7FEC1}" type="pres">
      <dgm:prSet presAssocID="{B142858B-F864-4C45-877C-8C80B942D7DD}" presName="connTx" presStyleLbl="parChTrans1D3" presStyleIdx="1" presStyleCnt="3"/>
      <dgm:spPr/>
    </dgm:pt>
    <dgm:pt modelId="{1A56108D-795D-4BB5-B649-AA4FE49BC1CE}" type="pres">
      <dgm:prSet presAssocID="{A2E721F2-C7E3-44C6-B124-9BA4AF106F47}" presName="root2" presStyleCnt="0"/>
      <dgm:spPr/>
    </dgm:pt>
    <dgm:pt modelId="{39BC01E8-9B6E-4A4F-A8EA-B8BC903D22A1}" type="pres">
      <dgm:prSet presAssocID="{A2E721F2-C7E3-44C6-B124-9BA4AF106F47}" presName="LevelTwoTextNode" presStyleLbl="node3" presStyleIdx="1" presStyleCnt="3">
        <dgm:presLayoutVars>
          <dgm:chPref val="3"/>
        </dgm:presLayoutVars>
      </dgm:prSet>
      <dgm:spPr/>
    </dgm:pt>
    <dgm:pt modelId="{880C3D12-ADF1-475C-9FCE-693296A64D25}" type="pres">
      <dgm:prSet presAssocID="{A2E721F2-C7E3-44C6-B124-9BA4AF106F47}" presName="level3hierChild" presStyleCnt="0"/>
      <dgm:spPr/>
    </dgm:pt>
    <dgm:pt modelId="{068E348C-1883-4158-A942-1C4FC3C7F1BB}" type="pres">
      <dgm:prSet presAssocID="{1222EA46-8B5B-48EB-B6DD-7192BFF44986}" presName="conn2-1" presStyleLbl="parChTrans1D3" presStyleIdx="2" presStyleCnt="3"/>
      <dgm:spPr/>
    </dgm:pt>
    <dgm:pt modelId="{B93F958C-C1FB-4CDC-BD4A-D8D9F9A42A36}" type="pres">
      <dgm:prSet presAssocID="{1222EA46-8B5B-48EB-B6DD-7192BFF44986}" presName="connTx" presStyleLbl="parChTrans1D3" presStyleIdx="2" presStyleCnt="3"/>
      <dgm:spPr/>
    </dgm:pt>
    <dgm:pt modelId="{61FDA8D9-842E-42F1-B6A8-C67BC9C944B1}" type="pres">
      <dgm:prSet presAssocID="{5FE55F2E-0836-4834-BF3B-41AA030B78CB}" presName="root2" presStyleCnt="0"/>
      <dgm:spPr/>
    </dgm:pt>
    <dgm:pt modelId="{F985DC3D-1A15-497A-B175-958331B638EA}" type="pres">
      <dgm:prSet presAssocID="{5FE55F2E-0836-4834-BF3B-41AA030B78CB}" presName="LevelTwoTextNode" presStyleLbl="node3" presStyleIdx="2" presStyleCnt="3">
        <dgm:presLayoutVars>
          <dgm:chPref val="3"/>
        </dgm:presLayoutVars>
      </dgm:prSet>
      <dgm:spPr/>
    </dgm:pt>
    <dgm:pt modelId="{4DEBBE86-F5ED-47F0-8448-83362C793AE1}" type="pres">
      <dgm:prSet presAssocID="{5FE55F2E-0836-4834-BF3B-41AA030B78CB}" presName="level3hierChild" presStyleCnt="0"/>
      <dgm:spPr/>
    </dgm:pt>
  </dgm:ptLst>
  <dgm:cxnLst>
    <dgm:cxn modelId="{39681B02-2747-434F-B172-09CDC903CEBD}" type="presOf" srcId="{7B104723-6679-49DA-A110-9C5688C31C1A}" destId="{BDC99461-49A3-4A60-A0AC-1D71CF983ABD}" srcOrd="1" destOrd="0" presId="urn:microsoft.com/office/officeart/2005/8/layout/hierarchy2"/>
    <dgm:cxn modelId="{3118A102-158C-4453-8710-F74C874A2967}" type="presOf" srcId="{241883D2-3B71-4B3A-976C-AE83FA08BABD}" destId="{75B5D414-AC7C-436A-BF82-AD739C88355B}" srcOrd="0" destOrd="0" presId="urn:microsoft.com/office/officeart/2005/8/layout/hierarchy2"/>
    <dgm:cxn modelId="{14B49A11-80A7-4916-B2E0-1831EFCCBEA2}" type="presOf" srcId="{1222EA46-8B5B-48EB-B6DD-7192BFF44986}" destId="{B93F958C-C1FB-4CDC-BD4A-D8D9F9A42A36}" srcOrd="1" destOrd="0" presId="urn:microsoft.com/office/officeart/2005/8/layout/hierarchy2"/>
    <dgm:cxn modelId="{4AF1F815-F6B8-47FA-9137-265AF95C18AF}" srcId="{F7EED866-D123-4344-985C-252617200AA9}" destId="{241883D2-3B71-4B3A-976C-AE83FA08BABD}" srcOrd="1" destOrd="0" parTransId="{7EBA5CE0-E735-4DF7-8395-BA5B98F9E01F}" sibTransId="{EED76667-8579-4594-8FC2-0F2FF0FB86DF}"/>
    <dgm:cxn modelId="{D0FB2118-4851-479A-A9E4-25F39A04BA37}" type="presOf" srcId="{7EBA5CE0-E735-4DF7-8395-BA5B98F9E01F}" destId="{EEE115A2-3462-4B2A-9B7C-68A0D9A5B468}" srcOrd="0" destOrd="0" presId="urn:microsoft.com/office/officeart/2005/8/layout/hierarchy2"/>
    <dgm:cxn modelId="{9614FB2D-B78C-47F8-8BA6-EE112A6938AE}" srcId="{241883D2-3B71-4B3A-976C-AE83FA08BABD}" destId="{5FE55F2E-0836-4834-BF3B-41AA030B78CB}" srcOrd="1" destOrd="0" parTransId="{1222EA46-8B5B-48EB-B6DD-7192BFF44986}" sibTransId="{BDF82789-6F61-4E93-B0FA-568417A5F8A6}"/>
    <dgm:cxn modelId="{E0B03934-3BEF-4621-B4FD-C4E6E3ABBDAF}" type="presOf" srcId="{7EBA5CE0-E735-4DF7-8395-BA5B98F9E01F}" destId="{520921CF-3A41-4123-B918-6EA33F9D1F07}" srcOrd="1" destOrd="0" presId="urn:microsoft.com/office/officeart/2005/8/layout/hierarchy2"/>
    <dgm:cxn modelId="{80A93636-9596-4FEA-B20F-5907507C0045}" type="presOf" srcId="{F7EED866-D123-4344-985C-252617200AA9}" destId="{AA633028-6DFB-4DEE-9E1F-4B6E1AB4D836}" srcOrd="0" destOrd="0" presId="urn:microsoft.com/office/officeart/2005/8/layout/hierarchy2"/>
    <dgm:cxn modelId="{5AF16738-A8F7-4A67-8DA3-CEDFDB8CB7EB}" srcId="{241883D2-3B71-4B3A-976C-AE83FA08BABD}" destId="{A2E721F2-C7E3-44C6-B124-9BA4AF106F47}" srcOrd="0" destOrd="0" parTransId="{B142858B-F864-4C45-877C-8C80B942D7DD}" sibTransId="{4FE4380B-AF19-45EB-9A27-032C9E85A30C}"/>
    <dgm:cxn modelId="{E5A70639-4645-4937-BC6A-B1842874846E}" type="presOf" srcId="{D8AACC02-1BF7-4FBD-8633-4116DF6CA941}" destId="{FC803CFE-F939-460B-9479-F1A0D221CC37}" srcOrd="0" destOrd="0" presId="urn:microsoft.com/office/officeart/2005/8/layout/hierarchy2"/>
    <dgm:cxn modelId="{C6972F40-05D9-42FB-9083-EB7CD1BD2334}" type="presOf" srcId="{9C81BF04-75FD-446C-B73B-2F3225AF6073}" destId="{E5FE5B06-2A8F-44D9-BF76-DB1DAAAC26D9}" srcOrd="1" destOrd="0" presId="urn:microsoft.com/office/officeart/2005/8/layout/hierarchy2"/>
    <dgm:cxn modelId="{1ADDCE67-CA45-4203-AD27-E65578F89D46}" type="presOf" srcId="{9C81BF04-75FD-446C-B73B-2F3225AF6073}" destId="{4707908F-BF96-471E-8FEC-D552A77FDE55}" srcOrd="0" destOrd="0" presId="urn:microsoft.com/office/officeart/2005/8/layout/hierarchy2"/>
    <dgm:cxn modelId="{5D63276A-BAEE-4B1C-AFEB-CDAD2B2AA5FD}" type="presOf" srcId="{A2E721F2-C7E3-44C6-B124-9BA4AF106F47}" destId="{39BC01E8-9B6E-4A4F-A8EA-B8BC903D22A1}" srcOrd="0" destOrd="0" presId="urn:microsoft.com/office/officeart/2005/8/layout/hierarchy2"/>
    <dgm:cxn modelId="{02B95B4B-0F4E-4C01-AAD9-F5DB32E0791D}" type="presOf" srcId="{67A99942-5D25-47D7-A505-0A1741D9BE98}" destId="{8A140BEE-1C22-4B90-9292-B2A6ACE4F197}" srcOrd="0" destOrd="0" presId="urn:microsoft.com/office/officeart/2005/8/layout/hierarchy2"/>
    <dgm:cxn modelId="{C2B03555-8A66-4E5A-A186-17E8FAAC5B91}" type="presOf" srcId="{5FE55F2E-0836-4834-BF3B-41AA030B78CB}" destId="{F985DC3D-1A15-497A-B175-958331B638EA}" srcOrd="0" destOrd="0" presId="urn:microsoft.com/office/officeart/2005/8/layout/hierarchy2"/>
    <dgm:cxn modelId="{5C7D0788-CEBC-490D-A238-F178F4D24706}" type="presOf" srcId="{1222EA46-8B5B-48EB-B6DD-7192BFF44986}" destId="{068E348C-1883-4158-A942-1C4FC3C7F1BB}" srcOrd="0" destOrd="0" presId="urn:microsoft.com/office/officeart/2005/8/layout/hierarchy2"/>
    <dgm:cxn modelId="{B100988C-9FB4-4D99-B138-1C01B615B40B}" srcId="{B221DB4E-B626-4741-903B-C11DF4242B07}" destId="{67A99942-5D25-47D7-A505-0A1741D9BE98}" srcOrd="0" destOrd="0" parTransId="{9C81BF04-75FD-446C-B73B-2F3225AF6073}" sibTransId="{77DF67FF-6BD6-4DB6-A3CC-67B8BFA9B271}"/>
    <dgm:cxn modelId="{3D59738E-F148-4499-85CF-744A196D315A}" type="presOf" srcId="{B142858B-F864-4C45-877C-8C80B942D7DD}" destId="{53E3C4AA-648A-4B6D-9DD0-495D5DE7FEC1}" srcOrd="1" destOrd="0" presId="urn:microsoft.com/office/officeart/2005/8/layout/hierarchy2"/>
    <dgm:cxn modelId="{34B9E7AC-18E8-4ED2-8ADD-F23BCD4E0FDB}" type="presOf" srcId="{7B104723-6679-49DA-A110-9C5688C31C1A}" destId="{C568399B-F342-4ABD-AB3F-0917B15CE2E2}" srcOrd="0" destOrd="0" presId="urn:microsoft.com/office/officeart/2005/8/layout/hierarchy2"/>
    <dgm:cxn modelId="{0B2FDCB0-F610-443C-9EF9-FF32596CBD3B}" srcId="{D8AACC02-1BF7-4FBD-8633-4116DF6CA941}" destId="{F7EED866-D123-4344-985C-252617200AA9}" srcOrd="0" destOrd="0" parTransId="{C14BD0A7-E40E-46A3-A2D4-D70EA40D8718}" sibTransId="{CDD44995-2C91-4F41-9C55-3D3118EFEB67}"/>
    <dgm:cxn modelId="{19A71AB3-7C99-49A7-8714-DF96C7BFCE6E}" type="presOf" srcId="{B221DB4E-B626-4741-903B-C11DF4242B07}" destId="{8C8FD675-6CC8-48AA-A9CF-6B245B5C2FFC}" srcOrd="0" destOrd="0" presId="urn:microsoft.com/office/officeart/2005/8/layout/hierarchy2"/>
    <dgm:cxn modelId="{FC1DE6BA-DF0F-4BBF-AC38-80159644CF43}" type="presOf" srcId="{B142858B-F864-4C45-877C-8C80B942D7DD}" destId="{E45B557D-1252-4EA3-9B6F-348F46E76039}" srcOrd="0" destOrd="0" presId="urn:microsoft.com/office/officeart/2005/8/layout/hierarchy2"/>
    <dgm:cxn modelId="{F574E1DC-D22F-4161-9CF7-7A3CAC3B5FBA}" srcId="{F7EED866-D123-4344-985C-252617200AA9}" destId="{B221DB4E-B626-4741-903B-C11DF4242B07}" srcOrd="0" destOrd="0" parTransId="{7B104723-6679-49DA-A110-9C5688C31C1A}" sibTransId="{F9474812-34C5-460D-AD84-70D451474942}"/>
    <dgm:cxn modelId="{E871DBF5-124A-4CAA-9002-DCC6AA81DAB7}" type="presParOf" srcId="{FC803CFE-F939-460B-9479-F1A0D221CC37}" destId="{940F1756-4164-43F1-AEE7-DB24DD685851}" srcOrd="0" destOrd="0" presId="urn:microsoft.com/office/officeart/2005/8/layout/hierarchy2"/>
    <dgm:cxn modelId="{6222377F-C60A-4BD2-B8C0-C9890DF3AC2D}" type="presParOf" srcId="{940F1756-4164-43F1-AEE7-DB24DD685851}" destId="{AA633028-6DFB-4DEE-9E1F-4B6E1AB4D836}" srcOrd="0" destOrd="0" presId="urn:microsoft.com/office/officeart/2005/8/layout/hierarchy2"/>
    <dgm:cxn modelId="{2363E0F7-9931-4189-B968-008D78D6611F}" type="presParOf" srcId="{940F1756-4164-43F1-AEE7-DB24DD685851}" destId="{D844B1C8-557B-4E01-9552-F73C4F2F9055}" srcOrd="1" destOrd="0" presId="urn:microsoft.com/office/officeart/2005/8/layout/hierarchy2"/>
    <dgm:cxn modelId="{A6E1B4C6-E854-4B70-8D28-F635F938A6CA}" type="presParOf" srcId="{D844B1C8-557B-4E01-9552-F73C4F2F9055}" destId="{C568399B-F342-4ABD-AB3F-0917B15CE2E2}" srcOrd="0" destOrd="0" presId="urn:microsoft.com/office/officeart/2005/8/layout/hierarchy2"/>
    <dgm:cxn modelId="{6BEDC3DC-D087-4995-A3EE-5944558F9B01}" type="presParOf" srcId="{C568399B-F342-4ABD-AB3F-0917B15CE2E2}" destId="{BDC99461-49A3-4A60-A0AC-1D71CF983ABD}" srcOrd="0" destOrd="0" presId="urn:microsoft.com/office/officeart/2005/8/layout/hierarchy2"/>
    <dgm:cxn modelId="{12641E27-1693-4C85-801C-4CF1F857135A}" type="presParOf" srcId="{D844B1C8-557B-4E01-9552-F73C4F2F9055}" destId="{44260676-6C60-4391-B817-0824C17E59B8}" srcOrd="1" destOrd="0" presId="urn:microsoft.com/office/officeart/2005/8/layout/hierarchy2"/>
    <dgm:cxn modelId="{F21CB87E-94CA-493C-B25F-CCD91F2D16E5}" type="presParOf" srcId="{44260676-6C60-4391-B817-0824C17E59B8}" destId="{8C8FD675-6CC8-48AA-A9CF-6B245B5C2FFC}" srcOrd="0" destOrd="0" presId="urn:microsoft.com/office/officeart/2005/8/layout/hierarchy2"/>
    <dgm:cxn modelId="{67992041-BFF0-4285-8B5E-797FB0035DE5}" type="presParOf" srcId="{44260676-6C60-4391-B817-0824C17E59B8}" destId="{9CE5DBFC-A9D5-43EA-A8B5-414BD7E821C9}" srcOrd="1" destOrd="0" presId="urn:microsoft.com/office/officeart/2005/8/layout/hierarchy2"/>
    <dgm:cxn modelId="{60B89CCA-BC88-4A28-A81F-2CFC039A34DC}" type="presParOf" srcId="{9CE5DBFC-A9D5-43EA-A8B5-414BD7E821C9}" destId="{4707908F-BF96-471E-8FEC-D552A77FDE55}" srcOrd="0" destOrd="0" presId="urn:microsoft.com/office/officeart/2005/8/layout/hierarchy2"/>
    <dgm:cxn modelId="{11F6B2BD-76C5-4B58-B18E-320700622F54}" type="presParOf" srcId="{4707908F-BF96-471E-8FEC-D552A77FDE55}" destId="{E5FE5B06-2A8F-44D9-BF76-DB1DAAAC26D9}" srcOrd="0" destOrd="0" presId="urn:microsoft.com/office/officeart/2005/8/layout/hierarchy2"/>
    <dgm:cxn modelId="{6456B610-E752-4395-88F3-A722DE52E83A}" type="presParOf" srcId="{9CE5DBFC-A9D5-43EA-A8B5-414BD7E821C9}" destId="{810D4C9E-2BC4-4B30-A54E-2F35185DE5A6}" srcOrd="1" destOrd="0" presId="urn:microsoft.com/office/officeart/2005/8/layout/hierarchy2"/>
    <dgm:cxn modelId="{7EDCF6D8-6BC6-463E-B6C8-1BA40F75C8D5}" type="presParOf" srcId="{810D4C9E-2BC4-4B30-A54E-2F35185DE5A6}" destId="{8A140BEE-1C22-4B90-9292-B2A6ACE4F197}" srcOrd="0" destOrd="0" presId="urn:microsoft.com/office/officeart/2005/8/layout/hierarchy2"/>
    <dgm:cxn modelId="{95ED4A18-9C4C-4276-95CC-8A1CAA1F4EFA}" type="presParOf" srcId="{810D4C9E-2BC4-4B30-A54E-2F35185DE5A6}" destId="{EBCF7413-B3DF-46E0-A91C-3049CD68302C}" srcOrd="1" destOrd="0" presId="urn:microsoft.com/office/officeart/2005/8/layout/hierarchy2"/>
    <dgm:cxn modelId="{508AA60A-14AC-4B15-86FB-955B864F5333}" type="presParOf" srcId="{D844B1C8-557B-4E01-9552-F73C4F2F9055}" destId="{EEE115A2-3462-4B2A-9B7C-68A0D9A5B468}" srcOrd="2" destOrd="0" presId="urn:microsoft.com/office/officeart/2005/8/layout/hierarchy2"/>
    <dgm:cxn modelId="{8F3BD180-4AD6-4AB1-BA9C-C220FEC76551}" type="presParOf" srcId="{EEE115A2-3462-4B2A-9B7C-68A0D9A5B468}" destId="{520921CF-3A41-4123-B918-6EA33F9D1F07}" srcOrd="0" destOrd="0" presId="urn:microsoft.com/office/officeart/2005/8/layout/hierarchy2"/>
    <dgm:cxn modelId="{9C082620-D657-4C7F-8CEC-A2784B663840}" type="presParOf" srcId="{D844B1C8-557B-4E01-9552-F73C4F2F9055}" destId="{4684A4B7-1E1E-47FB-A853-EAEDD2346871}" srcOrd="3" destOrd="0" presId="urn:microsoft.com/office/officeart/2005/8/layout/hierarchy2"/>
    <dgm:cxn modelId="{524FB5C6-AF4F-4A8C-A167-72880CD1B45A}" type="presParOf" srcId="{4684A4B7-1E1E-47FB-A853-EAEDD2346871}" destId="{75B5D414-AC7C-436A-BF82-AD739C88355B}" srcOrd="0" destOrd="0" presId="urn:microsoft.com/office/officeart/2005/8/layout/hierarchy2"/>
    <dgm:cxn modelId="{080191D7-BE46-4CB9-B797-CA4355EC1679}" type="presParOf" srcId="{4684A4B7-1E1E-47FB-A853-EAEDD2346871}" destId="{6B700B59-E97A-458E-993F-DF22B2F84D53}" srcOrd="1" destOrd="0" presId="urn:microsoft.com/office/officeart/2005/8/layout/hierarchy2"/>
    <dgm:cxn modelId="{33726B23-2803-47F0-BABD-338BBFD22082}" type="presParOf" srcId="{6B700B59-E97A-458E-993F-DF22B2F84D53}" destId="{E45B557D-1252-4EA3-9B6F-348F46E76039}" srcOrd="0" destOrd="0" presId="urn:microsoft.com/office/officeart/2005/8/layout/hierarchy2"/>
    <dgm:cxn modelId="{294E1543-2F4B-444F-A6D3-DCEECEDA7F0F}" type="presParOf" srcId="{E45B557D-1252-4EA3-9B6F-348F46E76039}" destId="{53E3C4AA-648A-4B6D-9DD0-495D5DE7FEC1}" srcOrd="0" destOrd="0" presId="urn:microsoft.com/office/officeart/2005/8/layout/hierarchy2"/>
    <dgm:cxn modelId="{3B539537-2F70-435F-9D2D-198A055FA012}" type="presParOf" srcId="{6B700B59-E97A-458E-993F-DF22B2F84D53}" destId="{1A56108D-795D-4BB5-B649-AA4FE49BC1CE}" srcOrd="1" destOrd="0" presId="urn:microsoft.com/office/officeart/2005/8/layout/hierarchy2"/>
    <dgm:cxn modelId="{0499ABA5-73F3-4633-ABA4-760C9C43AB19}" type="presParOf" srcId="{1A56108D-795D-4BB5-B649-AA4FE49BC1CE}" destId="{39BC01E8-9B6E-4A4F-A8EA-B8BC903D22A1}" srcOrd="0" destOrd="0" presId="urn:microsoft.com/office/officeart/2005/8/layout/hierarchy2"/>
    <dgm:cxn modelId="{6C1AF09E-55AC-439E-80B7-A022B2128852}" type="presParOf" srcId="{1A56108D-795D-4BB5-B649-AA4FE49BC1CE}" destId="{880C3D12-ADF1-475C-9FCE-693296A64D25}" srcOrd="1" destOrd="0" presId="urn:microsoft.com/office/officeart/2005/8/layout/hierarchy2"/>
    <dgm:cxn modelId="{9C923CD8-C295-4E55-BD66-44E3CF3ACFF9}" type="presParOf" srcId="{6B700B59-E97A-458E-993F-DF22B2F84D53}" destId="{068E348C-1883-4158-A942-1C4FC3C7F1BB}" srcOrd="2" destOrd="0" presId="urn:microsoft.com/office/officeart/2005/8/layout/hierarchy2"/>
    <dgm:cxn modelId="{F95CEEA3-7565-4A7C-A46A-40DA42FCFD9F}" type="presParOf" srcId="{068E348C-1883-4158-A942-1C4FC3C7F1BB}" destId="{B93F958C-C1FB-4CDC-BD4A-D8D9F9A42A36}" srcOrd="0" destOrd="0" presId="urn:microsoft.com/office/officeart/2005/8/layout/hierarchy2"/>
    <dgm:cxn modelId="{2A507FA7-9ECB-4860-99BA-5DF7622588FB}" type="presParOf" srcId="{6B700B59-E97A-458E-993F-DF22B2F84D53}" destId="{61FDA8D9-842E-42F1-B6A8-C67BC9C944B1}" srcOrd="3" destOrd="0" presId="urn:microsoft.com/office/officeart/2005/8/layout/hierarchy2"/>
    <dgm:cxn modelId="{CA4AA446-B9DC-4484-B413-8F395CED4A8A}" type="presParOf" srcId="{61FDA8D9-842E-42F1-B6A8-C67BC9C944B1}" destId="{F985DC3D-1A15-497A-B175-958331B638EA}" srcOrd="0" destOrd="0" presId="urn:microsoft.com/office/officeart/2005/8/layout/hierarchy2"/>
    <dgm:cxn modelId="{3729315E-C31B-4C11-A551-63EB75518956}" type="presParOf" srcId="{61FDA8D9-842E-42F1-B6A8-C67BC9C944B1}" destId="{4DEBBE86-F5ED-47F0-8448-83362C793AE1}" srcOrd="1" destOrd="0" presId="urn:microsoft.com/office/officeart/2005/8/layout/hierarchy2"/>
  </dgm:cxnLst>
  <dgm:bg>
    <a:noFill/>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0.xml><?xml version="1.0" encoding="utf-8"?>
<dgm:dataModel xmlns:dgm="http://schemas.openxmlformats.org/drawingml/2006/diagram" xmlns:a="http://schemas.openxmlformats.org/drawingml/2006/main">
  <dgm:ptLst>
    <dgm:pt modelId="{E30970DD-CF54-4F70-9D44-8DCC0CC05F00}" type="doc">
      <dgm:prSet loTypeId="urn:microsoft.com/office/officeart/2005/8/layout/matrix3" loCatId="matrix" qsTypeId="urn:microsoft.com/office/officeart/2005/8/quickstyle/simple1" qsCatId="simple" csTypeId="urn:microsoft.com/office/officeart/2005/8/colors/accent0_3" csCatId="mainScheme" phldr="1"/>
      <dgm:spPr/>
      <dgm:t>
        <a:bodyPr/>
        <a:lstStyle/>
        <a:p>
          <a:endParaRPr lang="fr-BE"/>
        </a:p>
      </dgm:t>
    </dgm:pt>
    <dgm:pt modelId="{6F2CE568-EB95-4B32-9CF6-DD66F8F24EC0}">
      <dgm:prSet/>
      <dgm:spPr>
        <a:solidFill>
          <a:srgbClr val="44546A"/>
        </a:solidFill>
      </dgm:spPr>
      <dgm:t>
        <a:bodyPr/>
        <a:lstStyle/>
        <a:p>
          <a:r>
            <a:rPr lang="nl-BE" dirty="0" err="1"/>
            <a:t>Exprimer</a:t>
          </a:r>
          <a:r>
            <a:rPr lang="nl-BE" dirty="0"/>
            <a:t> la </a:t>
          </a:r>
          <a:r>
            <a:rPr lang="nl-BE" dirty="0" err="1">
              <a:solidFill>
                <a:srgbClr val="FFFF00"/>
              </a:solidFill>
            </a:rPr>
            <a:t>désapprobation</a:t>
          </a:r>
          <a:r>
            <a:rPr lang="nl-BE" dirty="0"/>
            <a:t> de la </a:t>
          </a:r>
          <a:r>
            <a:rPr lang="nl-BE" dirty="0" err="1"/>
            <a:t>société</a:t>
          </a:r>
          <a:r>
            <a:rPr lang="nl-BE" dirty="0"/>
            <a:t> à </a:t>
          </a:r>
          <a:r>
            <a:rPr lang="nl-BE" dirty="0" err="1"/>
            <a:t>l’égard</a:t>
          </a:r>
          <a:r>
            <a:rPr lang="nl-BE" dirty="0"/>
            <a:t> de la </a:t>
          </a:r>
          <a:r>
            <a:rPr lang="nl-BE" dirty="0" err="1"/>
            <a:t>violation</a:t>
          </a:r>
          <a:r>
            <a:rPr lang="nl-BE" dirty="0"/>
            <a:t> de la </a:t>
          </a:r>
          <a:r>
            <a:rPr lang="nl-BE" dirty="0" err="1"/>
            <a:t>loi</a:t>
          </a:r>
          <a:r>
            <a:rPr lang="nl-BE" dirty="0"/>
            <a:t> pénale</a:t>
          </a:r>
          <a:endParaRPr lang="fr-BE" dirty="0"/>
        </a:p>
      </dgm:t>
    </dgm:pt>
    <dgm:pt modelId="{FF6B9F22-1139-401D-BA4C-888F0058C63D}" type="parTrans" cxnId="{D2CF4730-1988-40F8-AB93-03FAC4706926}">
      <dgm:prSet/>
      <dgm:spPr/>
      <dgm:t>
        <a:bodyPr/>
        <a:lstStyle/>
        <a:p>
          <a:endParaRPr lang="fr-BE"/>
        </a:p>
      </dgm:t>
    </dgm:pt>
    <dgm:pt modelId="{C540C205-2948-4BBA-8697-117BCC70399D}" type="sibTrans" cxnId="{D2CF4730-1988-40F8-AB93-03FAC4706926}">
      <dgm:prSet/>
      <dgm:spPr/>
      <dgm:t>
        <a:bodyPr/>
        <a:lstStyle/>
        <a:p>
          <a:endParaRPr lang="fr-BE"/>
        </a:p>
      </dgm:t>
    </dgm:pt>
    <dgm:pt modelId="{B7FDAE3C-3367-447D-9913-EA52255551A4}">
      <dgm:prSet/>
      <dgm:spPr/>
      <dgm:t>
        <a:bodyPr/>
        <a:lstStyle/>
        <a:p>
          <a:r>
            <a:rPr lang="nl-BE" dirty="0" err="1"/>
            <a:t>Promouvoir</a:t>
          </a:r>
          <a:r>
            <a:rPr lang="nl-BE" dirty="0"/>
            <a:t> la </a:t>
          </a:r>
          <a:r>
            <a:rPr lang="nl-BE" dirty="0" err="1">
              <a:solidFill>
                <a:srgbClr val="FFFF00"/>
              </a:solidFill>
            </a:rPr>
            <a:t>restauration</a:t>
          </a:r>
          <a:r>
            <a:rPr lang="nl-BE" dirty="0">
              <a:solidFill>
                <a:srgbClr val="FFFF00"/>
              </a:solidFill>
            </a:rPr>
            <a:t> de </a:t>
          </a:r>
          <a:r>
            <a:rPr lang="nl-BE" dirty="0" err="1">
              <a:solidFill>
                <a:srgbClr val="FFFF00"/>
              </a:solidFill>
            </a:rPr>
            <a:t>l’équilibre</a:t>
          </a:r>
          <a:r>
            <a:rPr lang="nl-BE" dirty="0">
              <a:solidFill>
                <a:srgbClr val="FFFF00"/>
              </a:solidFill>
            </a:rPr>
            <a:t> </a:t>
          </a:r>
          <a:r>
            <a:rPr lang="nl-BE" dirty="0" err="1">
              <a:solidFill>
                <a:srgbClr val="FFFF00"/>
              </a:solidFill>
            </a:rPr>
            <a:t>social</a:t>
          </a:r>
          <a:r>
            <a:rPr lang="nl-BE" dirty="0">
              <a:solidFill>
                <a:srgbClr val="FFFF00"/>
              </a:solidFill>
            </a:rPr>
            <a:t> </a:t>
          </a:r>
          <a:r>
            <a:rPr lang="nl-BE" dirty="0"/>
            <a:t>et la </a:t>
          </a:r>
          <a:r>
            <a:rPr lang="nl-BE" dirty="0" err="1">
              <a:solidFill>
                <a:srgbClr val="FFFF00"/>
              </a:solidFill>
            </a:rPr>
            <a:t>réparation</a:t>
          </a:r>
          <a:r>
            <a:rPr lang="nl-BE" dirty="0"/>
            <a:t> du </a:t>
          </a:r>
          <a:r>
            <a:rPr lang="nl-BE" dirty="0" err="1"/>
            <a:t>dommage</a:t>
          </a:r>
          <a:r>
            <a:rPr lang="nl-BE" dirty="0"/>
            <a:t> </a:t>
          </a:r>
          <a:r>
            <a:rPr lang="nl-BE" dirty="0" err="1"/>
            <a:t>causé</a:t>
          </a:r>
          <a:r>
            <a:rPr lang="nl-BE" dirty="0"/>
            <a:t> par </a:t>
          </a:r>
          <a:r>
            <a:rPr lang="nl-BE" dirty="0" err="1"/>
            <a:t>l’infraction</a:t>
          </a:r>
          <a:endParaRPr lang="fr-BE" dirty="0"/>
        </a:p>
      </dgm:t>
    </dgm:pt>
    <dgm:pt modelId="{49D0A6D9-3520-45A1-92DE-FD85F2E9E013}" type="parTrans" cxnId="{C81FEB59-D0E8-40FA-AB2E-C08AB438C549}">
      <dgm:prSet/>
      <dgm:spPr/>
      <dgm:t>
        <a:bodyPr/>
        <a:lstStyle/>
        <a:p>
          <a:endParaRPr lang="fr-BE"/>
        </a:p>
      </dgm:t>
    </dgm:pt>
    <dgm:pt modelId="{B17D97BF-85C5-491C-9F40-72A4CC9D4D64}" type="sibTrans" cxnId="{C81FEB59-D0E8-40FA-AB2E-C08AB438C549}">
      <dgm:prSet/>
      <dgm:spPr/>
      <dgm:t>
        <a:bodyPr/>
        <a:lstStyle/>
        <a:p>
          <a:endParaRPr lang="fr-BE"/>
        </a:p>
      </dgm:t>
    </dgm:pt>
    <dgm:pt modelId="{3FCFD914-B980-414D-A7C6-81E91267AB17}">
      <dgm:prSet/>
      <dgm:spPr/>
      <dgm:t>
        <a:bodyPr/>
        <a:lstStyle/>
        <a:p>
          <a:r>
            <a:rPr lang="nl-BE" dirty="0" err="1"/>
            <a:t>Favoriser</a:t>
          </a:r>
          <a:r>
            <a:rPr lang="nl-BE" dirty="0"/>
            <a:t> la </a:t>
          </a:r>
          <a:r>
            <a:rPr lang="nl-BE" dirty="0" err="1">
              <a:solidFill>
                <a:srgbClr val="FFFF00"/>
              </a:solidFill>
            </a:rPr>
            <a:t>réhabilitation</a:t>
          </a:r>
          <a:r>
            <a:rPr lang="nl-BE" dirty="0"/>
            <a:t> et la </a:t>
          </a:r>
          <a:r>
            <a:rPr lang="nl-BE" dirty="0" err="1">
              <a:solidFill>
                <a:srgbClr val="FFFF00"/>
              </a:solidFill>
            </a:rPr>
            <a:t>réinsertion</a:t>
          </a:r>
          <a:r>
            <a:rPr lang="nl-BE" dirty="0"/>
            <a:t> sociale de </a:t>
          </a:r>
          <a:r>
            <a:rPr lang="nl-BE" dirty="0" err="1"/>
            <a:t>l’auteur</a:t>
          </a:r>
          <a:endParaRPr lang="fr-BE" dirty="0"/>
        </a:p>
      </dgm:t>
    </dgm:pt>
    <dgm:pt modelId="{40DA7701-E3A2-4F1B-97D6-FF55C064D78F}" type="parTrans" cxnId="{E2A7523F-54AB-44AA-880F-E4A93DC6050B}">
      <dgm:prSet/>
      <dgm:spPr/>
      <dgm:t>
        <a:bodyPr/>
        <a:lstStyle/>
        <a:p>
          <a:endParaRPr lang="fr-BE"/>
        </a:p>
      </dgm:t>
    </dgm:pt>
    <dgm:pt modelId="{5C8A5798-8D97-477A-978C-C3E5C1F4C175}" type="sibTrans" cxnId="{E2A7523F-54AB-44AA-880F-E4A93DC6050B}">
      <dgm:prSet/>
      <dgm:spPr/>
      <dgm:t>
        <a:bodyPr/>
        <a:lstStyle/>
        <a:p>
          <a:endParaRPr lang="fr-BE"/>
        </a:p>
      </dgm:t>
    </dgm:pt>
    <dgm:pt modelId="{B448AFFB-5ECF-4502-9DE2-E2D4A779EFD7}">
      <dgm:prSet/>
      <dgm:spPr/>
      <dgm:t>
        <a:bodyPr/>
        <a:lstStyle/>
        <a:p>
          <a:r>
            <a:rPr lang="nl-BE" dirty="0" err="1">
              <a:solidFill>
                <a:srgbClr val="FFFF00"/>
              </a:solidFill>
            </a:rPr>
            <a:t>Protéger</a:t>
          </a:r>
          <a:r>
            <a:rPr lang="nl-BE" dirty="0"/>
            <a:t> la </a:t>
          </a:r>
          <a:r>
            <a:rPr lang="nl-BE" dirty="0" err="1"/>
            <a:t>société</a:t>
          </a:r>
          <a:r>
            <a:rPr lang="nl-BE" dirty="0"/>
            <a:t> </a:t>
          </a:r>
          <a:endParaRPr lang="fr-BE" dirty="0"/>
        </a:p>
      </dgm:t>
    </dgm:pt>
    <dgm:pt modelId="{D9381380-5FAB-4F83-84BD-B481A39C6175}" type="parTrans" cxnId="{B3904B5D-3E77-473A-AF0D-0FFB07CD7835}">
      <dgm:prSet/>
      <dgm:spPr/>
      <dgm:t>
        <a:bodyPr/>
        <a:lstStyle/>
        <a:p>
          <a:endParaRPr lang="fr-BE"/>
        </a:p>
      </dgm:t>
    </dgm:pt>
    <dgm:pt modelId="{40870CE0-3C3B-4717-8C2C-963EB2F07BEA}" type="sibTrans" cxnId="{B3904B5D-3E77-473A-AF0D-0FFB07CD7835}">
      <dgm:prSet/>
      <dgm:spPr/>
      <dgm:t>
        <a:bodyPr/>
        <a:lstStyle/>
        <a:p>
          <a:endParaRPr lang="fr-BE"/>
        </a:p>
      </dgm:t>
    </dgm:pt>
    <dgm:pt modelId="{9B68B83B-087F-4D1B-84B3-4EA67CF3BFB2}" type="pres">
      <dgm:prSet presAssocID="{E30970DD-CF54-4F70-9D44-8DCC0CC05F00}" presName="matrix" presStyleCnt="0">
        <dgm:presLayoutVars>
          <dgm:chMax val="1"/>
          <dgm:dir/>
          <dgm:resizeHandles val="exact"/>
        </dgm:presLayoutVars>
      </dgm:prSet>
      <dgm:spPr/>
    </dgm:pt>
    <dgm:pt modelId="{F51FD1C0-FE54-4EC1-A29D-90A3C9BA6664}" type="pres">
      <dgm:prSet presAssocID="{E30970DD-CF54-4F70-9D44-8DCC0CC05F00}" presName="diamond" presStyleLbl="bgShp" presStyleIdx="0" presStyleCnt="1"/>
      <dgm:spPr/>
    </dgm:pt>
    <dgm:pt modelId="{E42A5A4B-B369-419F-8259-DCB6EC5C72AC}" type="pres">
      <dgm:prSet presAssocID="{E30970DD-CF54-4F70-9D44-8DCC0CC05F00}" presName="quad1" presStyleLbl="node1" presStyleIdx="0" presStyleCnt="4" custLinFactNeighborX="-27935" custLinFactNeighborY="-23992">
        <dgm:presLayoutVars>
          <dgm:chMax val="0"/>
          <dgm:chPref val="0"/>
          <dgm:bulletEnabled val="1"/>
        </dgm:presLayoutVars>
      </dgm:prSet>
      <dgm:spPr/>
    </dgm:pt>
    <dgm:pt modelId="{C28359D1-39E9-42D0-B64C-3C50DDD8B28C}" type="pres">
      <dgm:prSet presAssocID="{E30970DD-CF54-4F70-9D44-8DCC0CC05F00}" presName="quad2" presStyleLbl="node1" presStyleIdx="1" presStyleCnt="4" custLinFactNeighborX="28189" custLinFactNeighborY="-23992">
        <dgm:presLayoutVars>
          <dgm:chMax val="0"/>
          <dgm:chPref val="0"/>
          <dgm:bulletEnabled val="1"/>
        </dgm:presLayoutVars>
      </dgm:prSet>
      <dgm:spPr/>
    </dgm:pt>
    <dgm:pt modelId="{7AB07F3D-81B8-4A89-9E12-EBF2014ED95C}" type="pres">
      <dgm:prSet presAssocID="{E30970DD-CF54-4F70-9D44-8DCC0CC05F00}" presName="quad3" presStyleLbl="node1" presStyleIdx="2" presStyleCnt="4" custLinFactNeighborX="-27935" custLinFactNeighborY="24359">
        <dgm:presLayoutVars>
          <dgm:chMax val="0"/>
          <dgm:chPref val="0"/>
          <dgm:bulletEnabled val="1"/>
        </dgm:presLayoutVars>
      </dgm:prSet>
      <dgm:spPr/>
    </dgm:pt>
    <dgm:pt modelId="{DA06DE7D-7739-4481-BB96-AF85F2DF21A8}" type="pres">
      <dgm:prSet presAssocID="{E30970DD-CF54-4F70-9D44-8DCC0CC05F00}" presName="quad4" presStyleLbl="node1" presStyleIdx="3" presStyleCnt="4" custLinFactNeighborX="28189" custLinFactNeighborY="24359">
        <dgm:presLayoutVars>
          <dgm:chMax val="0"/>
          <dgm:chPref val="0"/>
          <dgm:bulletEnabled val="1"/>
        </dgm:presLayoutVars>
      </dgm:prSet>
      <dgm:spPr/>
    </dgm:pt>
  </dgm:ptLst>
  <dgm:cxnLst>
    <dgm:cxn modelId="{D2CF4730-1988-40F8-AB93-03FAC4706926}" srcId="{E30970DD-CF54-4F70-9D44-8DCC0CC05F00}" destId="{6F2CE568-EB95-4B32-9CF6-DD66F8F24EC0}" srcOrd="0" destOrd="0" parTransId="{FF6B9F22-1139-401D-BA4C-888F0058C63D}" sibTransId="{C540C205-2948-4BBA-8697-117BCC70399D}"/>
    <dgm:cxn modelId="{E2A7523F-54AB-44AA-880F-E4A93DC6050B}" srcId="{E30970DD-CF54-4F70-9D44-8DCC0CC05F00}" destId="{3FCFD914-B980-414D-A7C6-81E91267AB17}" srcOrd="2" destOrd="0" parTransId="{40DA7701-E3A2-4F1B-97D6-FF55C064D78F}" sibTransId="{5C8A5798-8D97-477A-978C-C3E5C1F4C175}"/>
    <dgm:cxn modelId="{B3904B5D-3E77-473A-AF0D-0FFB07CD7835}" srcId="{E30970DD-CF54-4F70-9D44-8DCC0CC05F00}" destId="{B448AFFB-5ECF-4502-9DE2-E2D4A779EFD7}" srcOrd="3" destOrd="0" parTransId="{D9381380-5FAB-4F83-84BD-B481A39C6175}" sibTransId="{40870CE0-3C3B-4717-8C2C-963EB2F07BEA}"/>
    <dgm:cxn modelId="{DCB80942-F874-403A-9101-C97655C50C1F}" type="presOf" srcId="{B7FDAE3C-3367-447D-9913-EA52255551A4}" destId="{C28359D1-39E9-42D0-B64C-3C50DDD8B28C}" srcOrd="0" destOrd="0" presId="urn:microsoft.com/office/officeart/2005/8/layout/matrix3"/>
    <dgm:cxn modelId="{DAB30543-FC87-44E3-A046-8F462E7D1B45}" type="presOf" srcId="{3FCFD914-B980-414D-A7C6-81E91267AB17}" destId="{7AB07F3D-81B8-4A89-9E12-EBF2014ED95C}" srcOrd="0" destOrd="0" presId="urn:microsoft.com/office/officeart/2005/8/layout/matrix3"/>
    <dgm:cxn modelId="{5D015A74-3FD9-4A3D-9260-D28A441ECB90}" type="presOf" srcId="{6F2CE568-EB95-4B32-9CF6-DD66F8F24EC0}" destId="{E42A5A4B-B369-419F-8259-DCB6EC5C72AC}" srcOrd="0" destOrd="0" presId="urn:microsoft.com/office/officeart/2005/8/layout/matrix3"/>
    <dgm:cxn modelId="{C81FEB59-D0E8-40FA-AB2E-C08AB438C549}" srcId="{E30970DD-CF54-4F70-9D44-8DCC0CC05F00}" destId="{B7FDAE3C-3367-447D-9913-EA52255551A4}" srcOrd="1" destOrd="0" parTransId="{49D0A6D9-3520-45A1-92DE-FD85F2E9E013}" sibTransId="{B17D97BF-85C5-491C-9F40-72A4CC9D4D64}"/>
    <dgm:cxn modelId="{5B7FA47E-9543-4498-80CF-03EC157F8DEA}" type="presOf" srcId="{B448AFFB-5ECF-4502-9DE2-E2D4A779EFD7}" destId="{DA06DE7D-7739-4481-BB96-AF85F2DF21A8}" srcOrd="0" destOrd="0" presId="urn:microsoft.com/office/officeart/2005/8/layout/matrix3"/>
    <dgm:cxn modelId="{7DD1D1D1-F810-4A63-9418-13B595749F59}" type="presOf" srcId="{E30970DD-CF54-4F70-9D44-8DCC0CC05F00}" destId="{9B68B83B-087F-4D1B-84B3-4EA67CF3BFB2}" srcOrd="0" destOrd="0" presId="urn:microsoft.com/office/officeart/2005/8/layout/matrix3"/>
    <dgm:cxn modelId="{4CEFC96B-E6D4-4045-B862-B2B7ACFF1B51}" type="presParOf" srcId="{9B68B83B-087F-4D1B-84B3-4EA67CF3BFB2}" destId="{F51FD1C0-FE54-4EC1-A29D-90A3C9BA6664}" srcOrd="0" destOrd="0" presId="urn:microsoft.com/office/officeart/2005/8/layout/matrix3"/>
    <dgm:cxn modelId="{8E8251EE-4F38-42C3-BB4C-F0A7AD7257DE}" type="presParOf" srcId="{9B68B83B-087F-4D1B-84B3-4EA67CF3BFB2}" destId="{E42A5A4B-B369-419F-8259-DCB6EC5C72AC}" srcOrd="1" destOrd="0" presId="urn:microsoft.com/office/officeart/2005/8/layout/matrix3"/>
    <dgm:cxn modelId="{2AF8A972-4366-4803-90BC-21E6321F25DE}" type="presParOf" srcId="{9B68B83B-087F-4D1B-84B3-4EA67CF3BFB2}" destId="{C28359D1-39E9-42D0-B64C-3C50DDD8B28C}" srcOrd="2" destOrd="0" presId="urn:microsoft.com/office/officeart/2005/8/layout/matrix3"/>
    <dgm:cxn modelId="{63721B42-81C2-433A-94DF-92E5F975FC4C}" type="presParOf" srcId="{9B68B83B-087F-4D1B-84B3-4EA67CF3BFB2}" destId="{7AB07F3D-81B8-4A89-9E12-EBF2014ED95C}" srcOrd="3" destOrd="0" presId="urn:microsoft.com/office/officeart/2005/8/layout/matrix3"/>
    <dgm:cxn modelId="{AFFC0A67-7C61-48EF-9255-1A815BFE1051}" type="presParOf" srcId="{9B68B83B-087F-4D1B-84B3-4EA67CF3BFB2}" destId="{DA06DE7D-7739-4481-BB96-AF85F2DF21A8}"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87A76F86-B528-4990-B50A-AA16FC96EEA2}" type="doc">
      <dgm:prSet loTypeId="urn:microsoft.com/office/officeart/2008/layout/HalfCircleOrganizationChart" loCatId="hierarchy" qsTypeId="urn:microsoft.com/office/officeart/2005/8/quickstyle/simple1" qsCatId="simple" csTypeId="urn:microsoft.com/office/officeart/2005/8/colors/accent1_2" csCatId="accent1" phldr="1"/>
      <dgm:spPr/>
      <dgm:t>
        <a:bodyPr/>
        <a:lstStyle/>
        <a:p>
          <a:endParaRPr lang="fr-BE"/>
        </a:p>
      </dgm:t>
    </dgm:pt>
    <dgm:pt modelId="{E11E78DC-F15B-4E55-8D66-6EDCC208C04E}">
      <dgm:prSet custT="1"/>
      <dgm:spPr/>
      <dgm:t>
        <a:bodyPr/>
        <a:lstStyle/>
        <a:p>
          <a:r>
            <a:rPr lang="fr-BE" sz="6600" dirty="0"/>
            <a:t>Peines</a:t>
          </a:r>
          <a:endParaRPr lang="fr-BE" sz="2300" dirty="0"/>
        </a:p>
      </dgm:t>
    </dgm:pt>
    <dgm:pt modelId="{7896454E-7FD5-4255-BF70-B8EC49FDA009}" type="parTrans" cxnId="{5BE9C474-FD10-4DD4-A7C4-1D0038A87C34}">
      <dgm:prSet/>
      <dgm:spPr/>
      <dgm:t>
        <a:bodyPr/>
        <a:lstStyle/>
        <a:p>
          <a:endParaRPr lang="fr-BE"/>
        </a:p>
      </dgm:t>
    </dgm:pt>
    <dgm:pt modelId="{147FF4EB-1FB8-4D50-9901-820C1E8FDBF1}" type="sibTrans" cxnId="{5BE9C474-FD10-4DD4-A7C4-1D0038A87C34}">
      <dgm:prSet/>
      <dgm:spPr/>
      <dgm:t>
        <a:bodyPr/>
        <a:lstStyle/>
        <a:p>
          <a:endParaRPr lang="fr-BE"/>
        </a:p>
      </dgm:t>
    </dgm:pt>
    <dgm:pt modelId="{CB9EBCE9-6F4C-4E89-AEFE-27877021A64B}">
      <dgm:prSet custT="1"/>
      <dgm:spPr/>
      <dgm:t>
        <a:bodyPr/>
        <a:lstStyle/>
        <a:p>
          <a:r>
            <a:rPr lang="nl-BE" sz="2800" b="1" i="0" dirty="0"/>
            <a:t>Art. 36. Les </a:t>
          </a:r>
          <a:r>
            <a:rPr lang="nl-BE" sz="2800" b="1" i="0" dirty="0" err="1"/>
            <a:t>peines</a:t>
          </a:r>
          <a:r>
            <a:rPr lang="nl-BE" sz="2800" b="1" i="0" dirty="0"/>
            <a:t> </a:t>
          </a:r>
          <a:r>
            <a:rPr lang="nl-BE" sz="2800" b="1" i="0" dirty="0" err="1"/>
            <a:t>principales</a:t>
          </a:r>
          <a:endParaRPr lang="nl-BE" sz="2800" b="1" i="0" dirty="0"/>
        </a:p>
        <a:p>
          <a:r>
            <a:rPr lang="nl-BE" sz="2300" i="0" dirty="0"/>
            <a:t> </a:t>
          </a:r>
          <a:r>
            <a:rPr lang="nl-BE" sz="2300" i="0" dirty="0" err="1"/>
            <a:t>Subdivision</a:t>
          </a:r>
          <a:r>
            <a:rPr lang="nl-BE" sz="2300" i="0" dirty="0"/>
            <a:t> des </a:t>
          </a:r>
          <a:r>
            <a:rPr lang="nl-BE" sz="2300" i="0" dirty="0" err="1"/>
            <a:t>peines</a:t>
          </a:r>
          <a:r>
            <a:rPr lang="nl-BE" sz="2300" i="0" dirty="0"/>
            <a:t> en </a:t>
          </a:r>
          <a:r>
            <a:rPr lang="nl-BE" sz="2300" i="0" dirty="0" err="1"/>
            <a:t>niveaux</a:t>
          </a:r>
          <a:r>
            <a:rPr lang="nl-BE" sz="2300" i="0" dirty="0"/>
            <a:t> : </a:t>
          </a:r>
          <a:r>
            <a:rPr lang="nl-BE" sz="2300" i="0" dirty="0" err="1"/>
            <a:t>peines</a:t>
          </a:r>
          <a:r>
            <a:rPr lang="nl-BE" sz="2300" i="0" dirty="0"/>
            <a:t> </a:t>
          </a:r>
          <a:r>
            <a:rPr lang="nl-BE" sz="2300" i="0" dirty="0" err="1"/>
            <a:t>s’échelonnant</a:t>
          </a:r>
          <a:r>
            <a:rPr lang="nl-BE" sz="2300" i="0" dirty="0"/>
            <a:t> </a:t>
          </a:r>
        </a:p>
        <a:p>
          <a:r>
            <a:rPr lang="nl-BE" sz="2300" i="0" dirty="0" err="1"/>
            <a:t>entre</a:t>
          </a:r>
          <a:r>
            <a:rPr lang="nl-BE" sz="2300" i="0" dirty="0"/>
            <a:t> </a:t>
          </a:r>
          <a:r>
            <a:rPr lang="nl-BE" sz="2300" i="0" dirty="0" err="1"/>
            <a:t>le</a:t>
          </a:r>
          <a:r>
            <a:rPr lang="nl-BE" sz="2300" i="0" dirty="0"/>
            <a:t> niveau 8 et </a:t>
          </a:r>
          <a:r>
            <a:rPr lang="nl-BE" sz="2300" i="0" dirty="0" err="1"/>
            <a:t>le</a:t>
          </a:r>
          <a:r>
            <a:rPr lang="nl-BE" sz="2300" i="0" dirty="0"/>
            <a:t> niveau 1</a:t>
          </a:r>
          <a:endParaRPr lang="fr-BE" sz="2300" i="0" dirty="0"/>
        </a:p>
      </dgm:t>
    </dgm:pt>
    <dgm:pt modelId="{8A36550C-9E80-4CB9-9992-AD7DDDD5E950}" type="parTrans" cxnId="{2C2E9D6D-391F-46EC-88BD-7EB54159BF67}">
      <dgm:prSet/>
      <dgm:spPr/>
      <dgm:t>
        <a:bodyPr/>
        <a:lstStyle/>
        <a:p>
          <a:endParaRPr lang="fr-BE"/>
        </a:p>
      </dgm:t>
    </dgm:pt>
    <dgm:pt modelId="{46B1ADD7-4473-43E2-B6DB-B6F22E43DABF}" type="sibTrans" cxnId="{2C2E9D6D-391F-46EC-88BD-7EB54159BF67}">
      <dgm:prSet/>
      <dgm:spPr/>
      <dgm:t>
        <a:bodyPr/>
        <a:lstStyle/>
        <a:p>
          <a:endParaRPr lang="fr-BE"/>
        </a:p>
      </dgm:t>
    </dgm:pt>
    <dgm:pt modelId="{289E38A9-1486-4B31-9617-FA500552DCC9}">
      <dgm:prSet custT="1"/>
      <dgm:spPr/>
      <dgm:t>
        <a:bodyPr/>
        <a:lstStyle/>
        <a:p>
          <a:r>
            <a:rPr lang="nl-BE" sz="3200" b="1" i="0" dirty="0"/>
            <a:t>Art. 37. </a:t>
          </a:r>
        </a:p>
        <a:p>
          <a:r>
            <a:rPr lang="nl-BE" sz="3200" b="1" i="0" dirty="0"/>
            <a:t>Les </a:t>
          </a:r>
          <a:r>
            <a:rPr lang="nl-BE" sz="3200" b="1" i="0" dirty="0" err="1"/>
            <a:t>peines</a:t>
          </a:r>
          <a:r>
            <a:rPr lang="nl-BE" sz="3200" b="1" i="0" dirty="0"/>
            <a:t> accessoires  </a:t>
          </a:r>
          <a:endParaRPr lang="fr-BE" sz="3200" b="1" i="0" dirty="0"/>
        </a:p>
      </dgm:t>
    </dgm:pt>
    <dgm:pt modelId="{27A2A3EC-D457-4011-B5C7-F6BAE8C97150}" type="parTrans" cxnId="{5DDDEAFB-137A-4435-9DAC-37031C0C6A7F}">
      <dgm:prSet/>
      <dgm:spPr/>
      <dgm:t>
        <a:bodyPr/>
        <a:lstStyle/>
        <a:p>
          <a:endParaRPr lang="fr-BE"/>
        </a:p>
      </dgm:t>
    </dgm:pt>
    <dgm:pt modelId="{98552C7C-2CDC-41BE-95EF-9FA00BF1F0B5}" type="sibTrans" cxnId="{5DDDEAFB-137A-4435-9DAC-37031C0C6A7F}">
      <dgm:prSet/>
      <dgm:spPr/>
      <dgm:t>
        <a:bodyPr/>
        <a:lstStyle/>
        <a:p>
          <a:endParaRPr lang="fr-BE"/>
        </a:p>
      </dgm:t>
    </dgm:pt>
    <dgm:pt modelId="{711DA62E-F880-4E38-A491-5989A0617BB8}" type="pres">
      <dgm:prSet presAssocID="{87A76F86-B528-4990-B50A-AA16FC96EEA2}" presName="Name0" presStyleCnt="0">
        <dgm:presLayoutVars>
          <dgm:orgChart val="1"/>
          <dgm:chPref val="1"/>
          <dgm:dir/>
          <dgm:animOne val="branch"/>
          <dgm:animLvl val="lvl"/>
          <dgm:resizeHandles/>
        </dgm:presLayoutVars>
      </dgm:prSet>
      <dgm:spPr/>
    </dgm:pt>
    <dgm:pt modelId="{1B965E3E-0E3C-4E6B-B848-38A693FA1113}" type="pres">
      <dgm:prSet presAssocID="{E11E78DC-F15B-4E55-8D66-6EDCC208C04E}" presName="hierRoot1" presStyleCnt="0">
        <dgm:presLayoutVars>
          <dgm:hierBranch val="init"/>
        </dgm:presLayoutVars>
      </dgm:prSet>
      <dgm:spPr/>
    </dgm:pt>
    <dgm:pt modelId="{7DFC5BF9-4898-4A61-BD16-624B05953737}" type="pres">
      <dgm:prSet presAssocID="{E11E78DC-F15B-4E55-8D66-6EDCC208C04E}" presName="rootComposite1" presStyleCnt="0"/>
      <dgm:spPr/>
    </dgm:pt>
    <dgm:pt modelId="{D10E71AC-6D66-461A-826F-BFE909A54F6B}" type="pres">
      <dgm:prSet presAssocID="{E11E78DC-F15B-4E55-8D66-6EDCC208C04E}" presName="rootText1" presStyleLbl="alignAcc1" presStyleIdx="0" presStyleCnt="0">
        <dgm:presLayoutVars>
          <dgm:chPref val="3"/>
        </dgm:presLayoutVars>
      </dgm:prSet>
      <dgm:spPr/>
    </dgm:pt>
    <dgm:pt modelId="{B2B76909-283C-4025-AFC4-CA7864F58C9E}" type="pres">
      <dgm:prSet presAssocID="{E11E78DC-F15B-4E55-8D66-6EDCC208C04E}" presName="topArc1" presStyleLbl="parChTrans1D1" presStyleIdx="0" presStyleCnt="6"/>
      <dgm:spPr/>
    </dgm:pt>
    <dgm:pt modelId="{4B012F22-2146-4DE2-B6A5-FA66B4AB140B}" type="pres">
      <dgm:prSet presAssocID="{E11E78DC-F15B-4E55-8D66-6EDCC208C04E}" presName="bottomArc1" presStyleLbl="parChTrans1D1" presStyleIdx="1" presStyleCnt="6"/>
      <dgm:spPr/>
    </dgm:pt>
    <dgm:pt modelId="{429798DA-BBDB-4D10-AA9E-083EF92EB4D1}" type="pres">
      <dgm:prSet presAssocID="{E11E78DC-F15B-4E55-8D66-6EDCC208C04E}" presName="topConnNode1" presStyleLbl="node1" presStyleIdx="0" presStyleCnt="0"/>
      <dgm:spPr/>
    </dgm:pt>
    <dgm:pt modelId="{6B8F8ED9-2CF7-43C7-B811-F39B70B96396}" type="pres">
      <dgm:prSet presAssocID="{E11E78DC-F15B-4E55-8D66-6EDCC208C04E}" presName="hierChild2" presStyleCnt="0"/>
      <dgm:spPr/>
    </dgm:pt>
    <dgm:pt modelId="{08191CF1-E788-4569-A7AE-FCC0D731DE01}" type="pres">
      <dgm:prSet presAssocID="{8A36550C-9E80-4CB9-9992-AD7DDDD5E950}" presName="Name28" presStyleLbl="parChTrans1D2" presStyleIdx="0" presStyleCnt="2"/>
      <dgm:spPr/>
    </dgm:pt>
    <dgm:pt modelId="{39807891-D2EF-4156-B18D-1EB6642FEBFB}" type="pres">
      <dgm:prSet presAssocID="{CB9EBCE9-6F4C-4E89-AEFE-27877021A64B}" presName="hierRoot2" presStyleCnt="0">
        <dgm:presLayoutVars>
          <dgm:hierBranch val="init"/>
        </dgm:presLayoutVars>
      </dgm:prSet>
      <dgm:spPr/>
    </dgm:pt>
    <dgm:pt modelId="{0CD9D147-CF19-4CE0-83E4-561AB34D2474}" type="pres">
      <dgm:prSet presAssocID="{CB9EBCE9-6F4C-4E89-AEFE-27877021A64B}" presName="rootComposite2" presStyleCnt="0"/>
      <dgm:spPr/>
    </dgm:pt>
    <dgm:pt modelId="{57F58D18-3204-4106-A77D-C74A7FF9B69B}" type="pres">
      <dgm:prSet presAssocID="{CB9EBCE9-6F4C-4E89-AEFE-27877021A64B}" presName="rootText2" presStyleLbl="alignAcc1" presStyleIdx="0" presStyleCnt="0">
        <dgm:presLayoutVars>
          <dgm:chPref val="3"/>
        </dgm:presLayoutVars>
      </dgm:prSet>
      <dgm:spPr/>
    </dgm:pt>
    <dgm:pt modelId="{54B45181-219F-443F-B26A-254CD28064A5}" type="pres">
      <dgm:prSet presAssocID="{CB9EBCE9-6F4C-4E89-AEFE-27877021A64B}" presName="topArc2" presStyleLbl="parChTrans1D1" presStyleIdx="2" presStyleCnt="6"/>
      <dgm:spPr/>
    </dgm:pt>
    <dgm:pt modelId="{07A71C21-0B74-4BF7-B155-51EA7FBEE561}" type="pres">
      <dgm:prSet presAssocID="{CB9EBCE9-6F4C-4E89-AEFE-27877021A64B}" presName="bottomArc2" presStyleLbl="parChTrans1D1" presStyleIdx="3" presStyleCnt="6"/>
      <dgm:spPr/>
    </dgm:pt>
    <dgm:pt modelId="{7831AFEE-5A3A-49BE-BA8C-8D9E4DF8751D}" type="pres">
      <dgm:prSet presAssocID="{CB9EBCE9-6F4C-4E89-AEFE-27877021A64B}" presName="topConnNode2" presStyleLbl="node2" presStyleIdx="0" presStyleCnt="0"/>
      <dgm:spPr/>
    </dgm:pt>
    <dgm:pt modelId="{513959C1-2368-4E90-AEB5-8CBA41566C86}" type="pres">
      <dgm:prSet presAssocID="{CB9EBCE9-6F4C-4E89-AEFE-27877021A64B}" presName="hierChild4" presStyleCnt="0"/>
      <dgm:spPr/>
    </dgm:pt>
    <dgm:pt modelId="{D099259C-F819-4D91-809D-A5727EEBF1D3}" type="pres">
      <dgm:prSet presAssocID="{CB9EBCE9-6F4C-4E89-AEFE-27877021A64B}" presName="hierChild5" presStyleCnt="0"/>
      <dgm:spPr/>
    </dgm:pt>
    <dgm:pt modelId="{769FB2B3-E202-442D-ADB5-1BE18D291ECD}" type="pres">
      <dgm:prSet presAssocID="{27A2A3EC-D457-4011-B5C7-F6BAE8C97150}" presName="Name28" presStyleLbl="parChTrans1D2" presStyleIdx="1" presStyleCnt="2"/>
      <dgm:spPr/>
    </dgm:pt>
    <dgm:pt modelId="{9C150D48-B3E3-4832-9E89-57D0F242E696}" type="pres">
      <dgm:prSet presAssocID="{289E38A9-1486-4B31-9617-FA500552DCC9}" presName="hierRoot2" presStyleCnt="0">
        <dgm:presLayoutVars>
          <dgm:hierBranch val="init"/>
        </dgm:presLayoutVars>
      </dgm:prSet>
      <dgm:spPr/>
    </dgm:pt>
    <dgm:pt modelId="{357D8E88-50CB-4EC3-81F1-63A65803941F}" type="pres">
      <dgm:prSet presAssocID="{289E38A9-1486-4B31-9617-FA500552DCC9}" presName="rootComposite2" presStyleCnt="0"/>
      <dgm:spPr/>
    </dgm:pt>
    <dgm:pt modelId="{07A7C4BA-9E9C-492F-969F-8EE29B3845FE}" type="pres">
      <dgm:prSet presAssocID="{289E38A9-1486-4B31-9617-FA500552DCC9}" presName="rootText2" presStyleLbl="alignAcc1" presStyleIdx="0" presStyleCnt="0">
        <dgm:presLayoutVars>
          <dgm:chPref val="3"/>
        </dgm:presLayoutVars>
      </dgm:prSet>
      <dgm:spPr/>
    </dgm:pt>
    <dgm:pt modelId="{F3E30858-5A0D-434B-BEC8-BA4E616525CC}" type="pres">
      <dgm:prSet presAssocID="{289E38A9-1486-4B31-9617-FA500552DCC9}" presName="topArc2" presStyleLbl="parChTrans1D1" presStyleIdx="4" presStyleCnt="6"/>
      <dgm:spPr/>
    </dgm:pt>
    <dgm:pt modelId="{7249C36A-DF99-4BF5-8FE5-1828EFC6265A}" type="pres">
      <dgm:prSet presAssocID="{289E38A9-1486-4B31-9617-FA500552DCC9}" presName="bottomArc2" presStyleLbl="parChTrans1D1" presStyleIdx="5" presStyleCnt="6"/>
      <dgm:spPr/>
    </dgm:pt>
    <dgm:pt modelId="{C5EE6E0E-267C-44E7-BA79-B2677B27025A}" type="pres">
      <dgm:prSet presAssocID="{289E38A9-1486-4B31-9617-FA500552DCC9}" presName="topConnNode2" presStyleLbl="node2" presStyleIdx="0" presStyleCnt="0"/>
      <dgm:spPr/>
    </dgm:pt>
    <dgm:pt modelId="{74F53560-AFBE-4C26-93F2-B37117248B03}" type="pres">
      <dgm:prSet presAssocID="{289E38A9-1486-4B31-9617-FA500552DCC9}" presName="hierChild4" presStyleCnt="0"/>
      <dgm:spPr/>
    </dgm:pt>
    <dgm:pt modelId="{4F366EFC-677A-4626-9CFF-09A4FC92A642}" type="pres">
      <dgm:prSet presAssocID="{289E38A9-1486-4B31-9617-FA500552DCC9}" presName="hierChild5" presStyleCnt="0"/>
      <dgm:spPr/>
    </dgm:pt>
    <dgm:pt modelId="{4E790E78-2B88-4923-B950-1BFCDC680847}" type="pres">
      <dgm:prSet presAssocID="{E11E78DC-F15B-4E55-8D66-6EDCC208C04E}" presName="hierChild3" presStyleCnt="0"/>
      <dgm:spPr/>
    </dgm:pt>
  </dgm:ptLst>
  <dgm:cxnLst>
    <dgm:cxn modelId="{BF980908-52FA-4CC6-A504-5F7C520B037A}" type="presOf" srcId="{E11E78DC-F15B-4E55-8D66-6EDCC208C04E}" destId="{429798DA-BBDB-4D10-AA9E-083EF92EB4D1}" srcOrd="1" destOrd="0" presId="urn:microsoft.com/office/officeart/2008/layout/HalfCircleOrganizationChart"/>
    <dgm:cxn modelId="{43D2F50A-D32D-493B-B7CB-BEE896F3C79B}" type="presOf" srcId="{CB9EBCE9-6F4C-4E89-AEFE-27877021A64B}" destId="{57F58D18-3204-4106-A77D-C74A7FF9B69B}" srcOrd="0" destOrd="0" presId="urn:microsoft.com/office/officeart/2008/layout/HalfCircleOrganizationChart"/>
    <dgm:cxn modelId="{D700C40E-7BE4-4BC1-81BF-7DABBB15CD51}" type="presOf" srcId="{289E38A9-1486-4B31-9617-FA500552DCC9}" destId="{07A7C4BA-9E9C-492F-969F-8EE29B3845FE}" srcOrd="0" destOrd="0" presId="urn:microsoft.com/office/officeart/2008/layout/HalfCircleOrganizationChart"/>
    <dgm:cxn modelId="{1B78D915-EEB3-4194-A583-CDD3425110F0}" type="presOf" srcId="{289E38A9-1486-4B31-9617-FA500552DCC9}" destId="{C5EE6E0E-267C-44E7-BA79-B2677B27025A}" srcOrd="1" destOrd="0" presId="urn:microsoft.com/office/officeart/2008/layout/HalfCircleOrganizationChart"/>
    <dgm:cxn modelId="{2E758726-7BF9-4761-8D02-9950BE66C3F1}" type="presOf" srcId="{E11E78DC-F15B-4E55-8D66-6EDCC208C04E}" destId="{D10E71AC-6D66-461A-826F-BFE909A54F6B}" srcOrd="0" destOrd="0" presId="urn:microsoft.com/office/officeart/2008/layout/HalfCircleOrganizationChart"/>
    <dgm:cxn modelId="{99B83D3B-3F82-4E37-BA6F-BCB8E34FBDC0}" type="presOf" srcId="{87A76F86-B528-4990-B50A-AA16FC96EEA2}" destId="{711DA62E-F880-4E38-A491-5989A0617BB8}" srcOrd="0" destOrd="0" presId="urn:microsoft.com/office/officeart/2008/layout/HalfCircleOrganizationChart"/>
    <dgm:cxn modelId="{3CC4F765-6034-460D-9AC3-373F3A421B94}" type="presOf" srcId="{CB9EBCE9-6F4C-4E89-AEFE-27877021A64B}" destId="{7831AFEE-5A3A-49BE-BA8C-8D9E4DF8751D}" srcOrd="1" destOrd="0" presId="urn:microsoft.com/office/officeart/2008/layout/HalfCircleOrganizationChart"/>
    <dgm:cxn modelId="{2C2E9D6D-391F-46EC-88BD-7EB54159BF67}" srcId="{E11E78DC-F15B-4E55-8D66-6EDCC208C04E}" destId="{CB9EBCE9-6F4C-4E89-AEFE-27877021A64B}" srcOrd="0" destOrd="0" parTransId="{8A36550C-9E80-4CB9-9992-AD7DDDD5E950}" sibTransId="{46B1ADD7-4473-43E2-B6DB-B6F22E43DABF}"/>
    <dgm:cxn modelId="{5BE9C474-FD10-4DD4-A7C4-1D0038A87C34}" srcId="{87A76F86-B528-4990-B50A-AA16FC96EEA2}" destId="{E11E78DC-F15B-4E55-8D66-6EDCC208C04E}" srcOrd="0" destOrd="0" parTransId="{7896454E-7FD5-4255-BF70-B8EC49FDA009}" sibTransId="{147FF4EB-1FB8-4D50-9901-820C1E8FDBF1}"/>
    <dgm:cxn modelId="{3C85989C-92A7-4CDA-ADE7-96A733FD15BD}" type="presOf" srcId="{8A36550C-9E80-4CB9-9992-AD7DDDD5E950}" destId="{08191CF1-E788-4569-A7AE-FCC0D731DE01}" srcOrd="0" destOrd="0" presId="urn:microsoft.com/office/officeart/2008/layout/HalfCircleOrganizationChart"/>
    <dgm:cxn modelId="{F93588F1-4576-40F7-A99E-906BEDD4C791}" type="presOf" srcId="{27A2A3EC-D457-4011-B5C7-F6BAE8C97150}" destId="{769FB2B3-E202-442D-ADB5-1BE18D291ECD}" srcOrd="0" destOrd="0" presId="urn:microsoft.com/office/officeart/2008/layout/HalfCircleOrganizationChart"/>
    <dgm:cxn modelId="{5DDDEAFB-137A-4435-9DAC-37031C0C6A7F}" srcId="{E11E78DC-F15B-4E55-8D66-6EDCC208C04E}" destId="{289E38A9-1486-4B31-9617-FA500552DCC9}" srcOrd="1" destOrd="0" parTransId="{27A2A3EC-D457-4011-B5C7-F6BAE8C97150}" sibTransId="{98552C7C-2CDC-41BE-95EF-9FA00BF1F0B5}"/>
    <dgm:cxn modelId="{0A279894-CD7C-497A-9C86-50D3C8D16594}" type="presParOf" srcId="{711DA62E-F880-4E38-A491-5989A0617BB8}" destId="{1B965E3E-0E3C-4E6B-B848-38A693FA1113}" srcOrd="0" destOrd="0" presId="urn:microsoft.com/office/officeart/2008/layout/HalfCircleOrganizationChart"/>
    <dgm:cxn modelId="{B46F00B6-004B-49FB-8F57-7AF58C0E33A0}" type="presParOf" srcId="{1B965E3E-0E3C-4E6B-B848-38A693FA1113}" destId="{7DFC5BF9-4898-4A61-BD16-624B05953737}" srcOrd="0" destOrd="0" presId="urn:microsoft.com/office/officeart/2008/layout/HalfCircleOrganizationChart"/>
    <dgm:cxn modelId="{4111A2D4-0BA1-4D2D-83A3-BDC8D5EF7A9F}" type="presParOf" srcId="{7DFC5BF9-4898-4A61-BD16-624B05953737}" destId="{D10E71AC-6D66-461A-826F-BFE909A54F6B}" srcOrd="0" destOrd="0" presId="urn:microsoft.com/office/officeart/2008/layout/HalfCircleOrganizationChart"/>
    <dgm:cxn modelId="{2DBE3E2E-73EB-419C-BEAC-265EC04C47D2}" type="presParOf" srcId="{7DFC5BF9-4898-4A61-BD16-624B05953737}" destId="{B2B76909-283C-4025-AFC4-CA7864F58C9E}" srcOrd="1" destOrd="0" presId="urn:microsoft.com/office/officeart/2008/layout/HalfCircleOrganizationChart"/>
    <dgm:cxn modelId="{474B20AD-4422-4C97-879C-3A2259DC3D7F}" type="presParOf" srcId="{7DFC5BF9-4898-4A61-BD16-624B05953737}" destId="{4B012F22-2146-4DE2-B6A5-FA66B4AB140B}" srcOrd="2" destOrd="0" presId="urn:microsoft.com/office/officeart/2008/layout/HalfCircleOrganizationChart"/>
    <dgm:cxn modelId="{F47D34F8-5FC9-4FFC-B382-158CFD7AA374}" type="presParOf" srcId="{7DFC5BF9-4898-4A61-BD16-624B05953737}" destId="{429798DA-BBDB-4D10-AA9E-083EF92EB4D1}" srcOrd="3" destOrd="0" presId="urn:microsoft.com/office/officeart/2008/layout/HalfCircleOrganizationChart"/>
    <dgm:cxn modelId="{055DD01E-603F-4C19-BE9F-0B90B15B1A9B}" type="presParOf" srcId="{1B965E3E-0E3C-4E6B-B848-38A693FA1113}" destId="{6B8F8ED9-2CF7-43C7-B811-F39B70B96396}" srcOrd="1" destOrd="0" presId="urn:microsoft.com/office/officeart/2008/layout/HalfCircleOrganizationChart"/>
    <dgm:cxn modelId="{D8B91656-F3E5-4900-A606-C54BE8895EE0}" type="presParOf" srcId="{6B8F8ED9-2CF7-43C7-B811-F39B70B96396}" destId="{08191CF1-E788-4569-A7AE-FCC0D731DE01}" srcOrd="0" destOrd="0" presId="urn:microsoft.com/office/officeart/2008/layout/HalfCircleOrganizationChart"/>
    <dgm:cxn modelId="{7D743815-8B2D-4740-8499-DF4A21C94ED4}" type="presParOf" srcId="{6B8F8ED9-2CF7-43C7-B811-F39B70B96396}" destId="{39807891-D2EF-4156-B18D-1EB6642FEBFB}" srcOrd="1" destOrd="0" presId="urn:microsoft.com/office/officeart/2008/layout/HalfCircleOrganizationChart"/>
    <dgm:cxn modelId="{6E0FA3DF-96A3-45C6-A353-7934ADC50C5A}" type="presParOf" srcId="{39807891-D2EF-4156-B18D-1EB6642FEBFB}" destId="{0CD9D147-CF19-4CE0-83E4-561AB34D2474}" srcOrd="0" destOrd="0" presId="urn:microsoft.com/office/officeart/2008/layout/HalfCircleOrganizationChart"/>
    <dgm:cxn modelId="{52458DC4-D632-4A9D-9251-D982F5A4689F}" type="presParOf" srcId="{0CD9D147-CF19-4CE0-83E4-561AB34D2474}" destId="{57F58D18-3204-4106-A77D-C74A7FF9B69B}" srcOrd="0" destOrd="0" presId="urn:microsoft.com/office/officeart/2008/layout/HalfCircleOrganizationChart"/>
    <dgm:cxn modelId="{F5F1FB72-4EC7-4EE7-B7CD-5339D2BCD58F}" type="presParOf" srcId="{0CD9D147-CF19-4CE0-83E4-561AB34D2474}" destId="{54B45181-219F-443F-B26A-254CD28064A5}" srcOrd="1" destOrd="0" presId="urn:microsoft.com/office/officeart/2008/layout/HalfCircleOrganizationChart"/>
    <dgm:cxn modelId="{DA658BEE-FBD2-4515-B52A-19B34142AD01}" type="presParOf" srcId="{0CD9D147-CF19-4CE0-83E4-561AB34D2474}" destId="{07A71C21-0B74-4BF7-B155-51EA7FBEE561}" srcOrd="2" destOrd="0" presId="urn:microsoft.com/office/officeart/2008/layout/HalfCircleOrganizationChart"/>
    <dgm:cxn modelId="{994E7CF9-187E-42A3-9C1C-8842D5625DF4}" type="presParOf" srcId="{0CD9D147-CF19-4CE0-83E4-561AB34D2474}" destId="{7831AFEE-5A3A-49BE-BA8C-8D9E4DF8751D}" srcOrd="3" destOrd="0" presId="urn:microsoft.com/office/officeart/2008/layout/HalfCircleOrganizationChart"/>
    <dgm:cxn modelId="{4CB1950D-4253-424D-AB9D-981EE8E2BDF4}" type="presParOf" srcId="{39807891-D2EF-4156-B18D-1EB6642FEBFB}" destId="{513959C1-2368-4E90-AEB5-8CBA41566C86}" srcOrd="1" destOrd="0" presId="urn:microsoft.com/office/officeart/2008/layout/HalfCircleOrganizationChart"/>
    <dgm:cxn modelId="{B1F35088-3FCF-45A9-B749-2B77CE3EB55C}" type="presParOf" srcId="{39807891-D2EF-4156-B18D-1EB6642FEBFB}" destId="{D099259C-F819-4D91-809D-A5727EEBF1D3}" srcOrd="2" destOrd="0" presId="urn:microsoft.com/office/officeart/2008/layout/HalfCircleOrganizationChart"/>
    <dgm:cxn modelId="{622EE712-855F-48CA-A7E4-FBBAFEFC7583}" type="presParOf" srcId="{6B8F8ED9-2CF7-43C7-B811-F39B70B96396}" destId="{769FB2B3-E202-442D-ADB5-1BE18D291ECD}" srcOrd="2" destOrd="0" presId="urn:microsoft.com/office/officeart/2008/layout/HalfCircleOrganizationChart"/>
    <dgm:cxn modelId="{25BD8117-5139-4562-94C7-E25B17F18FC2}" type="presParOf" srcId="{6B8F8ED9-2CF7-43C7-B811-F39B70B96396}" destId="{9C150D48-B3E3-4832-9E89-57D0F242E696}" srcOrd="3" destOrd="0" presId="urn:microsoft.com/office/officeart/2008/layout/HalfCircleOrganizationChart"/>
    <dgm:cxn modelId="{2EF69462-59D8-4F6D-B04F-78331105855C}" type="presParOf" srcId="{9C150D48-B3E3-4832-9E89-57D0F242E696}" destId="{357D8E88-50CB-4EC3-81F1-63A65803941F}" srcOrd="0" destOrd="0" presId="urn:microsoft.com/office/officeart/2008/layout/HalfCircleOrganizationChart"/>
    <dgm:cxn modelId="{C4914873-E827-412D-89E6-5AB984DC583B}" type="presParOf" srcId="{357D8E88-50CB-4EC3-81F1-63A65803941F}" destId="{07A7C4BA-9E9C-492F-969F-8EE29B3845FE}" srcOrd="0" destOrd="0" presId="urn:microsoft.com/office/officeart/2008/layout/HalfCircleOrganizationChart"/>
    <dgm:cxn modelId="{0741ED9A-3986-4F51-AC1E-6FB18EEBBE03}" type="presParOf" srcId="{357D8E88-50CB-4EC3-81F1-63A65803941F}" destId="{F3E30858-5A0D-434B-BEC8-BA4E616525CC}" srcOrd="1" destOrd="0" presId="urn:microsoft.com/office/officeart/2008/layout/HalfCircleOrganizationChart"/>
    <dgm:cxn modelId="{5F68AF31-4DEE-4B07-BBC4-00B288AF0874}" type="presParOf" srcId="{357D8E88-50CB-4EC3-81F1-63A65803941F}" destId="{7249C36A-DF99-4BF5-8FE5-1828EFC6265A}" srcOrd="2" destOrd="0" presId="urn:microsoft.com/office/officeart/2008/layout/HalfCircleOrganizationChart"/>
    <dgm:cxn modelId="{92A2A2E2-F651-4CDD-BA3C-89893C0B184B}" type="presParOf" srcId="{357D8E88-50CB-4EC3-81F1-63A65803941F}" destId="{C5EE6E0E-267C-44E7-BA79-B2677B27025A}" srcOrd="3" destOrd="0" presId="urn:microsoft.com/office/officeart/2008/layout/HalfCircleOrganizationChart"/>
    <dgm:cxn modelId="{0531DC21-6A04-4E90-A375-85B8E1CC675D}" type="presParOf" srcId="{9C150D48-B3E3-4832-9E89-57D0F242E696}" destId="{74F53560-AFBE-4C26-93F2-B37117248B03}" srcOrd="1" destOrd="0" presId="urn:microsoft.com/office/officeart/2008/layout/HalfCircleOrganizationChart"/>
    <dgm:cxn modelId="{AF2879BC-8F98-4C59-836C-E27BDAE4DB98}" type="presParOf" srcId="{9C150D48-B3E3-4832-9E89-57D0F242E696}" destId="{4F366EFC-677A-4626-9CFF-09A4FC92A642}" srcOrd="2" destOrd="0" presId="urn:microsoft.com/office/officeart/2008/layout/HalfCircleOrganizationChart"/>
    <dgm:cxn modelId="{C111817E-F14B-48C2-BA90-0F8206FF5160}" type="presParOf" srcId="{1B965E3E-0E3C-4E6B-B848-38A693FA1113}" destId="{4E790E78-2B88-4923-B950-1BFCDC680847}" srcOrd="2" destOrd="0" presId="urn:microsoft.com/office/officeart/2008/layout/HalfCircle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B96C9EA7-3355-4042-AD00-BFB778737B50}"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BE"/>
        </a:p>
      </dgm:t>
    </dgm:pt>
    <dgm:pt modelId="{E714FA9F-48BC-4F82-B08E-B4899C77811F}">
      <dgm:prSet phldrT="[Texte]"/>
      <dgm:spPr/>
      <dgm:t>
        <a:bodyPr/>
        <a:lstStyle/>
        <a:p>
          <a:r>
            <a:rPr lang="fr-BE" dirty="0"/>
            <a:t>«</a:t>
          </a:r>
          <a:r>
            <a:rPr lang="fr-BE" i="1" dirty="0"/>
            <a:t> Dans les cas prévus par la loi et sans préjudice des peines prévues par les lois particulières, les peines accessoires applicables aux infractions sont… </a:t>
          </a:r>
          <a:r>
            <a:rPr lang="fr-BE" dirty="0"/>
            <a:t>»</a:t>
          </a:r>
        </a:p>
      </dgm:t>
    </dgm:pt>
    <dgm:pt modelId="{A38A1FB0-F76F-4BBE-85F3-305D78F73274}" type="parTrans" cxnId="{1FC77D61-BA15-4EE5-BB7F-D294B1D353AE}">
      <dgm:prSet/>
      <dgm:spPr/>
      <dgm:t>
        <a:bodyPr/>
        <a:lstStyle/>
        <a:p>
          <a:endParaRPr lang="fr-BE"/>
        </a:p>
      </dgm:t>
    </dgm:pt>
    <dgm:pt modelId="{E0AF7757-FF9A-4FE4-8CA2-56320AFFF778}" type="sibTrans" cxnId="{1FC77D61-BA15-4EE5-BB7F-D294B1D353AE}">
      <dgm:prSet/>
      <dgm:spPr/>
      <dgm:t>
        <a:bodyPr/>
        <a:lstStyle/>
        <a:p>
          <a:endParaRPr lang="fr-BE"/>
        </a:p>
      </dgm:t>
    </dgm:pt>
    <dgm:pt modelId="{C3F6FCA4-AAE2-41FF-8F1E-9CEDBBBB1E62}">
      <dgm:prSet phldrT="[Texte]"/>
      <dgm:spPr/>
      <dgm:t>
        <a:bodyPr/>
        <a:lstStyle/>
        <a:p>
          <a:r>
            <a:rPr lang="fr-BE" dirty="0"/>
            <a:t>« </a:t>
          </a:r>
          <a:r>
            <a:rPr lang="fr-BE" i="1" dirty="0"/>
            <a:t>Dans les cas prévus par la loi </a:t>
          </a:r>
          <a:r>
            <a:rPr lang="fr-BE" dirty="0"/>
            <a:t>»</a:t>
          </a:r>
        </a:p>
      </dgm:t>
    </dgm:pt>
    <dgm:pt modelId="{6B6088CE-050C-432A-BA59-667682A76057}" type="parTrans" cxnId="{A5FEE09E-9BC2-4554-BE01-B06663A8BBBA}">
      <dgm:prSet/>
      <dgm:spPr/>
      <dgm:t>
        <a:bodyPr/>
        <a:lstStyle/>
        <a:p>
          <a:endParaRPr lang="fr-BE"/>
        </a:p>
      </dgm:t>
    </dgm:pt>
    <dgm:pt modelId="{343BA86C-76AF-442D-833A-3894678118D8}" type="sibTrans" cxnId="{A5FEE09E-9BC2-4554-BE01-B06663A8BBBA}">
      <dgm:prSet/>
      <dgm:spPr/>
      <dgm:t>
        <a:bodyPr/>
        <a:lstStyle/>
        <a:p>
          <a:endParaRPr lang="fr-BE"/>
        </a:p>
      </dgm:t>
    </dgm:pt>
    <dgm:pt modelId="{4DE03049-0AAC-440B-A086-79F61C7E0C62}">
      <dgm:prSet phldrT="[Texte]" custT="1"/>
      <dgm:spPr/>
      <dgm:t>
        <a:bodyPr/>
        <a:lstStyle/>
        <a:p>
          <a:r>
            <a:rPr lang="nl-BE" sz="2000" dirty="0"/>
            <a:t>Application du </a:t>
          </a:r>
          <a:r>
            <a:rPr lang="nl-BE" sz="2000" dirty="0" err="1"/>
            <a:t>Livre</a:t>
          </a:r>
          <a:r>
            <a:rPr lang="nl-BE" sz="2000" dirty="0"/>
            <a:t> Ier du Code </a:t>
          </a:r>
          <a:r>
            <a:rPr lang="nl-BE" sz="2000" dirty="0" err="1"/>
            <a:t>pénal</a:t>
          </a:r>
          <a:r>
            <a:rPr lang="nl-BE" sz="2000" dirty="0"/>
            <a:t> 2024 </a:t>
          </a:r>
          <a:r>
            <a:rPr lang="nl-BE" sz="2000" dirty="0">
              <a:sym typeface="Wingdings" panose="05000000000000000000" pitchFamily="2" charset="2"/>
            </a:rPr>
            <a:t> </a:t>
          </a:r>
          <a:r>
            <a:rPr lang="nl-BE" sz="2000" dirty="0" err="1">
              <a:sym typeface="Wingdings" panose="05000000000000000000" pitchFamily="2" charset="2"/>
            </a:rPr>
            <a:t>peine</a:t>
          </a:r>
          <a:r>
            <a:rPr lang="nl-BE" sz="2000" dirty="0">
              <a:sym typeface="Wingdings" panose="05000000000000000000" pitchFamily="2" charset="2"/>
            </a:rPr>
            <a:t> </a:t>
          </a:r>
          <a:r>
            <a:rPr lang="nl-BE" sz="2000" dirty="0" err="1">
              <a:sym typeface="Wingdings" panose="05000000000000000000" pitchFamily="2" charset="2"/>
            </a:rPr>
            <a:t>applicable</a:t>
          </a:r>
          <a:r>
            <a:rPr lang="nl-BE" sz="2000" dirty="0">
              <a:sym typeface="Wingdings" panose="05000000000000000000" pitchFamily="2" charset="2"/>
            </a:rPr>
            <a:t> à </a:t>
          </a:r>
          <a:r>
            <a:rPr lang="nl-BE" sz="2000" dirty="0" err="1">
              <a:sym typeface="Wingdings" panose="05000000000000000000" pitchFamily="2" charset="2"/>
            </a:rPr>
            <a:t>toutes</a:t>
          </a:r>
          <a:r>
            <a:rPr lang="nl-BE" sz="2000" dirty="0">
              <a:sym typeface="Wingdings" panose="05000000000000000000" pitchFamily="2" charset="2"/>
            </a:rPr>
            <a:t> les </a:t>
          </a:r>
          <a:r>
            <a:rPr lang="nl-BE" sz="2000" dirty="0" err="1">
              <a:sym typeface="Wingdings" panose="05000000000000000000" pitchFamily="2" charset="2"/>
            </a:rPr>
            <a:t>infractions</a:t>
          </a:r>
          <a:r>
            <a:rPr lang="nl-BE" sz="2000" dirty="0">
              <a:sym typeface="Wingdings" panose="05000000000000000000" pitchFamily="2" charset="2"/>
            </a:rPr>
            <a:t> </a:t>
          </a:r>
          <a:r>
            <a:rPr lang="nl-BE" sz="2000" i="1" dirty="0" err="1">
              <a:sym typeface="Wingdings" panose="05000000000000000000" pitchFamily="2" charset="2"/>
            </a:rPr>
            <a:t>sauf</a:t>
          </a:r>
          <a:r>
            <a:rPr lang="nl-BE" sz="2000" i="1" dirty="0">
              <a:sym typeface="Wingdings" panose="05000000000000000000" pitchFamily="2" charset="2"/>
            </a:rPr>
            <a:t> </a:t>
          </a:r>
          <a:r>
            <a:rPr lang="nl-BE" sz="2000" i="0" dirty="0" err="1">
              <a:sym typeface="Wingdings" panose="05000000000000000000" pitchFamily="2" charset="2"/>
            </a:rPr>
            <a:t>exceptions</a:t>
          </a:r>
          <a:r>
            <a:rPr lang="nl-BE" sz="2000" i="0" dirty="0">
              <a:sym typeface="Wingdings" panose="05000000000000000000" pitchFamily="2" charset="2"/>
            </a:rPr>
            <a:t> </a:t>
          </a:r>
          <a:r>
            <a:rPr lang="nl-BE" sz="2000" i="0" dirty="0" err="1">
              <a:sym typeface="Wingdings" panose="05000000000000000000" pitchFamily="2" charset="2"/>
            </a:rPr>
            <a:t>prévues</a:t>
          </a:r>
          <a:r>
            <a:rPr lang="nl-BE" sz="2000" i="0" dirty="0">
              <a:sym typeface="Wingdings" panose="05000000000000000000" pitchFamily="2" charset="2"/>
            </a:rPr>
            <a:t> par la </a:t>
          </a:r>
          <a:r>
            <a:rPr lang="nl-BE" sz="2000" i="0" dirty="0" err="1">
              <a:sym typeface="Wingdings" panose="05000000000000000000" pitchFamily="2" charset="2"/>
            </a:rPr>
            <a:t>loi</a:t>
          </a:r>
          <a:r>
            <a:rPr lang="nl-BE" sz="2000" i="0" dirty="0">
              <a:sym typeface="Wingdings" panose="05000000000000000000" pitchFamily="2" charset="2"/>
            </a:rPr>
            <a:t> </a:t>
          </a:r>
          <a:r>
            <a:rPr lang="nl-BE" sz="2000" dirty="0"/>
            <a:t>(</a:t>
          </a:r>
          <a:r>
            <a:rPr lang="nl-BE" sz="2000" dirty="0" err="1"/>
            <a:t>Livre</a:t>
          </a:r>
          <a:r>
            <a:rPr lang="nl-BE" sz="2000" dirty="0"/>
            <a:t> II du Code </a:t>
          </a:r>
          <a:r>
            <a:rPr lang="nl-BE" sz="2000" dirty="0" err="1"/>
            <a:t>pénal</a:t>
          </a:r>
          <a:r>
            <a:rPr lang="nl-BE" sz="2000" dirty="0"/>
            <a:t> </a:t>
          </a:r>
          <a:r>
            <a:rPr lang="nl-BE" sz="2000" dirty="0" err="1"/>
            <a:t>ou</a:t>
          </a:r>
          <a:r>
            <a:rPr lang="nl-BE" sz="2000" dirty="0"/>
            <a:t> </a:t>
          </a:r>
          <a:r>
            <a:rPr lang="nl-BE" sz="2000" dirty="0" err="1"/>
            <a:t>lois</a:t>
          </a:r>
          <a:r>
            <a:rPr lang="nl-BE" sz="2000" dirty="0"/>
            <a:t> </a:t>
          </a:r>
          <a:r>
            <a:rPr lang="nl-BE" sz="2000" dirty="0" err="1"/>
            <a:t>particulières</a:t>
          </a:r>
          <a:endParaRPr lang="fr-BE" sz="2000" dirty="0"/>
        </a:p>
      </dgm:t>
    </dgm:pt>
    <dgm:pt modelId="{3A690752-CC94-4E6B-BA1C-EF4A5D94797C}" type="parTrans" cxnId="{422CC98A-7849-4B0C-B360-13062B6D8677}">
      <dgm:prSet/>
      <dgm:spPr/>
      <dgm:t>
        <a:bodyPr/>
        <a:lstStyle/>
        <a:p>
          <a:endParaRPr lang="fr-BE"/>
        </a:p>
      </dgm:t>
    </dgm:pt>
    <dgm:pt modelId="{65BDB01F-3112-44B8-A8E9-AF642D8DB036}" type="sibTrans" cxnId="{422CC98A-7849-4B0C-B360-13062B6D8677}">
      <dgm:prSet/>
      <dgm:spPr/>
      <dgm:t>
        <a:bodyPr/>
        <a:lstStyle/>
        <a:p>
          <a:endParaRPr lang="fr-BE"/>
        </a:p>
      </dgm:t>
    </dgm:pt>
    <dgm:pt modelId="{CDD8368B-A04F-4BA0-907F-1D3B526AB0B4}">
      <dgm:prSet phldrT="[Texte]" custT="1"/>
      <dgm:spPr/>
      <dgm:t>
        <a:bodyPr/>
        <a:lstStyle/>
        <a:p>
          <a:r>
            <a:rPr lang="nl-BE" sz="2000" dirty="0" err="1"/>
            <a:t>Livre</a:t>
          </a:r>
          <a:r>
            <a:rPr lang="nl-BE" sz="2000" dirty="0"/>
            <a:t> Ier du Code </a:t>
          </a:r>
          <a:r>
            <a:rPr lang="nl-BE" sz="2000" dirty="0" err="1"/>
            <a:t>pénal</a:t>
          </a:r>
          <a:r>
            <a:rPr lang="nl-BE" sz="2000" dirty="0"/>
            <a:t> 2024 = </a:t>
          </a:r>
          <a:r>
            <a:rPr lang="nl-BE" sz="2000" dirty="0" err="1"/>
            <a:t>uniquement</a:t>
          </a:r>
          <a:r>
            <a:rPr lang="nl-BE" sz="2000" dirty="0"/>
            <a:t> </a:t>
          </a:r>
          <a:r>
            <a:rPr lang="nl-BE" sz="2000" dirty="0" err="1"/>
            <a:t>un</a:t>
          </a:r>
          <a:r>
            <a:rPr lang="nl-BE" sz="2000" dirty="0"/>
            <a:t> </a:t>
          </a:r>
          <a:r>
            <a:rPr lang="nl-BE" sz="2000" dirty="0" err="1"/>
            <a:t>cadre</a:t>
          </a:r>
          <a:r>
            <a:rPr lang="nl-BE" sz="2000" dirty="0"/>
            <a:t> </a:t>
          </a:r>
          <a:r>
            <a:rPr lang="nl-BE" sz="2000" dirty="0" err="1"/>
            <a:t>général</a:t>
          </a:r>
          <a:endParaRPr lang="fr-BE" sz="2000" dirty="0"/>
        </a:p>
      </dgm:t>
    </dgm:pt>
    <dgm:pt modelId="{D47A6543-98F2-496A-94E3-CF568A926BF9}" type="parTrans" cxnId="{15827B9C-25AD-4805-B61F-58541E69672D}">
      <dgm:prSet/>
      <dgm:spPr/>
      <dgm:t>
        <a:bodyPr/>
        <a:lstStyle/>
        <a:p>
          <a:endParaRPr lang="fr-BE"/>
        </a:p>
      </dgm:t>
    </dgm:pt>
    <dgm:pt modelId="{D00EC096-25F3-4CF6-B4D5-68368709BDEF}" type="sibTrans" cxnId="{15827B9C-25AD-4805-B61F-58541E69672D}">
      <dgm:prSet/>
      <dgm:spPr/>
      <dgm:t>
        <a:bodyPr/>
        <a:lstStyle/>
        <a:p>
          <a:endParaRPr lang="fr-BE"/>
        </a:p>
      </dgm:t>
    </dgm:pt>
    <dgm:pt modelId="{D76DBD6F-5FD4-468E-8A2A-B13E69B11BC4}">
      <dgm:prSet custT="1"/>
      <dgm:spPr/>
      <dgm:t>
        <a:bodyPr/>
        <a:lstStyle/>
        <a:p>
          <a:r>
            <a:rPr lang="nl-BE" sz="2000" dirty="0"/>
            <a:t>La </a:t>
          </a:r>
          <a:r>
            <a:rPr lang="nl-BE" sz="2000" dirty="0" err="1"/>
            <a:t>peine</a:t>
          </a:r>
          <a:r>
            <a:rPr lang="nl-BE" sz="2000" dirty="0"/>
            <a:t> </a:t>
          </a:r>
          <a:r>
            <a:rPr lang="nl-BE" sz="2000" dirty="0" err="1"/>
            <a:t>doit</a:t>
          </a:r>
          <a:r>
            <a:rPr lang="nl-BE" sz="2000" dirty="0"/>
            <a:t> </a:t>
          </a:r>
          <a:r>
            <a:rPr lang="nl-BE" sz="2000" dirty="0" err="1"/>
            <a:t>être</a:t>
          </a:r>
          <a:r>
            <a:rPr lang="nl-BE" sz="2000" dirty="0"/>
            <a:t> </a:t>
          </a:r>
          <a:r>
            <a:rPr lang="nl-BE" sz="2000" dirty="0" err="1"/>
            <a:t>explicitement</a:t>
          </a:r>
          <a:r>
            <a:rPr lang="nl-BE" sz="2000" dirty="0"/>
            <a:t> </a:t>
          </a:r>
          <a:r>
            <a:rPr lang="nl-BE" sz="2000" dirty="0" err="1"/>
            <a:t>prévue</a:t>
          </a:r>
          <a:r>
            <a:rPr lang="nl-BE" sz="2000" dirty="0"/>
            <a:t> dans </a:t>
          </a:r>
          <a:r>
            <a:rPr lang="nl-BE" sz="2000" dirty="0" err="1"/>
            <a:t>le</a:t>
          </a:r>
          <a:r>
            <a:rPr lang="nl-BE" sz="2000" dirty="0"/>
            <a:t> </a:t>
          </a:r>
          <a:r>
            <a:rPr lang="nl-BE" sz="2000" dirty="0" err="1"/>
            <a:t>Livre</a:t>
          </a:r>
          <a:r>
            <a:rPr lang="nl-BE" sz="2000" dirty="0"/>
            <a:t> II du Code </a:t>
          </a:r>
          <a:r>
            <a:rPr lang="nl-BE" sz="2000" dirty="0" err="1"/>
            <a:t>pénal</a:t>
          </a:r>
          <a:r>
            <a:rPr lang="nl-BE" sz="2000" dirty="0"/>
            <a:t> </a:t>
          </a:r>
          <a:r>
            <a:rPr lang="nl-BE" sz="2000" dirty="0" err="1"/>
            <a:t>ou</a:t>
          </a:r>
          <a:r>
            <a:rPr lang="nl-BE" sz="2000" dirty="0"/>
            <a:t> dans </a:t>
          </a:r>
          <a:r>
            <a:rPr lang="nl-BE" sz="2000" dirty="0" err="1"/>
            <a:t>une</a:t>
          </a:r>
          <a:r>
            <a:rPr lang="nl-BE" sz="2000" dirty="0"/>
            <a:t> </a:t>
          </a:r>
          <a:r>
            <a:rPr lang="nl-BE" sz="2000" dirty="0" err="1"/>
            <a:t>loi</a:t>
          </a:r>
          <a:r>
            <a:rPr lang="nl-BE" sz="2000" dirty="0"/>
            <a:t> </a:t>
          </a:r>
          <a:r>
            <a:rPr lang="nl-BE" sz="2000" dirty="0" err="1"/>
            <a:t>particulière</a:t>
          </a:r>
          <a:endParaRPr lang="fr-BE" sz="2000" dirty="0"/>
        </a:p>
      </dgm:t>
    </dgm:pt>
    <dgm:pt modelId="{F7F04042-E856-4411-B8E7-27B6786CF573}" type="parTrans" cxnId="{578AE361-657F-425E-B105-C95A56A34DD2}">
      <dgm:prSet/>
      <dgm:spPr/>
      <dgm:t>
        <a:bodyPr/>
        <a:lstStyle/>
        <a:p>
          <a:endParaRPr lang="fr-BE"/>
        </a:p>
      </dgm:t>
    </dgm:pt>
    <dgm:pt modelId="{791B4CED-C62B-4B16-B0F5-C3480DABB96E}" type="sibTrans" cxnId="{578AE361-657F-425E-B105-C95A56A34DD2}">
      <dgm:prSet/>
      <dgm:spPr/>
      <dgm:t>
        <a:bodyPr/>
        <a:lstStyle/>
        <a:p>
          <a:endParaRPr lang="fr-BE"/>
        </a:p>
      </dgm:t>
    </dgm:pt>
    <dgm:pt modelId="{FE625208-BA4C-4FCF-B262-661B3AE47920}">
      <dgm:prSet custT="1"/>
      <dgm:spPr/>
      <dgm:t>
        <a:bodyPr/>
        <a:lstStyle/>
        <a:p>
          <a:r>
            <a:rPr lang="fr-BE" sz="2000" dirty="0"/>
            <a:t>la publication de la décision de condamnation (art. 58)</a:t>
          </a:r>
        </a:p>
      </dgm:t>
    </dgm:pt>
    <dgm:pt modelId="{7CC8163B-2BDD-4EC4-BF63-3BA993B262F8}" type="parTrans" cxnId="{055BEA50-4E78-44F8-A711-840F6DD642DA}">
      <dgm:prSet/>
      <dgm:spPr/>
      <dgm:t>
        <a:bodyPr/>
        <a:lstStyle/>
        <a:p>
          <a:endParaRPr lang="fr-BE"/>
        </a:p>
      </dgm:t>
    </dgm:pt>
    <dgm:pt modelId="{697E2AAF-5F9D-4A4B-9E25-BE6F317775C2}" type="sibTrans" cxnId="{055BEA50-4E78-44F8-A711-840F6DD642DA}">
      <dgm:prSet/>
      <dgm:spPr/>
      <dgm:t>
        <a:bodyPr/>
        <a:lstStyle/>
        <a:p>
          <a:endParaRPr lang="fr-BE"/>
        </a:p>
      </dgm:t>
    </dgm:pt>
    <dgm:pt modelId="{5F90E2C3-C79C-4552-9C7B-B91AC8B9AD18}">
      <dgm:prSet custT="1"/>
      <dgm:spPr/>
      <dgm:t>
        <a:bodyPr/>
        <a:lstStyle/>
        <a:p>
          <a:r>
            <a:rPr lang="fr-BE" sz="2000" dirty="0"/>
            <a:t>la fermeture d’établissement (art. 59)</a:t>
          </a:r>
        </a:p>
      </dgm:t>
    </dgm:pt>
    <dgm:pt modelId="{440BDE3D-8D52-43C3-A52B-FD8A04198788}" type="parTrans" cxnId="{F43023E9-56DB-4E54-B19B-09BBA7D4FAAD}">
      <dgm:prSet/>
      <dgm:spPr/>
      <dgm:t>
        <a:bodyPr/>
        <a:lstStyle/>
        <a:p>
          <a:endParaRPr lang="fr-BE"/>
        </a:p>
      </dgm:t>
    </dgm:pt>
    <dgm:pt modelId="{16D01ACF-B0FC-420C-A3BE-FD9A590391C2}" type="sibTrans" cxnId="{F43023E9-56DB-4E54-B19B-09BBA7D4FAAD}">
      <dgm:prSet/>
      <dgm:spPr/>
      <dgm:t>
        <a:bodyPr/>
        <a:lstStyle/>
        <a:p>
          <a:endParaRPr lang="fr-BE"/>
        </a:p>
      </dgm:t>
    </dgm:pt>
    <dgm:pt modelId="{0C620C5D-17A1-49C7-89F9-1B9D3AC9DBD3}">
      <dgm:prSet/>
      <dgm:spPr/>
      <dgm:t>
        <a:bodyPr/>
        <a:lstStyle/>
        <a:p>
          <a:endParaRPr lang="fr-BE" sz="1500" dirty="0"/>
        </a:p>
      </dgm:t>
    </dgm:pt>
    <dgm:pt modelId="{DE74B421-2D3B-4D68-A1FB-97B71A8C9A0B}" type="parTrans" cxnId="{10579335-360D-42FC-82FB-CB672559547C}">
      <dgm:prSet/>
      <dgm:spPr/>
      <dgm:t>
        <a:bodyPr/>
        <a:lstStyle/>
        <a:p>
          <a:endParaRPr lang="fr-BE"/>
        </a:p>
      </dgm:t>
    </dgm:pt>
    <dgm:pt modelId="{540CAB41-8DD0-497F-B28F-DE5EE2F93EEF}" type="sibTrans" cxnId="{10579335-360D-42FC-82FB-CB672559547C}">
      <dgm:prSet/>
      <dgm:spPr/>
      <dgm:t>
        <a:bodyPr/>
        <a:lstStyle/>
        <a:p>
          <a:endParaRPr lang="fr-BE"/>
        </a:p>
      </dgm:t>
    </dgm:pt>
    <dgm:pt modelId="{6676D33C-39E4-4770-BB91-34F9EF2F6591}">
      <dgm:prSet custT="1"/>
      <dgm:spPr/>
      <dgm:t>
        <a:bodyPr/>
        <a:lstStyle/>
        <a:p>
          <a:endParaRPr lang="fr-BE" sz="2000" dirty="0"/>
        </a:p>
      </dgm:t>
    </dgm:pt>
    <dgm:pt modelId="{13AD81AD-099D-4F13-B54B-BB51CC81F346}" type="parTrans" cxnId="{91DE0577-4D09-4F3B-820C-5A417270F38D}">
      <dgm:prSet/>
      <dgm:spPr/>
      <dgm:t>
        <a:bodyPr/>
        <a:lstStyle/>
        <a:p>
          <a:endParaRPr lang="fr-BE"/>
        </a:p>
      </dgm:t>
    </dgm:pt>
    <dgm:pt modelId="{CC26EC1E-C4FF-4F1D-88C0-871CE61C27F9}" type="sibTrans" cxnId="{91DE0577-4D09-4F3B-820C-5A417270F38D}">
      <dgm:prSet/>
      <dgm:spPr/>
      <dgm:t>
        <a:bodyPr/>
        <a:lstStyle/>
        <a:p>
          <a:endParaRPr lang="fr-BE"/>
        </a:p>
      </dgm:t>
    </dgm:pt>
    <dgm:pt modelId="{CE1DB48A-2DB7-4F07-9D5C-7D2381E24A8A}">
      <dgm:prSet custT="1"/>
      <dgm:spPr/>
      <dgm:t>
        <a:bodyPr/>
        <a:lstStyle/>
        <a:p>
          <a:r>
            <a:rPr lang="fr-BE" sz="1800" dirty="0"/>
            <a:t>suivi prolongé; amende;  confiscation (élargie); peine pécuniaire fixée en fonction du profit escompté ou obtenu de l’infraction; interdiction professionnelle; déchéance du droit de conduire; interdiction de résidence, de lieu ou de contact; interdiction d’exercer une activité relevant de l’objet</a:t>
          </a:r>
        </a:p>
      </dgm:t>
    </dgm:pt>
    <dgm:pt modelId="{14D4E10B-F1BF-4C7B-8FB1-9943A313EBF3}" type="sibTrans" cxnId="{6A0FD5DC-8BF0-4B6C-AE33-60C5C918AF9B}">
      <dgm:prSet/>
      <dgm:spPr/>
      <dgm:t>
        <a:bodyPr/>
        <a:lstStyle/>
        <a:p>
          <a:endParaRPr lang="fr-BE"/>
        </a:p>
      </dgm:t>
    </dgm:pt>
    <dgm:pt modelId="{FAB90926-D45E-482A-A914-7EDB2855EF75}" type="parTrans" cxnId="{6A0FD5DC-8BF0-4B6C-AE33-60C5C918AF9B}">
      <dgm:prSet/>
      <dgm:spPr/>
      <dgm:t>
        <a:bodyPr/>
        <a:lstStyle/>
        <a:p>
          <a:endParaRPr lang="fr-BE"/>
        </a:p>
      </dgm:t>
    </dgm:pt>
    <dgm:pt modelId="{FC5319ED-3669-48F3-9AD0-BABCF4AD67B1}">
      <dgm:prSet phldrT="[Texte]" custT="1"/>
      <dgm:spPr/>
      <dgm:t>
        <a:bodyPr/>
        <a:lstStyle/>
        <a:p>
          <a:endParaRPr lang="fr-BE" sz="2000" dirty="0"/>
        </a:p>
      </dgm:t>
    </dgm:pt>
    <dgm:pt modelId="{CA6D997B-6A46-4C62-9F1A-A8C8727D663B}" type="parTrans" cxnId="{453C06D4-F02A-41B3-A22F-44F48ECF26E2}">
      <dgm:prSet/>
      <dgm:spPr/>
      <dgm:t>
        <a:bodyPr/>
        <a:lstStyle/>
        <a:p>
          <a:endParaRPr lang="fr-BE"/>
        </a:p>
      </dgm:t>
    </dgm:pt>
    <dgm:pt modelId="{3D7BAB92-54A3-4078-B27D-E8CD1BA4B325}" type="sibTrans" cxnId="{453C06D4-F02A-41B3-A22F-44F48ECF26E2}">
      <dgm:prSet/>
      <dgm:spPr/>
      <dgm:t>
        <a:bodyPr/>
        <a:lstStyle/>
        <a:p>
          <a:endParaRPr lang="fr-BE"/>
        </a:p>
      </dgm:t>
    </dgm:pt>
    <dgm:pt modelId="{98EEFBB6-E8FB-439F-B52C-6E2C82486294}" type="pres">
      <dgm:prSet presAssocID="{B96C9EA7-3355-4042-AD00-BFB778737B50}" presName="Name0" presStyleCnt="0">
        <dgm:presLayoutVars>
          <dgm:dir/>
          <dgm:animLvl val="lvl"/>
          <dgm:resizeHandles val="exact"/>
        </dgm:presLayoutVars>
      </dgm:prSet>
      <dgm:spPr/>
    </dgm:pt>
    <dgm:pt modelId="{680F562F-0432-4EF8-9A1B-45C3CDFD4155}" type="pres">
      <dgm:prSet presAssocID="{E714FA9F-48BC-4F82-B08E-B4899C77811F}" presName="linNode" presStyleCnt="0"/>
      <dgm:spPr/>
    </dgm:pt>
    <dgm:pt modelId="{1BC26755-2D3E-4A7D-8036-4308C3A44508}" type="pres">
      <dgm:prSet presAssocID="{E714FA9F-48BC-4F82-B08E-B4899C77811F}" presName="parentText" presStyleLbl="node1" presStyleIdx="0" presStyleCnt="2">
        <dgm:presLayoutVars>
          <dgm:chMax val="1"/>
          <dgm:bulletEnabled val="1"/>
        </dgm:presLayoutVars>
      </dgm:prSet>
      <dgm:spPr/>
    </dgm:pt>
    <dgm:pt modelId="{B46768F1-82E7-43D5-A87D-AEB72AD9D170}" type="pres">
      <dgm:prSet presAssocID="{E714FA9F-48BC-4F82-B08E-B4899C77811F}" presName="descendantText" presStyleLbl="alignAccFollowNode1" presStyleIdx="0" presStyleCnt="2" custScaleY="133171">
        <dgm:presLayoutVars>
          <dgm:bulletEnabled val="1"/>
        </dgm:presLayoutVars>
      </dgm:prSet>
      <dgm:spPr/>
    </dgm:pt>
    <dgm:pt modelId="{C40A37E9-D35A-403B-9C36-5C9A790D16A6}" type="pres">
      <dgm:prSet presAssocID="{E0AF7757-FF9A-4FE4-8CA2-56320AFFF778}" presName="sp" presStyleCnt="0"/>
      <dgm:spPr/>
    </dgm:pt>
    <dgm:pt modelId="{2D2B0E43-87BF-4DF4-91BF-F927DDA01F5A}" type="pres">
      <dgm:prSet presAssocID="{C3F6FCA4-AAE2-41FF-8F1E-9CEDBBBB1E62}" presName="linNode" presStyleCnt="0"/>
      <dgm:spPr/>
    </dgm:pt>
    <dgm:pt modelId="{241E5AB2-AA5C-40AD-871A-954750120A42}" type="pres">
      <dgm:prSet presAssocID="{C3F6FCA4-AAE2-41FF-8F1E-9CEDBBBB1E62}" presName="parentText" presStyleLbl="node1" presStyleIdx="1" presStyleCnt="2">
        <dgm:presLayoutVars>
          <dgm:chMax val="1"/>
          <dgm:bulletEnabled val="1"/>
        </dgm:presLayoutVars>
      </dgm:prSet>
      <dgm:spPr/>
    </dgm:pt>
    <dgm:pt modelId="{4A70EFD1-C403-4F45-88F6-83A8049D84A6}" type="pres">
      <dgm:prSet presAssocID="{C3F6FCA4-AAE2-41FF-8F1E-9CEDBBBB1E62}" presName="descendantText" presStyleLbl="alignAccFollowNode1" presStyleIdx="1" presStyleCnt="2">
        <dgm:presLayoutVars>
          <dgm:bulletEnabled val="1"/>
        </dgm:presLayoutVars>
      </dgm:prSet>
      <dgm:spPr/>
    </dgm:pt>
  </dgm:ptLst>
  <dgm:cxnLst>
    <dgm:cxn modelId="{10579335-360D-42FC-82FB-CB672559547C}" srcId="{E714FA9F-48BC-4F82-B08E-B4899C77811F}" destId="{0C620C5D-17A1-49C7-89F9-1B9D3AC9DBD3}" srcOrd="3" destOrd="0" parTransId="{DE74B421-2D3B-4D68-A1FB-97B71A8C9A0B}" sibTransId="{540CAB41-8DD0-497F-B28F-DE5EE2F93EEF}"/>
    <dgm:cxn modelId="{0CFD4C3A-EF8F-4B25-ADB3-B302C9805954}" type="presOf" srcId="{D76DBD6F-5FD4-468E-8A2A-B13E69B11BC4}" destId="{4A70EFD1-C403-4F45-88F6-83A8049D84A6}" srcOrd="0" destOrd="1" presId="urn:microsoft.com/office/officeart/2005/8/layout/vList5"/>
    <dgm:cxn modelId="{1FC77D61-BA15-4EE5-BB7F-D294B1D353AE}" srcId="{B96C9EA7-3355-4042-AD00-BFB778737B50}" destId="{E714FA9F-48BC-4F82-B08E-B4899C77811F}" srcOrd="0" destOrd="0" parTransId="{A38A1FB0-F76F-4BBE-85F3-305D78F73274}" sibTransId="{E0AF7757-FF9A-4FE4-8CA2-56320AFFF778}"/>
    <dgm:cxn modelId="{578AE361-657F-425E-B105-C95A56A34DD2}" srcId="{C3F6FCA4-AAE2-41FF-8F1E-9CEDBBBB1E62}" destId="{D76DBD6F-5FD4-468E-8A2A-B13E69B11BC4}" srcOrd="1" destOrd="0" parTransId="{F7F04042-E856-4411-B8E7-27B6786CF573}" sibTransId="{791B4CED-C62B-4B16-B0F5-C3480DABB96E}"/>
    <dgm:cxn modelId="{91A2C162-044C-4556-8E73-2F067B6D1A44}" type="presOf" srcId="{5F90E2C3-C79C-4552-9C7B-B91AC8B9AD18}" destId="{4A70EFD1-C403-4F45-88F6-83A8049D84A6}" srcOrd="0" destOrd="4" presId="urn:microsoft.com/office/officeart/2005/8/layout/vList5"/>
    <dgm:cxn modelId="{381D6D68-0C5D-4124-897F-2200D47DD382}" type="presOf" srcId="{B96C9EA7-3355-4042-AD00-BFB778737B50}" destId="{98EEFBB6-E8FB-439F-B52C-6E2C82486294}" srcOrd="0" destOrd="0" presId="urn:microsoft.com/office/officeart/2005/8/layout/vList5"/>
    <dgm:cxn modelId="{055BEA50-4E78-44F8-A711-840F6DD642DA}" srcId="{C3F6FCA4-AAE2-41FF-8F1E-9CEDBBBB1E62}" destId="{FE625208-BA4C-4FCF-B262-661B3AE47920}" srcOrd="3" destOrd="0" parTransId="{7CC8163B-2BDD-4EC4-BF63-3BA993B262F8}" sibTransId="{697E2AAF-5F9D-4A4B-9E25-BE6F317775C2}"/>
    <dgm:cxn modelId="{91DE0577-4D09-4F3B-820C-5A417270F38D}" srcId="{C3F6FCA4-AAE2-41FF-8F1E-9CEDBBBB1E62}" destId="{6676D33C-39E4-4770-BB91-34F9EF2F6591}" srcOrd="2" destOrd="0" parTransId="{13AD81AD-099D-4F13-B54B-BB51CC81F346}" sibTransId="{CC26EC1E-C4FF-4F1D-88C0-871CE61C27F9}"/>
    <dgm:cxn modelId="{C08D3E88-EC56-431E-8679-C96918CC6655}" type="presOf" srcId="{FC5319ED-3669-48F3-9AD0-BABCF4AD67B1}" destId="{B46768F1-82E7-43D5-A87D-AEB72AD9D170}" srcOrd="0" destOrd="1" presId="urn:microsoft.com/office/officeart/2005/8/layout/vList5"/>
    <dgm:cxn modelId="{B586DE89-8DEB-44CD-BBF3-80526C23C07A}" type="presOf" srcId="{CDD8368B-A04F-4BA0-907F-1D3B526AB0B4}" destId="{4A70EFD1-C403-4F45-88F6-83A8049D84A6}" srcOrd="0" destOrd="0" presId="urn:microsoft.com/office/officeart/2005/8/layout/vList5"/>
    <dgm:cxn modelId="{422CC98A-7849-4B0C-B360-13062B6D8677}" srcId="{E714FA9F-48BC-4F82-B08E-B4899C77811F}" destId="{4DE03049-0AAC-440B-A086-79F61C7E0C62}" srcOrd="0" destOrd="0" parTransId="{3A690752-CC94-4E6B-BA1C-EF4A5D94797C}" sibTransId="{65BDB01F-3112-44B8-A8E9-AF642D8DB036}"/>
    <dgm:cxn modelId="{FBAF028B-AC38-4867-8AF0-BF4F0BD5E44D}" type="presOf" srcId="{FE625208-BA4C-4FCF-B262-661B3AE47920}" destId="{4A70EFD1-C403-4F45-88F6-83A8049D84A6}" srcOrd="0" destOrd="3" presId="urn:microsoft.com/office/officeart/2005/8/layout/vList5"/>
    <dgm:cxn modelId="{33C3BD91-0529-4839-8CDC-4E92369E411D}" type="presOf" srcId="{C3F6FCA4-AAE2-41FF-8F1E-9CEDBBBB1E62}" destId="{241E5AB2-AA5C-40AD-871A-954750120A42}" srcOrd="0" destOrd="0" presId="urn:microsoft.com/office/officeart/2005/8/layout/vList5"/>
    <dgm:cxn modelId="{15827B9C-25AD-4805-B61F-58541E69672D}" srcId="{C3F6FCA4-AAE2-41FF-8F1E-9CEDBBBB1E62}" destId="{CDD8368B-A04F-4BA0-907F-1D3B526AB0B4}" srcOrd="0" destOrd="0" parTransId="{D47A6543-98F2-496A-94E3-CF568A926BF9}" sibTransId="{D00EC096-25F3-4CF6-B4D5-68368709BDEF}"/>
    <dgm:cxn modelId="{216FF79D-09BE-4BD7-8FE9-4EBA72D2F5BA}" type="presOf" srcId="{4DE03049-0AAC-440B-A086-79F61C7E0C62}" destId="{B46768F1-82E7-43D5-A87D-AEB72AD9D170}" srcOrd="0" destOrd="0" presId="urn:microsoft.com/office/officeart/2005/8/layout/vList5"/>
    <dgm:cxn modelId="{A5FEE09E-9BC2-4554-BE01-B06663A8BBBA}" srcId="{B96C9EA7-3355-4042-AD00-BFB778737B50}" destId="{C3F6FCA4-AAE2-41FF-8F1E-9CEDBBBB1E62}" srcOrd="1" destOrd="0" parTransId="{6B6088CE-050C-432A-BA59-667682A76057}" sibTransId="{343BA86C-76AF-442D-833A-3894678118D8}"/>
    <dgm:cxn modelId="{E4646AA5-AFCB-47DA-9296-9EC2420124F2}" type="presOf" srcId="{6676D33C-39E4-4770-BB91-34F9EF2F6591}" destId="{4A70EFD1-C403-4F45-88F6-83A8049D84A6}" srcOrd="0" destOrd="2" presId="urn:microsoft.com/office/officeart/2005/8/layout/vList5"/>
    <dgm:cxn modelId="{17FAD4A9-4062-4225-8E34-B02B3069CB4C}" type="presOf" srcId="{CE1DB48A-2DB7-4F07-9D5C-7D2381E24A8A}" destId="{B46768F1-82E7-43D5-A87D-AEB72AD9D170}" srcOrd="0" destOrd="2" presId="urn:microsoft.com/office/officeart/2005/8/layout/vList5"/>
    <dgm:cxn modelId="{1ECEA7BD-9739-4F1B-964A-65D1C3ADBDF6}" type="presOf" srcId="{0C620C5D-17A1-49C7-89F9-1B9D3AC9DBD3}" destId="{B46768F1-82E7-43D5-A87D-AEB72AD9D170}" srcOrd="0" destOrd="3" presId="urn:microsoft.com/office/officeart/2005/8/layout/vList5"/>
    <dgm:cxn modelId="{453C06D4-F02A-41B3-A22F-44F48ECF26E2}" srcId="{E714FA9F-48BC-4F82-B08E-B4899C77811F}" destId="{FC5319ED-3669-48F3-9AD0-BABCF4AD67B1}" srcOrd="1" destOrd="0" parTransId="{CA6D997B-6A46-4C62-9F1A-A8C8727D663B}" sibTransId="{3D7BAB92-54A3-4078-B27D-E8CD1BA4B325}"/>
    <dgm:cxn modelId="{6A0FD5DC-8BF0-4B6C-AE33-60C5C918AF9B}" srcId="{E714FA9F-48BC-4F82-B08E-B4899C77811F}" destId="{CE1DB48A-2DB7-4F07-9D5C-7D2381E24A8A}" srcOrd="2" destOrd="0" parTransId="{FAB90926-D45E-482A-A914-7EDB2855EF75}" sibTransId="{14D4E10B-F1BF-4C7B-8FB1-9943A313EBF3}"/>
    <dgm:cxn modelId="{A51A58E4-907E-49A5-8495-7E788B1A9D67}" type="presOf" srcId="{E714FA9F-48BC-4F82-B08E-B4899C77811F}" destId="{1BC26755-2D3E-4A7D-8036-4308C3A44508}" srcOrd="0" destOrd="0" presId="urn:microsoft.com/office/officeart/2005/8/layout/vList5"/>
    <dgm:cxn modelId="{F43023E9-56DB-4E54-B19B-09BBA7D4FAAD}" srcId="{C3F6FCA4-AAE2-41FF-8F1E-9CEDBBBB1E62}" destId="{5F90E2C3-C79C-4552-9C7B-B91AC8B9AD18}" srcOrd="4" destOrd="0" parTransId="{440BDE3D-8D52-43C3-A52B-FD8A04198788}" sibTransId="{16D01ACF-B0FC-420C-A3BE-FD9A590391C2}"/>
    <dgm:cxn modelId="{74C3A4A3-E94D-47C7-A0ED-F6B8F90C6416}" type="presParOf" srcId="{98EEFBB6-E8FB-439F-B52C-6E2C82486294}" destId="{680F562F-0432-4EF8-9A1B-45C3CDFD4155}" srcOrd="0" destOrd="0" presId="urn:microsoft.com/office/officeart/2005/8/layout/vList5"/>
    <dgm:cxn modelId="{7DD5DC79-7BC9-4E32-A093-F50609A5319D}" type="presParOf" srcId="{680F562F-0432-4EF8-9A1B-45C3CDFD4155}" destId="{1BC26755-2D3E-4A7D-8036-4308C3A44508}" srcOrd="0" destOrd="0" presId="urn:microsoft.com/office/officeart/2005/8/layout/vList5"/>
    <dgm:cxn modelId="{AB779BA1-4969-4439-A5D1-D296FB018F8B}" type="presParOf" srcId="{680F562F-0432-4EF8-9A1B-45C3CDFD4155}" destId="{B46768F1-82E7-43D5-A87D-AEB72AD9D170}" srcOrd="1" destOrd="0" presId="urn:microsoft.com/office/officeart/2005/8/layout/vList5"/>
    <dgm:cxn modelId="{A844E730-BD1C-4C36-8C2D-E5CB788EC930}" type="presParOf" srcId="{98EEFBB6-E8FB-439F-B52C-6E2C82486294}" destId="{C40A37E9-D35A-403B-9C36-5C9A790D16A6}" srcOrd="1" destOrd="0" presId="urn:microsoft.com/office/officeart/2005/8/layout/vList5"/>
    <dgm:cxn modelId="{11900896-6FEF-4580-9BA7-CA40349C5014}" type="presParOf" srcId="{98EEFBB6-E8FB-439F-B52C-6E2C82486294}" destId="{2D2B0E43-87BF-4DF4-91BF-F927DDA01F5A}" srcOrd="2" destOrd="0" presId="urn:microsoft.com/office/officeart/2005/8/layout/vList5"/>
    <dgm:cxn modelId="{8B5AB1B3-3DE1-4924-9F4C-F9DD661671A0}" type="presParOf" srcId="{2D2B0E43-87BF-4DF4-91BF-F927DDA01F5A}" destId="{241E5AB2-AA5C-40AD-871A-954750120A42}" srcOrd="0" destOrd="0" presId="urn:microsoft.com/office/officeart/2005/8/layout/vList5"/>
    <dgm:cxn modelId="{1D9226B1-07D1-4794-98EF-0EBFA07F2CE5}" type="presParOf" srcId="{2D2B0E43-87BF-4DF4-91BF-F927DDA01F5A}" destId="{4A70EFD1-C403-4F45-88F6-83A8049D84A6}"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4C4405DB-7E93-4F29-97B4-92E3E0AFEEC7}" type="doc">
      <dgm:prSet loTypeId="urn:microsoft.com/office/officeart/2005/8/layout/hList1" loCatId="list" qsTypeId="urn:microsoft.com/office/officeart/2005/8/quickstyle/simple4" qsCatId="simple" csTypeId="urn:microsoft.com/office/officeart/2005/8/colors/colorful2" csCatId="colorful" phldr="1"/>
      <dgm:spPr/>
      <dgm:t>
        <a:bodyPr/>
        <a:lstStyle/>
        <a:p>
          <a:endParaRPr lang="en-US"/>
        </a:p>
      </dgm:t>
    </dgm:pt>
    <dgm:pt modelId="{A492CE9E-2E9D-47D0-90CD-79E5FCE2FDB2}">
      <dgm:prSet/>
      <dgm:spPr/>
      <dgm:t>
        <a:bodyPr/>
        <a:lstStyle/>
        <a:p>
          <a:r>
            <a:rPr lang="fr-FR" b="1"/>
            <a:t>Art. 41. La peine d’emprisonnement</a:t>
          </a:r>
          <a:endParaRPr lang="en-US"/>
        </a:p>
      </dgm:t>
    </dgm:pt>
    <dgm:pt modelId="{AEB99DDB-4A60-4721-ABFE-D6A70623F73A}" type="parTrans" cxnId="{39CC0C53-FDBF-47C3-B5D9-E3F5E049F30A}">
      <dgm:prSet/>
      <dgm:spPr/>
      <dgm:t>
        <a:bodyPr/>
        <a:lstStyle/>
        <a:p>
          <a:endParaRPr lang="en-US"/>
        </a:p>
      </dgm:t>
    </dgm:pt>
    <dgm:pt modelId="{B32E7020-5EB4-4A2B-99F7-6A03FDC74EFF}" type="sibTrans" cxnId="{39CC0C53-FDBF-47C3-B5D9-E3F5E049F30A}">
      <dgm:prSet/>
      <dgm:spPr/>
      <dgm:t>
        <a:bodyPr/>
        <a:lstStyle/>
        <a:p>
          <a:endParaRPr lang="en-US"/>
        </a:p>
      </dgm:t>
    </dgm:pt>
    <dgm:pt modelId="{989B3077-32A1-42E7-93A5-0F93F34A1991}">
      <dgm:prSet/>
      <dgm:spPr/>
      <dgm:t>
        <a:bodyPr/>
        <a:lstStyle/>
        <a:p>
          <a:r>
            <a:rPr lang="fr-FR" dirty="0"/>
            <a:t>L’</a:t>
          </a:r>
          <a:r>
            <a:rPr lang="fr-FR" u="sng" dirty="0"/>
            <a:t>emprisonnement</a:t>
          </a:r>
          <a:r>
            <a:rPr lang="fr-FR" dirty="0"/>
            <a:t> devient la dénomination générique (suppression des notions de réclusion et de détention)</a:t>
          </a:r>
          <a:endParaRPr lang="en-US" dirty="0"/>
        </a:p>
      </dgm:t>
    </dgm:pt>
    <dgm:pt modelId="{BA636DEC-73B8-4DFE-9577-2345FE33F97B}" type="parTrans" cxnId="{E0F0C370-EA07-4178-8925-965F8521A247}">
      <dgm:prSet/>
      <dgm:spPr/>
      <dgm:t>
        <a:bodyPr/>
        <a:lstStyle/>
        <a:p>
          <a:endParaRPr lang="en-US"/>
        </a:p>
      </dgm:t>
    </dgm:pt>
    <dgm:pt modelId="{1EA6F0D5-1CF3-4F8E-8D6D-D321A64CA0AD}" type="sibTrans" cxnId="{E0F0C370-EA07-4178-8925-965F8521A247}">
      <dgm:prSet/>
      <dgm:spPr/>
      <dgm:t>
        <a:bodyPr/>
        <a:lstStyle/>
        <a:p>
          <a:endParaRPr lang="en-US"/>
        </a:p>
      </dgm:t>
    </dgm:pt>
    <dgm:pt modelId="{1387F27B-5F57-47F7-A51A-C9B55474B9BD}">
      <dgm:prSet/>
      <dgm:spPr/>
      <dgm:t>
        <a:bodyPr/>
        <a:lstStyle/>
        <a:p>
          <a:r>
            <a:rPr lang="fr-FR" dirty="0"/>
            <a:t>Déduction de la détention préventive subie</a:t>
          </a:r>
          <a:endParaRPr lang="en-US" dirty="0"/>
        </a:p>
      </dgm:t>
    </dgm:pt>
    <dgm:pt modelId="{149B6430-DEAF-4B50-ABD4-0D8138E304B4}" type="parTrans" cxnId="{F9CB2C8D-59EB-46C9-95B7-DFB1C661F166}">
      <dgm:prSet/>
      <dgm:spPr/>
      <dgm:t>
        <a:bodyPr/>
        <a:lstStyle/>
        <a:p>
          <a:endParaRPr lang="en-US"/>
        </a:p>
      </dgm:t>
    </dgm:pt>
    <dgm:pt modelId="{7C6A449B-2C8A-4F53-8A07-FE8037980536}" type="sibTrans" cxnId="{F9CB2C8D-59EB-46C9-95B7-DFB1C661F166}">
      <dgm:prSet/>
      <dgm:spPr/>
      <dgm:t>
        <a:bodyPr/>
        <a:lstStyle/>
        <a:p>
          <a:endParaRPr lang="en-US"/>
        </a:p>
      </dgm:t>
    </dgm:pt>
    <dgm:pt modelId="{A55F20CA-8CBA-4796-AFFD-DA759E0585D0}">
      <dgm:prSet/>
      <dgm:spPr/>
      <dgm:t>
        <a:bodyPr/>
        <a:lstStyle/>
        <a:p>
          <a:r>
            <a:rPr lang="fr-FR" b="1" dirty="0"/>
            <a:t>Art. 42. </a:t>
          </a:r>
          <a:r>
            <a:rPr lang="nl-BE" b="1" dirty="0"/>
            <a:t>Le </a:t>
          </a:r>
          <a:r>
            <a:rPr lang="nl-BE" b="1" dirty="0" err="1"/>
            <a:t>traitement</a:t>
          </a:r>
          <a:r>
            <a:rPr lang="nl-BE" b="1" dirty="0"/>
            <a:t> sous </a:t>
          </a:r>
          <a:r>
            <a:rPr lang="nl-BE" b="1" dirty="0" err="1"/>
            <a:t>privation</a:t>
          </a:r>
          <a:r>
            <a:rPr lang="nl-BE" b="1" dirty="0"/>
            <a:t> de </a:t>
          </a:r>
          <a:r>
            <a:rPr lang="nl-BE" b="1" dirty="0" err="1"/>
            <a:t>liberté</a:t>
          </a:r>
          <a:r>
            <a:rPr lang="nl-BE" b="1" dirty="0"/>
            <a:t> </a:t>
          </a:r>
        </a:p>
        <a:p>
          <a:r>
            <a:rPr lang="nl-BE" dirty="0"/>
            <a:t>(à </a:t>
          </a:r>
          <a:r>
            <a:rPr lang="nl-BE" dirty="0" err="1"/>
            <a:t>partir</a:t>
          </a:r>
          <a:r>
            <a:rPr lang="nl-BE" dirty="0"/>
            <a:t> du 1er </a:t>
          </a:r>
          <a:r>
            <a:rPr lang="nl-BE" dirty="0" err="1"/>
            <a:t>janvier</a:t>
          </a:r>
          <a:r>
            <a:rPr lang="nl-BE" dirty="0"/>
            <a:t> 2035)</a:t>
          </a:r>
          <a:endParaRPr lang="en-US" dirty="0"/>
        </a:p>
      </dgm:t>
    </dgm:pt>
    <dgm:pt modelId="{78BBFF15-27E4-4806-90F0-B4FCBD0C895C}" type="parTrans" cxnId="{4AAAA379-1FE7-4E4C-8335-45556E636C4E}">
      <dgm:prSet/>
      <dgm:spPr/>
      <dgm:t>
        <a:bodyPr/>
        <a:lstStyle/>
        <a:p>
          <a:endParaRPr lang="en-US"/>
        </a:p>
      </dgm:t>
    </dgm:pt>
    <dgm:pt modelId="{518A1780-FE8F-4F49-B03F-30A6079A1F86}" type="sibTrans" cxnId="{4AAAA379-1FE7-4E4C-8335-45556E636C4E}">
      <dgm:prSet/>
      <dgm:spPr/>
      <dgm:t>
        <a:bodyPr/>
        <a:lstStyle/>
        <a:p>
          <a:endParaRPr lang="en-US"/>
        </a:p>
      </dgm:t>
    </dgm:pt>
    <dgm:pt modelId="{5F9196FE-BD1D-43D2-B7CE-726A1CD7BF10}">
      <dgm:prSet/>
      <dgm:spPr/>
      <dgm:t>
        <a:bodyPr/>
        <a:lstStyle/>
        <a:p>
          <a:r>
            <a:rPr lang="nl-BE" dirty="0" err="1">
              <a:solidFill>
                <a:schemeClr val="accent4">
                  <a:lumMod val="75000"/>
                </a:schemeClr>
              </a:solidFill>
            </a:rPr>
            <a:t>Trouble</a:t>
          </a:r>
          <a:r>
            <a:rPr lang="nl-BE" dirty="0">
              <a:solidFill>
                <a:schemeClr val="accent4">
                  <a:lumMod val="75000"/>
                </a:schemeClr>
              </a:solidFill>
            </a:rPr>
            <a:t> </a:t>
          </a:r>
          <a:r>
            <a:rPr lang="nl-BE" dirty="0" err="1">
              <a:solidFill>
                <a:schemeClr val="accent4">
                  <a:lumMod val="75000"/>
                </a:schemeClr>
              </a:solidFill>
            </a:rPr>
            <a:t>psychiatrique</a:t>
          </a:r>
          <a:r>
            <a:rPr lang="nl-BE" dirty="0">
              <a:solidFill>
                <a:schemeClr val="accent4">
                  <a:lumMod val="75000"/>
                </a:schemeClr>
              </a:solidFill>
            </a:rPr>
            <a:t> </a:t>
          </a:r>
          <a:r>
            <a:rPr lang="nl-BE" dirty="0" err="1">
              <a:solidFill>
                <a:schemeClr val="accent4">
                  <a:lumMod val="75000"/>
                </a:schemeClr>
              </a:solidFill>
            </a:rPr>
            <a:t>qui</a:t>
          </a:r>
          <a:r>
            <a:rPr lang="nl-BE" dirty="0">
              <a:solidFill>
                <a:schemeClr val="accent4">
                  <a:lumMod val="75000"/>
                </a:schemeClr>
              </a:solidFill>
            </a:rPr>
            <a:t> </a:t>
          </a:r>
          <a:r>
            <a:rPr lang="nl-BE" dirty="0" err="1">
              <a:solidFill>
                <a:schemeClr val="accent4">
                  <a:lumMod val="75000"/>
                </a:schemeClr>
              </a:solidFill>
            </a:rPr>
            <a:t>n’abolit</a:t>
          </a:r>
          <a:r>
            <a:rPr lang="nl-BE" dirty="0">
              <a:solidFill>
                <a:schemeClr val="accent4">
                  <a:lumMod val="75000"/>
                </a:schemeClr>
              </a:solidFill>
            </a:rPr>
            <a:t> pas la </a:t>
          </a:r>
          <a:r>
            <a:rPr lang="nl-BE" dirty="0" err="1">
              <a:solidFill>
                <a:schemeClr val="accent4">
                  <a:lumMod val="75000"/>
                </a:schemeClr>
              </a:solidFill>
            </a:rPr>
            <a:t>capacité</a:t>
          </a:r>
          <a:r>
            <a:rPr lang="nl-BE" dirty="0">
              <a:solidFill>
                <a:schemeClr val="accent4">
                  <a:lumMod val="75000"/>
                </a:schemeClr>
              </a:solidFill>
            </a:rPr>
            <a:t> de </a:t>
          </a:r>
          <a:r>
            <a:rPr lang="nl-BE" dirty="0" err="1">
              <a:solidFill>
                <a:schemeClr val="accent4">
                  <a:lumMod val="75000"/>
                </a:schemeClr>
              </a:solidFill>
            </a:rPr>
            <a:t>discernement</a:t>
          </a:r>
          <a:r>
            <a:rPr lang="nl-BE" dirty="0">
              <a:solidFill>
                <a:schemeClr val="accent4">
                  <a:lumMod val="75000"/>
                </a:schemeClr>
              </a:solidFill>
            </a:rPr>
            <a:t> </a:t>
          </a:r>
          <a:r>
            <a:rPr lang="nl-BE" dirty="0" err="1">
              <a:solidFill>
                <a:schemeClr val="accent4">
                  <a:lumMod val="75000"/>
                </a:schemeClr>
              </a:solidFill>
            </a:rPr>
            <a:t>ou</a:t>
          </a:r>
          <a:r>
            <a:rPr lang="nl-BE" dirty="0">
              <a:solidFill>
                <a:schemeClr val="accent4">
                  <a:lumMod val="75000"/>
                </a:schemeClr>
              </a:solidFill>
            </a:rPr>
            <a:t> de </a:t>
          </a:r>
          <a:r>
            <a:rPr lang="nl-BE" dirty="0" err="1">
              <a:solidFill>
                <a:schemeClr val="accent4">
                  <a:lumMod val="75000"/>
                </a:schemeClr>
              </a:solidFill>
            </a:rPr>
            <a:t>contrôle</a:t>
          </a:r>
          <a:r>
            <a:rPr lang="nl-BE" dirty="0">
              <a:solidFill>
                <a:schemeClr val="accent4">
                  <a:lumMod val="75000"/>
                </a:schemeClr>
              </a:solidFill>
            </a:rPr>
            <a:t> des </a:t>
          </a:r>
          <a:r>
            <a:rPr lang="nl-BE" dirty="0" err="1">
              <a:solidFill>
                <a:schemeClr val="accent4">
                  <a:lumMod val="75000"/>
                </a:schemeClr>
              </a:solidFill>
            </a:rPr>
            <a:t>actes</a:t>
          </a:r>
          <a:endParaRPr lang="en-US" dirty="0">
            <a:solidFill>
              <a:schemeClr val="accent4">
                <a:lumMod val="75000"/>
              </a:schemeClr>
            </a:solidFill>
          </a:endParaRPr>
        </a:p>
      </dgm:t>
    </dgm:pt>
    <dgm:pt modelId="{F43F9C25-DA75-44C9-922F-122BB030632D}" type="parTrans" cxnId="{5C889575-E369-48E2-9FE4-3A8A37BBA43E}">
      <dgm:prSet/>
      <dgm:spPr/>
      <dgm:t>
        <a:bodyPr/>
        <a:lstStyle/>
        <a:p>
          <a:endParaRPr lang="en-US"/>
        </a:p>
      </dgm:t>
    </dgm:pt>
    <dgm:pt modelId="{F38F00C4-2F4D-485A-9673-E960180054B0}" type="sibTrans" cxnId="{5C889575-E369-48E2-9FE4-3A8A37BBA43E}">
      <dgm:prSet/>
      <dgm:spPr/>
      <dgm:t>
        <a:bodyPr/>
        <a:lstStyle/>
        <a:p>
          <a:endParaRPr lang="en-US"/>
        </a:p>
      </dgm:t>
    </dgm:pt>
    <dgm:pt modelId="{FFE6FD66-94E9-4DA0-B7DB-F519B5CA6A0F}">
      <dgm:prSet/>
      <dgm:spPr/>
      <dgm:t>
        <a:bodyPr/>
        <a:lstStyle/>
        <a:p>
          <a:r>
            <a:rPr lang="nl-BE" dirty="0">
              <a:solidFill>
                <a:schemeClr val="accent4">
                  <a:lumMod val="75000"/>
                </a:schemeClr>
              </a:solidFill>
            </a:rPr>
            <a:t>Grave </a:t>
          </a:r>
          <a:r>
            <a:rPr lang="nl-BE" dirty="0" err="1">
              <a:solidFill>
                <a:schemeClr val="accent4">
                  <a:lumMod val="75000"/>
                </a:schemeClr>
              </a:solidFill>
            </a:rPr>
            <a:t>danger</a:t>
          </a:r>
          <a:r>
            <a:rPr lang="nl-BE" dirty="0">
              <a:solidFill>
                <a:schemeClr val="accent4">
                  <a:lumMod val="75000"/>
                </a:schemeClr>
              </a:solidFill>
            </a:rPr>
            <a:t> pour </a:t>
          </a:r>
          <a:r>
            <a:rPr lang="nl-BE" dirty="0" err="1">
              <a:solidFill>
                <a:schemeClr val="accent4">
                  <a:lumMod val="75000"/>
                </a:schemeClr>
              </a:solidFill>
            </a:rPr>
            <a:t>l’intégrité</a:t>
          </a:r>
          <a:r>
            <a:rPr lang="nl-BE" dirty="0">
              <a:solidFill>
                <a:schemeClr val="accent4">
                  <a:lumMod val="75000"/>
                </a:schemeClr>
              </a:solidFill>
            </a:rPr>
            <a:t> </a:t>
          </a:r>
          <a:r>
            <a:rPr lang="nl-BE" dirty="0" err="1">
              <a:solidFill>
                <a:schemeClr val="accent4">
                  <a:lumMod val="75000"/>
                </a:schemeClr>
              </a:solidFill>
            </a:rPr>
            <a:t>ou</a:t>
          </a:r>
          <a:r>
            <a:rPr lang="nl-BE" dirty="0">
              <a:solidFill>
                <a:schemeClr val="accent4">
                  <a:lumMod val="75000"/>
                </a:schemeClr>
              </a:solidFill>
            </a:rPr>
            <a:t> la </a:t>
          </a:r>
          <a:r>
            <a:rPr lang="nl-BE" dirty="0" err="1">
              <a:solidFill>
                <a:schemeClr val="accent4">
                  <a:lumMod val="75000"/>
                </a:schemeClr>
              </a:solidFill>
            </a:rPr>
            <a:t>vie</a:t>
          </a:r>
          <a:r>
            <a:rPr lang="nl-BE" dirty="0">
              <a:solidFill>
                <a:schemeClr val="accent4">
                  <a:lumMod val="75000"/>
                </a:schemeClr>
              </a:solidFill>
            </a:rPr>
            <a:t> </a:t>
          </a:r>
          <a:r>
            <a:rPr lang="nl-BE" dirty="0" err="1">
              <a:solidFill>
                <a:schemeClr val="accent4">
                  <a:lumMod val="75000"/>
                </a:schemeClr>
              </a:solidFill>
            </a:rPr>
            <a:t>d’autrui</a:t>
          </a:r>
          <a:endParaRPr lang="en-US" dirty="0">
            <a:solidFill>
              <a:schemeClr val="accent4">
                <a:lumMod val="75000"/>
              </a:schemeClr>
            </a:solidFill>
          </a:endParaRPr>
        </a:p>
      </dgm:t>
    </dgm:pt>
    <dgm:pt modelId="{787BA9D3-A3CD-4849-AB63-36045DE9A295}" type="parTrans" cxnId="{486647BB-AEE1-43DD-84B7-2A88594AF4E7}">
      <dgm:prSet/>
      <dgm:spPr/>
      <dgm:t>
        <a:bodyPr/>
        <a:lstStyle/>
        <a:p>
          <a:endParaRPr lang="en-US"/>
        </a:p>
      </dgm:t>
    </dgm:pt>
    <dgm:pt modelId="{50EC00A4-2C82-412B-A9B0-801768EC32FA}" type="sibTrans" cxnId="{486647BB-AEE1-43DD-84B7-2A88594AF4E7}">
      <dgm:prSet/>
      <dgm:spPr/>
      <dgm:t>
        <a:bodyPr/>
        <a:lstStyle/>
        <a:p>
          <a:endParaRPr lang="en-US"/>
        </a:p>
      </dgm:t>
    </dgm:pt>
    <dgm:pt modelId="{46CB2999-BC4B-4AB1-96A0-2B39DAC0BC9A}">
      <dgm:prSet/>
      <dgm:spPr/>
      <dgm:t>
        <a:bodyPr/>
        <a:lstStyle/>
        <a:p>
          <a:r>
            <a:rPr lang="nl-BE" dirty="0">
              <a:solidFill>
                <a:schemeClr val="accent4">
                  <a:lumMod val="75000"/>
                </a:schemeClr>
              </a:solidFill>
            </a:rPr>
            <a:t>Avis </a:t>
          </a:r>
          <a:r>
            <a:rPr lang="nl-BE" dirty="0" err="1">
              <a:solidFill>
                <a:schemeClr val="accent4">
                  <a:lumMod val="75000"/>
                </a:schemeClr>
              </a:solidFill>
            </a:rPr>
            <a:t>préalable</a:t>
          </a:r>
          <a:r>
            <a:rPr lang="nl-BE" dirty="0">
              <a:solidFill>
                <a:schemeClr val="accent4">
                  <a:lumMod val="75000"/>
                </a:schemeClr>
              </a:solidFill>
            </a:rPr>
            <a:t> </a:t>
          </a:r>
          <a:r>
            <a:rPr lang="nl-BE" dirty="0" err="1">
              <a:solidFill>
                <a:schemeClr val="accent4">
                  <a:lumMod val="75000"/>
                </a:schemeClr>
              </a:solidFill>
            </a:rPr>
            <a:t>d’un</a:t>
          </a:r>
          <a:r>
            <a:rPr lang="nl-BE" dirty="0">
              <a:solidFill>
                <a:schemeClr val="accent4">
                  <a:lumMod val="75000"/>
                </a:schemeClr>
              </a:solidFill>
            </a:rPr>
            <a:t> expert </a:t>
          </a:r>
          <a:r>
            <a:rPr lang="nl-BE" dirty="0" err="1">
              <a:solidFill>
                <a:schemeClr val="accent4">
                  <a:lumMod val="75000"/>
                </a:schemeClr>
              </a:solidFill>
            </a:rPr>
            <a:t>ou</a:t>
          </a:r>
          <a:r>
            <a:rPr lang="nl-BE" dirty="0">
              <a:solidFill>
                <a:schemeClr val="accent4">
                  <a:lumMod val="75000"/>
                </a:schemeClr>
              </a:solidFill>
            </a:rPr>
            <a:t> </a:t>
          </a:r>
          <a:r>
            <a:rPr lang="nl-BE" dirty="0" err="1">
              <a:solidFill>
                <a:schemeClr val="accent4">
                  <a:lumMod val="75000"/>
                </a:schemeClr>
              </a:solidFill>
            </a:rPr>
            <a:t>d’un</a:t>
          </a:r>
          <a:r>
            <a:rPr lang="nl-BE" dirty="0">
              <a:solidFill>
                <a:schemeClr val="accent4">
                  <a:lumMod val="75000"/>
                </a:schemeClr>
              </a:solidFill>
            </a:rPr>
            <a:t> service </a:t>
          </a:r>
          <a:r>
            <a:rPr lang="nl-BE" dirty="0" err="1">
              <a:solidFill>
                <a:schemeClr val="accent4">
                  <a:lumMod val="75000"/>
                </a:schemeClr>
              </a:solidFill>
            </a:rPr>
            <a:t>spécialisé</a:t>
          </a:r>
          <a:endParaRPr lang="en-US" dirty="0">
            <a:solidFill>
              <a:schemeClr val="accent4">
                <a:lumMod val="75000"/>
              </a:schemeClr>
            </a:solidFill>
          </a:endParaRPr>
        </a:p>
      </dgm:t>
    </dgm:pt>
    <dgm:pt modelId="{9445313E-811E-4F7E-8702-C2B7489A51E9}" type="parTrans" cxnId="{9165B4F2-F0C1-4B98-9AEF-DEB9953F54FA}">
      <dgm:prSet/>
      <dgm:spPr/>
      <dgm:t>
        <a:bodyPr/>
        <a:lstStyle/>
        <a:p>
          <a:endParaRPr lang="en-US"/>
        </a:p>
      </dgm:t>
    </dgm:pt>
    <dgm:pt modelId="{43D28131-E32E-48B9-9258-BCA7B8E20C0E}" type="sibTrans" cxnId="{9165B4F2-F0C1-4B98-9AEF-DEB9953F54FA}">
      <dgm:prSet/>
      <dgm:spPr/>
      <dgm:t>
        <a:bodyPr/>
        <a:lstStyle/>
        <a:p>
          <a:endParaRPr lang="en-US"/>
        </a:p>
      </dgm:t>
    </dgm:pt>
    <dgm:pt modelId="{CD2E94F9-1329-410A-9CA6-4E95BCB20BEA}">
      <dgm:prSet/>
      <dgm:spPr/>
      <dgm:t>
        <a:bodyPr/>
        <a:lstStyle/>
        <a:p>
          <a:r>
            <a:rPr lang="nl-BE" dirty="0" err="1">
              <a:solidFill>
                <a:schemeClr val="accent4">
                  <a:lumMod val="75000"/>
                </a:schemeClr>
              </a:solidFill>
            </a:rPr>
            <a:t>Emprisonnement</a:t>
          </a:r>
          <a:r>
            <a:rPr lang="nl-BE" dirty="0">
              <a:solidFill>
                <a:schemeClr val="accent4">
                  <a:lumMod val="75000"/>
                </a:schemeClr>
              </a:solidFill>
            </a:rPr>
            <a:t> subsidiaire</a:t>
          </a:r>
          <a:endParaRPr lang="en-US" dirty="0">
            <a:solidFill>
              <a:schemeClr val="accent4">
                <a:lumMod val="75000"/>
              </a:schemeClr>
            </a:solidFill>
          </a:endParaRPr>
        </a:p>
      </dgm:t>
    </dgm:pt>
    <dgm:pt modelId="{C449197C-74E7-42E9-8DCB-732E8CFD5B62}" type="parTrans" cxnId="{A26BA97A-4DBE-4B04-BD26-1B10FB733C7A}">
      <dgm:prSet/>
      <dgm:spPr/>
      <dgm:t>
        <a:bodyPr/>
        <a:lstStyle/>
        <a:p>
          <a:endParaRPr lang="en-US"/>
        </a:p>
      </dgm:t>
    </dgm:pt>
    <dgm:pt modelId="{7ADAE5C8-A336-4D0E-AF62-1E7915130E43}" type="sibTrans" cxnId="{A26BA97A-4DBE-4B04-BD26-1B10FB733C7A}">
      <dgm:prSet/>
      <dgm:spPr/>
      <dgm:t>
        <a:bodyPr/>
        <a:lstStyle/>
        <a:p>
          <a:endParaRPr lang="en-US"/>
        </a:p>
      </dgm:t>
    </dgm:pt>
    <dgm:pt modelId="{85F8C0B8-F0A8-4400-8BC9-D48F45F00741}">
      <dgm:prSet/>
      <dgm:spPr/>
      <dgm:t>
        <a:bodyPr/>
        <a:lstStyle/>
        <a:p>
          <a:endParaRPr lang="en-US" dirty="0"/>
        </a:p>
      </dgm:t>
    </dgm:pt>
    <dgm:pt modelId="{AFA305B1-B97A-4414-82ED-51F32057C8EE}" type="parTrans" cxnId="{A0DCD90F-42E9-47D6-8D88-712CD4370B2E}">
      <dgm:prSet/>
      <dgm:spPr/>
      <dgm:t>
        <a:bodyPr/>
        <a:lstStyle/>
        <a:p>
          <a:endParaRPr lang="fr-BE"/>
        </a:p>
      </dgm:t>
    </dgm:pt>
    <dgm:pt modelId="{0B7C1943-8515-4A5D-A171-79E20494FE2E}" type="sibTrans" cxnId="{A0DCD90F-42E9-47D6-8D88-712CD4370B2E}">
      <dgm:prSet/>
      <dgm:spPr/>
      <dgm:t>
        <a:bodyPr/>
        <a:lstStyle/>
        <a:p>
          <a:endParaRPr lang="fr-BE"/>
        </a:p>
      </dgm:t>
    </dgm:pt>
    <dgm:pt modelId="{579885CB-209F-4473-A258-80694105312D}" type="pres">
      <dgm:prSet presAssocID="{4C4405DB-7E93-4F29-97B4-92E3E0AFEEC7}" presName="Name0" presStyleCnt="0">
        <dgm:presLayoutVars>
          <dgm:dir/>
          <dgm:animLvl val="lvl"/>
          <dgm:resizeHandles val="exact"/>
        </dgm:presLayoutVars>
      </dgm:prSet>
      <dgm:spPr/>
    </dgm:pt>
    <dgm:pt modelId="{5AF2F4CB-873A-481E-8BED-871CE50C4048}" type="pres">
      <dgm:prSet presAssocID="{A492CE9E-2E9D-47D0-90CD-79E5FCE2FDB2}" presName="composite" presStyleCnt="0"/>
      <dgm:spPr/>
    </dgm:pt>
    <dgm:pt modelId="{145B2197-EFCC-40A9-B5ED-D76785C001A0}" type="pres">
      <dgm:prSet presAssocID="{A492CE9E-2E9D-47D0-90CD-79E5FCE2FDB2}" presName="parTx" presStyleLbl="alignNode1" presStyleIdx="0" presStyleCnt="2">
        <dgm:presLayoutVars>
          <dgm:chMax val="0"/>
          <dgm:chPref val="0"/>
          <dgm:bulletEnabled val="1"/>
        </dgm:presLayoutVars>
      </dgm:prSet>
      <dgm:spPr/>
    </dgm:pt>
    <dgm:pt modelId="{5FB25D0F-C724-4158-921A-7F4CA9552AA1}" type="pres">
      <dgm:prSet presAssocID="{A492CE9E-2E9D-47D0-90CD-79E5FCE2FDB2}" presName="desTx" presStyleLbl="alignAccFollowNode1" presStyleIdx="0" presStyleCnt="2">
        <dgm:presLayoutVars>
          <dgm:bulletEnabled val="1"/>
        </dgm:presLayoutVars>
      </dgm:prSet>
      <dgm:spPr/>
    </dgm:pt>
    <dgm:pt modelId="{FDEF385E-84BD-4953-B879-46BF2217D4F3}" type="pres">
      <dgm:prSet presAssocID="{B32E7020-5EB4-4A2B-99F7-6A03FDC74EFF}" presName="space" presStyleCnt="0"/>
      <dgm:spPr/>
    </dgm:pt>
    <dgm:pt modelId="{CF42214F-B66F-4A3F-B786-1050D14FF2EB}" type="pres">
      <dgm:prSet presAssocID="{A55F20CA-8CBA-4796-AFFD-DA759E0585D0}" presName="composite" presStyleCnt="0"/>
      <dgm:spPr/>
    </dgm:pt>
    <dgm:pt modelId="{E55F3C24-6737-4DAC-A700-9E7A17221AD9}" type="pres">
      <dgm:prSet presAssocID="{A55F20CA-8CBA-4796-AFFD-DA759E0585D0}" presName="parTx" presStyleLbl="alignNode1" presStyleIdx="1" presStyleCnt="2">
        <dgm:presLayoutVars>
          <dgm:chMax val="0"/>
          <dgm:chPref val="0"/>
          <dgm:bulletEnabled val="1"/>
        </dgm:presLayoutVars>
      </dgm:prSet>
      <dgm:spPr/>
    </dgm:pt>
    <dgm:pt modelId="{112ACBA4-A6AD-4F6D-83DB-AAA2234C789D}" type="pres">
      <dgm:prSet presAssocID="{A55F20CA-8CBA-4796-AFFD-DA759E0585D0}" presName="desTx" presStyleLbl="alignAccFollowNode1" presStyleIdx="1" presStyleCnt="2">
        <dgm:presLayoutVars>
          <dgm:bulletEnabled val="1"/>
        </dgm:presLayoutVars>
      </dgm:prSet>
      <dgm:spPr/>
    </dgm:pt>
  </dgm:ptLst>
  <dgm:cxnLst>
    <dgm:cxn modelId="{9E70B80E-9EC7-48E3-A3DA-93F43DBDF183}" type="presOf" srcId="{FFE6FD66-94E9-4DA0-B7DB-F519B5CA6A0F}" destId="{112ACBA4-A6AD-4F6D-83DB-AAA2234C789D}" srcOrd="0" destOrd="1" presId="urn:microsoft.com/office/officeart/2005/8/layout/hList1"/>
    <dgm:cxn modelId="{D717BC0E-4539-437F-999A-ED7117C7E5C0}" type="presOf" srcId="{1387F27B-5F57-47F7-A51A-C9B55474B9BD}" destId="{5FB25D0F-C724-4158-921A-7F4CA9552AA1}" srcOrd="0" destOrd="2" presId="urn:microsoft.com/office/officeart/2005/8/layout/hList1"/>
    <dgm:cxn modelId="{A0DCD90F-42E9-47D6-8D88-712CD4370B2E}" srcId="{A492CE9E-2E9D-47D0-90CD-79E5FCE2FDB2}" destId="{85F8C0B8-F0A8-4400-8BC9-D48F45F00741}" srcOrd="1" destOrd="0" parTransId="{AFA305B1-B97A-4414-82ED-51F32057C8EE}" sibTransId="{0B7C1943-8515-4A5D-A171-79E20494FE2E}"/>
    <dgm:cxn modelId="{61C8A461-E806-482F-BFF4-ED23A8F49052}" type="presOf" srcId="{46CB2999-BC4B-4AB1-96A0-2B39DAC0BC9A}" destId="{112ACBA4-A6AD-4F6D-83DB-AAA2234C789D}" srcOrd="0" destOrd="2" presId="urn:microsoft.com/office/officeart/2005/8/layout/hList1"/>
    <dgm:cxn modelId="{E0F0C370-EA07-4178-8925-965F8521A247}" srcId="{A492CE9E-2E9D-47D0-90CD-79E5FCE2FDB2}" destId="{989B3077-32A1-42E7-93A5-0F93F34A1991}" srcOrd="0" destOrd="0" parTransId="{BA636DEC-73B8-4DFE-9577-2345FE33F97B}" sibTransId="{1EA6F0D5-1CF3-4F8E-8D6D-D321A64CA0AD}"/>
    <dgm:cxn modelId="{39CC0C53-FDBF-47C3-B5D9-E3F5E049F30A}" srcId="{4C4405DB-7E93-4F29-97B4-92E3E0AFEEC7}" destId="{A492CE9E-2E9D-47D0-90CD-79E5FCE2FDB2}" srcOrd="0" destOrd="0" parTransId="{AEB99DDB-4A60-4721-ABFE-D6A70623F73A}" sibTransId="{B32E7020-5EB4-4A2B-99F7-6A03FDC74EFF}"/>
    <dgm:cxn modelId="{5C889575-E369-48E2-9FE4-3A8A37BBA43E}" srcId="{A55F20CA-8CBA-4796-AFFD-DA759E0585D0}" destId="{5F9196FE-BD1D-43D2-B7CE-726A1CD7BF10}" srcOrd="0" destOrd="0" parTransId="{F43F9C25-DA75-44C9-922F-122BB030632D}" sibTransId="{F38F00C4-2F4D-485A-9673-E960180054B0}"/>
    <dgm:cxn modelId="{4AAAA379-1FE7-4E4C-8335-45556E636C4E}" srcId="{4C4405DB-7E93-4F29-97B4-92E3E0AFEEC7}" destId="{A55F20CA-8CBA-4796-AFFD-DA759E0585D0}" srcOrd="1" destOrd="0" parTransId="{78BBFF15-27E4-4806-90F0-B4FCBD0C895C}" sibTransId="{518A1780-FE8F-4F49-B03F-30A6079A1F86}"/>
    <dgm:cxn modelId="{A26BA97A-4DBE-4B04-BD26-1B10FB733C7A}" srcId="{A55F20CA-8CBA-4796-AFFD-DA759E0585D0}" destId="{CD2E94F9-1329-410A-9CA6-4E95BCB20BEA}" srcOrd="3" destOrd="0" parTransId="{C449197C-74E7-42E9-8DCB-732E8CFD5B62}" sibTransId="{7ADAE5C8-A336-4D0E-AF62-1E7915130E43}"/>
    <dgm:cxn modelId="{7B75047D-EDBE-45A8-9A75-2C1651FCB49F}" type="presOf" srcId="{989B3077-32A1-42E7-93A5-0F93F34A1991}" destId="{5FB25D0F-C724-4158-921A-7F4CA9552AA1}" srcOrd="0" destOrd="0" presId="urn:microsoft.com/office/officeart/2005/8/layout/hList1"/>
    <dgm:cxn modelId="{F9CB2C8D-59EB-46C9-95B7-DFB1C661F166}" srcId="{A492CE9E-2E9D-47D0-90CD-79E5FCE2FDB2}" destId="{1387F27B-5F57-47F7-A51A-C9B55474B9BD}" srcOrd="2" destOrd="0" parTransId="{149B6430-DEAF-4B50-ABD4-0D8138E304B4}" sibTransId="{7C6A449B-2C8A-4F53-8A07-FE8037980536}"/>
    <dgm:cxn modelId="{892259A1-82D6-4CC3-B91C-5694FA34AB26}" type="presOf" srcId="{CD2E94F9-1329-410A-9CA6-4E95BCB20BEA}" destId="{112ACBA4-A6AD-4F6D-83DB-AAA2234C789D}" srcOrd="0" destOrd="3" presId="urn:microsoft.com/office/officeart/2005/8/layout/hList1"/>
    <dgm:cxn modelId="{486647BB-AEE1-43DD-84B7-2A88594AF4E7}" srcId="{A55F20CA-8CBA-4796-AFFD-DA759E0585D0}" destId="{FFE6FD66-94E9-4DA0-B7DB-F519B5CA6A0F}" srcOrd="1" destOrd="0" parTransId="{787BA9D3-A3CD-4849-AB63-36045DE9A295}" sibTransId="{50EC00A4-2C82-412B-A9B0-801768EC32FA}"/>
    <dgm:cxn modelId="{B99956BC-785B-4DE3-BDD3-649D3136F1B6}" type="presOf" srcId="{4C4405DB-7E93-4F29-97B4-92E3E0AFEEC7}" destId="{579885CB-209F-4473-A258-80694105312D}" srcOrd="0" destOrd="0" presId="urn:microsoft.com/office/officeart/2005/8/layout/hList1"/>
    <dgm:cxn modelId="{8AC6A5D5-62CF-45A7-880D-77BA82D4AD78}" type="presOf" srcId="{A492CE9E-2E9D-47D0-90CD-79E5FCE2FDB2}" destId="{145B2197-EFCC-40A9-B5ED-D76785C001A0}" srcOrd="0" destOrd="0" presId="urn:microsoft.com/office/officeart/2005/8/layout/hList1"/>
    <dgm:cxn modelId="{3E5ECCE1-C2C6-4DD6-B2DF-9269D9972835}" type="presOf" srcId="{A55F20CA-8CBA-4796-AFFD-DA759E0585D0}" destId="{E55F3C24-6737-4DAC-A700-9E7A17221AD9}" srcOrd="0" destOrd="0" presId="urn:microsoft.com/office/officeart/2005/8/layout/hList1"/>
    <dgm:cxn modelId="{9165B4F2-F0C1-4B98-9AEF-DEB9953F54FA}" srcId="{A55F20CA-8CBA-4796-AFFD-DA759E0585D0}" destId="{46CB2999-BC4B-4AB1-96A0-2B39DAC0BC9A}" srcOrd="2" destOrd="0" parTransId="{9445313E-811E-4F7E-8702-C2B7489A51E9}" sibTransId="{43D28131-E32E-48B9-9258-BCA7B8E20C0E}"/>
    <dgm:cxn modelId="{308873F3-0CBC-485A-81F2-6FA4EF022DE1}" type="presOf" srcId="{85F8C0B8-F0A8-4400-8BC9-D48F45F00741}" destId="{5FB25D0F-C724-4158-921A-7F4CA9552AA1}" srcOrd="0" destOrd="1" presId="urn:microsoft.com/office/officeart/2005/8/layout/hList1"/>
    <dgm:cxn modelId="{536D7FF6-8247-4CD9-9FB5-A2B562B2F478}" type="presOf" srcId="{5F9196FE-BD1D-43D2-B7CE-726A1CD7BF10}" destId="{112ACBA4-A6AD-4F6D-83DB-AAA2234C789D}" srcOrd="0" destOrd="0" presId="urn:microsoft.com/office/officeart/2005/8/layout/hList1"/>
    <dgm:cxn modelId="{45819106-B926-464E-9D23-D64786BFB9AB}" type="presParOf" srcId="{579885CB-209F-4473-A258-80694105312D}" destId="{5AF2F4CB-873A-481E-8BED-871CE50C4048}" srcOrd="0" destOrd="0" presId="urn:microsoft.com/office/officeart/2005/8/layout/hList1"/>
    <dgm:cxn modelId="{9F5AD95B-88A8-438F-9B35-03041DB30DB7}" type="presParOf" srcId="{5AF2F4CB-873A-481E-8BED-871CE50C4048}" destId="{145B2197-EFCC-40A9-B5ED-D76785C001A0}" srcOrd="0" destOrd="0" presId="urn:microsoft.com/office/officeart/2005/8/layout/hList1"/>
    <dgm:cxn modelId="{1C3EE212-F133-4B16-956B-C4D289FFD35E}" type="presParOf" srcId="{5AF2F4CB-873A-481E-8BED-871CE50C4048}" destId="{5FB25D0F-C724-4158-921A-7F4CA9552AA1}" srcOrd="1" destOrd="0" presId="urn:microsoft.com/office/officeart/2005/8/layout/hList1"/>
    <dgm:cxn modelId="{1F364DE2-4E12-4CF6-82D7-183112FBFAAF}" type="presParOf" srcId="{579885CB-209F-4473-A258-80694105312D}" destId="{FDEF385E-84BD-4953-B879-46BF2217D4F3}" srcOrd="1" destOrd="0" presId="urn:microsoft.com/office/officeart/2005/8/layout/hList1"/>
    <dgm:cxn modelId="{C1C678E6-74BC-46B0-A32F-0CC755E351C2}" type="presParOf" srcId="{579885CB-209F-4473-A258-80694105312D}" destId="{CF42214F-B66F-4A3F-B786-1050D14FF2EB}" srcOrd="2" destOrd="0" presId="urn:microsoft.com/office/officeart/2005/8/layout/hList1"/>
    <dgm:cxn modelId="{15F776A4-AC96-4940-BBD6-EB7B7C6A933E}" type="presParOf" srcId="{CF42214F-B66F-4A3F-B786-1050D14FF2EB}" destId="{E55F3C24-6737-4DAC-A700-9E7A17221AD9}" srcOrd="0" destOrd="0" presId="urn:microsoft.com/office/officeart/2005/8/layout/hList1"/>
    <dgm:cxn modelId="{4AF10427-02DB-4F05-B6F1-BEF5AC559250}" type="presParOf" srcId="{CF42214F-B66F-4A3F-B786-1050D14FF2EB}" destId="{112ACBA4-A6AD-4F6D-83DB-AAA2234C789D}"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4C4405DB-7E93-4F29-97B4-92E3E0AFEEC7}" type="doc">
      <dgm:prSet loTypeId="urn:microsoft.com/office/officeart/2005/8/layout/hList1" loCatId="list" qsTypeId="urn:microsoft.com/office/officeart/2005/8/quickstyle/simple4" qsCatId="simple" csTypeId="urn:microsoft.com/office/officeart/2005/8/colors/colorful2" csCatId="colorful" phldr="1"/>
      <dgm:spPr/>
      <dgm:t>
        <a:bodyPr/>
        <a:lstStyle/>
        <a:p>
          <a:endParaRPr lang="en-US"/>
        </a:p>
      </dgm:t>
    </dgm:pt>
    <dgm:pt modelId="{A492CE9E-2E9D-47D0-90CD-79E5FCE2FDB2}">
      <dgm:prSet/>
      <dgm:spPr/>
      <dgm:t>
        <a:bodyPr/>
        <a:lstStyle/>
        <a:p>
          <a:r>
            <a:rPr lang="fr-FR" i="0" dirty="0"/>
            <a:t>Art. 43. La peine de surveillance électronique</a:t>
          </a:r>
          <a:endParaRPr lang="en-US" i="0" dirty="0"/>
        </a:p>
      </dgm:t>
    </dgm:pt>
    <dgm:pt modelId="{AEB99DDB-4A60-4721-ABFE-D6A70623F73A}" type="parTrans" cxnId="{39CC0C53-FDBF-47C3-B5D9-E3F5E049F30A}">
      <dgm:prSet/>
      <dgm:spPr/>
      <dgm:t>
        <a:bodyPr/>
        <a:lstStyle/>
        <a:p>
          <a:endParaRPr lang="en-US"/>
        </a:p>
      </dgm:t>
    </dgm:pt>
    <dgm:pt modelId="{B32E7020-5EB4-4A2B-99F7-6A03FDC74EFF}" type="sibTrans" cxnId="{39CC0C53-FDBF-47C3-B5D9-E3F5E049F30A}">
      <dgm:prSet/>
      <dgm:spPr/>
      <dgm:t>
        <a:bodyPr/>
        <a:lstStyle/>
        <a:p>
          <a:endParaRPr lang="en-US"/>
        </a:p>
      </dgm:t>
    </dgm:pt>
    <dgm:pt modelId="{989B3077-32A1-42E7-93A5-0F93F34A1991}">
      <dgm:prSet/>
      <dgm:spPr/>
      <dgm:t>
        <a:bodyPr rIns="108000"/>
        <a:lstStyle/>
        <a:p>
          <a:pPr>
            <a:buNone/>
          </a:pPr>
          <a:r>
            <a:rPr lang="fr-FR" i="0" dirty="0"/>
            <a:t>Peine de niveau 2 </a:t>
          </a:r>
          <a:br>
            <a:rPr lang="fr-FR" i="0" dirty="0"/>
          </a:br>
          <a:r>
            <a:rPr lang="fr-FR" i="0" dirty="0"/>
            <a:t>	</a:t>
          </a:r>
          <a:endParaRPr lang="en-US" i="0" dirty="0"/>
        </a:p>
      </dgm:t>
    </dgm:pt>
    <dgm:pt modelId="{BA636DEC-73B8-4DFE-9577-2345FE33F97B}" type="parTrans" cxnId="{E0F0C370-EA07-4178-8925-965F8521A247}">
      <dgm:prSet/>
      <dgm:spPr/>
      <dgm:t>
        <a:bodyPr/>
        <a:lstStyle/>
        <a:p>
          <a:endParaRPr lang="en-US"/>
        </a:p>
      </dgm:t>
    </dgm:pt>
    <dgm:pt modelId="{1EA6F0D5-1CF3-4F8E-8D6D-D321A64CA0AD}" type="sibTrans" cxnId="{E0F0C370-EA07-4178-8925-965F8521A247}">
      <dgm:prSet/>
      <dgm:spPr/>
      <dgm:t>
        <a:bodyPr/>
        <a:lstStyle/>
        <a:p>
          <a:endParaRPr lang="en-US"/>
        </a:p>
      </dgm:t>
    </dgm:pt>
    <dgm:pt modelId="{A55F20CA-8CBA-4796-AFFD-DA759E0585D0}">
      <dgm:prSet/>
      <dgm:spPr/>
      <dgm:t>
        <a:bodyPr/>
        <a:lstStyle/>
        <a:p>
          <a:r>
            <a:rPr lang="fr-FR" i="0" dirty="0"/>
            <a:t>Art. 44. La peine de probation</a:t>
          </a:r>
          <a:endParaRPr lang="en-US" i="0" dirty="0"/>
        </a:p>
      </dgm:t>
    </dgm:pt>
    <dgm:pt modelId="{78BBFF15-27E4-4806-90F0-B4FCBD0C895C}" type="parTrans" cxnId="{4AAAA379-1FE7-4E4C-8335-45556E636C4E}">
      <dgm:prSet/>
      <dgm:spPr/>
      <dgm:t>
        <a:bodyPr/>
        <a:lstStyle/>
        <a:p>
          <a:endParaRPr lang="en-US"/>
        </a:p>
      </dgm:t>
    </dgm:pt>
    <dgm:pt modelId="{518A1780-FE8F-4F49-B03F-30A6079A1F86}" type="sibTrans" cxnId="{4AAAA379-1FE7-4E4C-8335-45556E636C4E}">
      <dgm:prSet/>
      <dgm:spPr/>
      <dgm:t>
        <a:bodyPr/>
        <a:lstStyle/>
        <a:p>
          <a:endParaRPr lang="en-US"/>
        </a:p>
      </dgm:t>
    </dgm:pt>
    <dgm:pt modelId="{5F9196FE-BD1D-43D2-B7CE-726A1CD7BF10}">
      <dgm:prSet/>
      <dgm:spPr/>
      <dgm:t>
        <a:bodyPr rIns="108000"/>
        <a:lstStyle/>
        <a:p>
          <a:pPr defTabSz="1066800">
            <a:buNone/>
          </a:pPr>
          <a:r>
            <a:rPr lang="fr-FR" i="0" dirty="0"/>
            <a:t>peine de niveau 1 ou de niveau 2</a:t>
          </a:r>
          <a:endParaRPr lang="en-US" i="0" dirty="0">
            <a:solidFill>
              <a:schemeClr val="accent4">
                <a:lumMod val="75000"/>
              </a:schemeClr>
            </a:solidFill>
          </a:endParaRPr>
        </a:p>
      </dgm:t>
    </dgm:pt>
    <dgm:pt modelId="{F43F9C25-DA75-44C9-922F-122BB030632D}" type="parTrans" cxnId="{5C889575-E369-48E2-9FE4-3A8A37BBA43E}">
      <dgm:prSet/>
      <dgm:spPr/>
      <dgm:t>
        <a:bodyPr/>
        <a:lstStyle/>
        <a:p>
          <a:endParaRPr lang="en-US"/>
        </a:p>
      </dgm:t>
    </dgm:pt>
    <dgm:pt modelId="{F38F00C4-2F4D-485A-9673-E960180054B0}" type="sibTrans" cxnId="{5C889575-E369-48E2-9FE4-3A8A37BBA43E}">
      <dgm:prSet/>
      <dgm:spPr/>
      <dgm:t>
        <a:bodyPr/>
        <a:lstStyle/>
        <a:p>
          <a:endParaRPr lang="en-US"/>
        </a:p>
      </dgm:t>
    </dgm:pt>
    <dgm:pt modelId="{DC13C0CB-9F88-4201-B0E0-CA9C7A04FB52}">
      <dgm:prSet/>
      <dgm:spPr/>
      <dgm:t>
        <a:bodyPr rIns="108000"/>
        <a:lstStyle/>
        <a:p>
          <a:pPr>
            <a:buNone/>
          </a:pPr>
          <a:r>
            <a:rPr lang="fr-FR" i="0" dirty="0"/>
            <a:t>Durée d’un mois à 1 an (emprisonnement subsidiaire de même durée)</a:t>
          </a:r>
          <a:endParaRPr lang="en-US" i="0" dirty="0"/>
        </a:p>
      </dgm:t>
    </dgm:pt>
    <dgm:pt modelId="{AAFE1E4C-969E-43A0-86FA-4F4C1CCB27D6}" type="parTrans" cxnId="{6B9BAF9B-EBE7-4744-94E3-01CA17BF30C4}">
      <dgm:prSet/>
      <dgm:spPr/>
      <dgm:t>
        <a:bodyPr/>
        <a:lstStyle/>
        <a:p>
          <a:endParaRPr lang="fr-BE"/>
        </a:p>
      </dgm:t>
    </dgm:pt>
    <dgm:pt modelId="{FA61A3EA-B0BA-4F8A-9B4B-A6238D63DF91}" type="sibTrans" cxnId="{6B9BAF9B-EBE7-4744-94E3-01CA17BF30C4}">
      <dgm:prSet/>
      <dgm:spPr/>
      <dgm:t>
        <a:bodyPr/>
        <a:lstStyle/>
        <a:p>
          <a:endParaRPr lang="fr-BE"/>
        </a:p>
      </dgm:t>
    </dgm:pt>
    <dgm:pt modelId="{EACE7A73-526A-4108-AA55-A3B5D6C68509}">
      <dgm:prSet/>
      <dgm:spPr/>
      <dgm:t>
        <a:bodyPr/>
        <a:lstStyle/>
        <a:p>
          <a:r>
            <a:rPr lang="fr-FR" i="0" u="none" dirty="0"/>
            <a:t>Art. 45. La peine de travail</a:t>
          </a:r>
          <a:r>
            <a:rPr lang="fr-FR" i="1" dirty="0"/>
            <a:t> </a:t>
          </a:r>
          <a:endParaRPr lang="en-US" dirty="0">
            <a:solidFill>
              <a:schemeClr val="accent4">
                <a:lumMod val="75000"/>
              </a:schemeClr>
            </a:solidFill>
          </a:endParaRPr>
        </a:p>
      </dgm:t>
    </dgm:pt>
    <dgm:pt modelId="{53AD29CD-F8F7-4C4F-BDA2-4A8290AEE8DD}" type="parTrans" cxnId="{E023B6D2-1C46-4AF4-AC0F-8F18626F37CA}">
      <dgm:prSet/>
      <dgm:spPr/>
      <dgm:t>
        <a:bodyPr/>
        <a:lstStyle/>
        <a:p>
          <a:endParaRPr lang="fr-BE"/>
        </a:p>
      </dgm:t>
    </dgm:pt>
    <dgm:pt modelId="{91A6BEC3-0964-4055-A6F1-1F0AD93CE945}" type="sibTrans" cxnId="{E023B6D2-1C46-4AF4-AC0F-8F18626F37CA}">
      <dgm:prSet/>
      <dgm:spPr/>
      <dgm:t>
        <a:bodyPr/>
        <a:lstStyle/>
        <a:p>
          <a:endParaRPr lang="fr-BE"/>
        </a:p>
      </dgm:t>
    </dgm:pt>
    <dgm:pt modelId="{B60B237A-4C57-4999-B46F-F31E1CB7E7D8}">
      <dgm:prSet/>
      <dgm:spPr/>
      <dgm:t>
        <a:bodyPr/>
        <a:lstStyle/>
        <a:p>
          <a:pPr defTabSz="3403600">
            <a:buNone/>
          </a:pPr>
          <a:r>
            <a:rPr lang="fr-FR" i="0" dirty="0"/>
            <a:t>peine de niveau 1 ou de niveau 2 durée : 20 h à 120 h(</a:t>
          </a:r>
          <a:r>
            <a:rPr lang="fr-FR" i="0" dirty="0" err="1"/>
            <a:t>niv</a:t>
          </a:r>
          <a:r>
            <a:rPr lang="fr-FR" i="0" dirty="0"/>
            <a:t>. 1) et 121 h à 300 h (</a:t>
          </a:r>
          <a:r>
            <a:rPr lang="fr-FR" i="0" dirty="0" err="1"/>
            <a:t>niv</a:t>
          </a:r>
          <a:r>
            <a:rPr lang="fr-FR" i="0" dirty="0"/>
            <a:t>. 2)</a:t>
          </a:r>
          <a:br>
            <a:rPr lang="fr-FR" i="0" dirty="0"/>
          </a:br>
          <a:endParaRPr lang="en-US" dirty="0">
            <a:solidFill>
              <a:schemeClr val="accent4">
                <a:lumMod val="75000"/>
              </a:schemeClr>
            </a:solidFill>
          </a:endParaRPr>
        </a:p>
      </dgm:t>
    </dgm:pt>
    <dgm:pt modelId="{33A9B37C-3934-4264-90A6-B0FB5D16A20B}" type="parTrans" cxnId="{4D49F2B8-E45B-450C-A8E1-D92628EB0341}">
      <dgm:prSet/>
      <dgm:spPr/>
      <dgm:t>
        <a:bodyPr/>
        <a:lstStyle/>
        <a:p>
          <a:endParaRPr lang="fr-BE"/>
        </a:p>
      </dgm:t>
    </dgm:pt>
    <dgm:pt modelId="{99F98291-28C9-4EAE-BD4E-C897DCDDEA60}" type="sibTrans" cxnId="{4D49F2B8-E45B-450C-A8E1-D92628EB0341}">
      <dgm:prSet/>
      <dgm:spPr/>
      <dgm:t>
        <a:bodyPr/>
        <a:lstStyle/>
        <a:p>
          <a:endParaRPr lang="fr-BE"/>
        </a:p>
      </dgm:t>
    </dgm:pt>
    <dgm:pt modelId="{267F5FBB-84C3-4A6C-94B5-380DB56096DC}">
      <dgm:prSet/>
      <dgm:spPr/>
      <dgm:t>
        <a:bodyPr rIns="108000"/>
        <a:lstStyle/>
        <a:p>
          <a:pPr defTabSz="179388">
            <a:buFont typeface="Arial" panose="020B0604020202020204" pitchFamily="34" charset="0"/>
            <a:buNone/>
            <a:tabLst>
              <a:tab pos="1701800" algn="l"/>
              <a:tab pos="1790700" algn="l"/>
              <a:tab pos="2057400" algn="l"/>
            </a:tabLst>
          </a:pPr>
          <a:r>
            <a:rPr lang="fr-FR" i="0" dirty="0">
              <a:solidFill>
                <a:schemeClr val="accent1">
                  <a:lumMod val="75000"/>
                </a:schemeClr>
              </a:solidFill>
            </a:rPr>
            <a:t>amende ou emprisonnement subsidiaire (</a:t>
          </a:r>
          <a:r>
            <a:rPr lang="fr-FR" i="0" dirty="0" err="1">
              <a:solidFill>
                <a:schemeClr val="accent1">
                  <a:lumMod val="75000"/>
                </a:schemeClr>
              </a:solidFill>
            </a:rPr>
            <a:t>empris</a:t>
          </a:r>
          <a:r>
            <a:rPr lang="fr-FR" i="0" dirty="0">
              <a:solidFill>
                <a:schemeClr val="accent1">
                  <a:lumMod val="75000"/>
                </a:schemeClr>
              </a:solidFill>
            </a:rPr>
            <a:t>. </a:t>
          </a:r>
          <a:r>
            <a:rPr lang="fr-FR" i="0" dirty="0" err="1">
              <a:solidFill>
                <a:schemeClr val="accent1">
                  <a:lumMod val="75000"/>
                </a:schemeClr>
              </a:solidFill>
            </a:rPr>
            <a:t>subs</a:t>
          </a:r>
          <a:r>
            <a:rPr lang="fr-FR" i="0" dirty="0">
              <a:solidFill>
                <a:schemeClr val="accent1">
                  <a:lumMod val="75000"/>
                </a:schemeClr>
              </a:solidFill>
            </a:rPr>
            <a:t>, ne peut dépasser 6 mois pour le </a:t>
          </a:r>
          <a:r>
            <a:rPr lang="fr-FR" i="0" dirty="0" err="1">
              <a:solidFill>
                <a:schemeClr val="accent1">
                  <a:lumMod val="75000"/>
                </a:schemeClr>
              </a:solidFill>
            </a:rPr>
            <a:t>niv</a:t>
          </a:r>
          <a:r>
            <a:rPr lang="fr-FR" i="0" dirty="0">
              <a:solidFill>
                <a:schemeClr val="accent1">
                  <a:lumMod val="75000"/>
                </a:schemeClr>
              </a:solidFill>
            </a:rPr>
            <a:t>. 1 et un an pour le </a:t>
          </a:r>
          <a:r>
            <a:rPr lang="fr-FR" i="0" dirty="0" err="1">
              <a:solidFill>
                <a:schemeClr val="accent1">
                  <a:lumMod val="75000"/>
                </a:schemeClr>
              </a:solidFill>
            </a:rPr>
            <a:t>niv</a:t>
          </a:r>
          <a:r>
            <a:rPr lang="fr-FR" i="0" dirty="0">
              <a:solidFill>
                <a:schemeClr val="accent1">
                  <a:lumMod val="75000"/>
                </a:schemeClr>
              </a:solidFill>
            </a:rPr>
            <a:t>. 2,</a:t>
          </a:r>
          <a:endParaRPr lang="en-US" i="0" dirty="0">
            <a:solidFill>
              <a:schemeClr val="accent4">
                <a:lumMod val="75000"/>
              </a:schemeClr>
            </a:solidFill>
          </a:endParaRPr>
        </a:p>
      </dgm:t>
    </dgm:pt>
    <dgm:pt modelId="{48C63246-12A3-412B-946C-97412792EEAC}" type="parTrans" cxnId="{487D84F2-8DA2-4B03-A0E9-A91640FFE8BA}">
      <dgm:prSet/>
      <dgm:spPr/>
      <dgm:t>
        <a:bodyPr/>
        <a:lstStyle/>
        <a:p>
          <a:endParaRPr lang="fr-BE"/>
        </a:p>
      </dgm:t>
    </dgm:pt>
    <dgm:pt modelId="{4D78A7F9-B813-4280-AD41-F848E1E0E7BC}" type="sibTrans" cxnId="{487D84F2-8DA2-4B03-A0E9-A91640FFE8BA}">
      <dgm:prSet/>
      <dgm:spPr/>
      <dgm:t>
        <a:bodyPr/>
        <a:lstStyle/>
        <a:p>
          <a:endParaRPr lang="fr-BE"/>
        </a:p>
      </dgm:t>
    </dgm:pt>
    <dgm:pt modelId="{7051D8AA-33B4-477A-804F-FEC11F9B25DE}">
      <dgm:prSet/>
      <dgm:spPr/>
      <dgm:t>
        <a:bodyPr rIns="108000"/>
        <a:lstStyle/>
        <a:p>
          <a:pPr defTabSz="1066800">
            <a:buNone/>
          </a:pPr>
          <a:r>
            <a:rPr lang="fr-FR" i="0" dirty="0"/>
            <a:t>durée : 6 mois-12 mois (</a:t>
          </a:r>
          <a:r>
            <a:rPr lang="fr-FR" i="0" dirty="0" err="1"/>
            <a:t>niv</a:t>
          </a:r>
          <a:r>
            <a:rPr lang="fr-FR" i="0" dirty="0"/>
            <a:t>. 1) et 1 an à 2 ans (</a:t>
          </a:r>
          <a:r>
            <a:rPr lang="fr-FR" i="0" dirty="0" err="1"/>
            <a:t>niv</a:t>
          </a:r>
          <a:r>
            <a:rPr lang="fr-FR" i="0" dirty="0"/>
            <a:t>. 2) le juge détermine les conditions</a:t>
          </a:r>
          <a:endParaRPr lang="en-US" i="0" dirty="0">
            <a:solidFill>
              <a:schemeClr val="accent4">
                <a:lumMod val="75000"/>
              </a:schemeClr>
            </a:solidFill>
          </a:endParaRPr>
        </a:p>
      </dgm:t>
    </dgm:pt>
    <dgm:pt modelId="{99A4313A-50FA-4CCB-940A-37DB3AD4F4FE}" type="parTrans" cxnId="{8C5665F9-0DA2-4A89-AC79-004C8C097070}">
      <dgm:prSet/>
      <dgm:spPr/>
      <dgm:t>
        <a:bodyPr/>
        <a:lstStyle/>
        <a:p>
          <a:endParaRPr lang="fr-BE"/>
        </a:p>
      </dgm:t>
    </dgm:pt>
    <dgm:pt modelId="{D20312F8-DE10-48FF-B2DF-08424E59F4E5}" type="sibTrans" cxnId="{8C5665F9-0DA2-4A89-AC79-004C8C097070}">
      <dgm:prSet/>
      <dgm:spPr/>
      <dgm:t>
        <a:bodyPr/>
        <a:lstStyle/>
        <a:p>
          <a:endParaRPr lang="fr-BE"/>
        </a:p>
      </dgm:t>
    </dgm:pt>
    <dgm:pt modelId="{3DB4282E-B8E6-4347-9F2B-24E585A21AD5}">
      <dgm:prSet/>
      <dgm:spPr/>
      <dgm:t>
        <a:bodyPr/>
        <a:lstStyle/>
        <a:p>
          <a:pPr defTabSz="1066800">
            <a:buNone/>
          </a:pPr>
          <a:r>
            <a:rPr lang="fr-FR" i="0" dirty="0">
              <a:solidFill>
                <a:schemeClr val="accent1">
                  <a:lumMod val="75000"/>
                </a:schemeClr>
              </a:solidFill>
            </a:rPr>
            <a:t>amende ou emprisonnement subsidiaire (</a:t>
          </a:r>
          <a:r>
            <a:rPr lang="fr-FR" i="0" dirty="0" err="1">
              <a:solidFill>
                <a:schemeClr val="accent1">
                  <a:lumMod val="75000"/>
                </a:schemeClr>
              </a:solidFill>
            </a:rPr>
            <a:t>empris</a:t>
          </a:r>
          <a:r>
            <a:rPr lang="fr-FR" i="0" dirty="0">
              <a:solidFill>
                <a:schemeClr val="accent1">
                  <a:lumMod val="75000"/>
                </a:schemeClr>
              </a:solidFill>
            </a:rPr>
            <a:t>. </a:t>
          </a:r>
          <a:r>
            <a:rPr lang="fr-FR" i="0" dirty="0" err="1">
              <a:solidFill>
                <a:schemeClr val="accent1">
                  <a:lumMod val="75000"/>
                </a:schemeClr>
              </a:solidFill>
            </a:rPr>
            <a:t>subs</a:t>
          </a:r>
          <a:r>
            <a:rPr lang="fr-FR" i="0" dirty="0">
              <a:solidFill>
                <a:schemeClr val="accent1">
                  <a:lumMod val="75000"/>
                </a:schemeClr>
              </a:solidFill>
            </a:rPr>
            <a:t>. ne peut dépasser 6 mois pour le </a:t>
          </a:r>
          <a:r>
            <a:rPr lang="fr-FR" i="0" dirty="0" err="1">
              <a:solidFill>
                <a:schemeClr val="accent1">
                  <a:lumMod val="75000"/>
                </a:schemeClr>
              </a:solidFill>
            </a:rPr>
            <a:t>niv</a:t>
          </a:r>
          <a:r>
            <a:rPr lang="fr-FR" i="0" dirty="0">
              <a:solidFill>
                <a:schemeClr val="accent1">
                  <a:lumMod val="75000"/>
                </a:schemeClr>
              </a:solidFill>
            </a:rPr>
            <a:t>. 1 et un an pour le </a:t>
          </a:r>
          <a:r>
            <a:rPr lang="fr-FR" i="0" dirty="0" err="1">
              <a:solidFill>
                <a:schemeClr val="accent1">
                  <a:lumMod val="75000"/>
                </a:schemeClr>
              </a:solidFill>
            </a:rPr>
            <a:t>niv</a:t>
          </a:r>
          <a:r>
            <a:rPr lang="fr-FR" i="0" dirty="0">
              <a:solidFill>
                <a:schemeClr val="accent1">
                  <a:lumMod val="75000"/>
                </a:schemeClr>
              </a:solidFill>
            </a:rPr>
            <a:t>. 2</a:t>
          </a:r>
          <a:r>
            <a:rPr lang="fr-FR" i="1" dirty="0">
              <a:solidFill>
                <a:schemeClr val="accent1">
                  <a:lumMod val="75000"/>
                </a:schemeClr>
              </a:solidFill>
            </a:rPr>
            <a:t>.</a:t>
          </a:r>
          <a:endParaRPr lang="en-US" dirty="0">
            <a:solidFill>
              <a:schemeClr val="accent1">
                <a:lumMod val="75000"/>
              </a:schemeClr>
            </a:solidFill>
          </a:endParaRPr>
        </a:p>
      </dgm:t>
    </dgm:pt>
    <dgm:pt modelId="{10A14913-D4AC-4994-8D3B-7E47CA081943}" type="parTrans" cxnId="{0E224F92-09F7-4559-A068-379DDB3C3154}">
      <dgm:prSet/>
      <dgm:spPr/>
      <dgm:t>
        <a:bodyPr/>
        <a:lstStyle/>
        <a:p>
          <a:endParaRPr lang="fr-BE"/>
        </a:p>
      </dgm:t>
    </dgm:pt>
    <dgm:pt modelId="{BA45C36D-F050-4AC8-8913-B4B586CE619A}" type="sibTrans" cxnId="{0E224F92-09F7-4559-A068-379DDB3C3154}">
      <dgm:prSet/>
      <dgm:spPr/>
      <dgm:t>
        <a:bodyPr/>
        <a:lstStyle/>
        <a:p>
          <a:endParaRPr lang="fr-BE"/>
        </a:p>
      </dgm:t>
    </dgm:pt>
    <dgm:pt modelId="{678E9200-3560-4424-AE3A-58E5533896D6}">
      <dgm:prSet/>
      <dgm:spPr/>
      <dgm:t>
        <a:bodyPr/>
        <a:lstStyle/>
        <a:p>
          <a:pPr defTabSz="1066800">
            <a:buNone/>
          </a:pPr>
          <a:endParaRPr lang="en-US" dirty="0">
            <a:solidFill>
              <a:schemeClr val="accent1">
                <a:lumMod val="75000"/>
              </a:schemeClr>
            </a:solidFill>
          </a:endParaRPr>
        </a:p>
      </dgm:t>
    </dgm:pt>
    <dgm:pt modelId="{D0213E72-85A2-461E-A379-7920ADBB3DA2}" type="parTrans" cxnId="{C45C2E43-11A8-404D-8746-AEEC1A4F024E}">
      <dgm:prSet/>
      <dgm:spPr/>
      <dgm:t>
        <a:bodyPr/>
        <a:lstStyle/>
        <a:p>
          <a:endParaRPr lang="fr-BE"/>
        </a:p>
      </dgm:t>
    </dgm:pt>
    <dgm:pt modelId="{A1F3EF09-1334-421A-8E91-3F6A648EC508}" type="sibTrans" cxnId="{C45C2E43-11A8-404D-8746-AEEC1A4F024E}">
      <dgm:prSet/>
      <dgm:spPr/>
      <dgm:t>
        <a:bodyPr/>
        <a:lstStyle/>
        <a:p>
          <a:endParaRPr lang="fr-BE"/>
        </a:p>
      </dgm:t>
    </dgm:pt>
    <dgm:pt modelId="{579885CB-209F-4473-A258-80694105312D}" type="pres">
      <dgm:prSet presAssocID="{4C4405DB-7E93-4F29-97B4-92E3E0AFEEC7}" presName="Name0" presStyleCnt="0">
        <dgm:presLayoutVars>
          <dgm:dir/>
          <dgm:animLvl val="lvl"/>
          <dgm:resizeHandles val="exact"/>
        </dgm:presLayoutVars>
      </dgm:prSet>
      <dgm:spPr/>
    </dgm:pt>
    <dgm:pt modelId="{5AF2F4CB-873A-481E-8BED-871CE50C4048}" type="pres">
      <dgm:prSet presAssocID="{A492CE9E-2E9D-47D0-90CD-79E5FCE2FDB2}" presName="composite" presStyleCnt="0"/>
      <dgm:spPr/>
    </dgm:pt>
    <dgm:pt modelId="{145B2197-EFCC-40A9-B5ED-D76785C001A0}" type="pres">
      <dgm:prSet presAssocID="{A492CE9E-2E9D-47D0-90CD-79E5FCE2FDB2}" presName="parTx" presStyleLbl="alignNode1" presStyleIdx="0" presStyleCnt="3">
        <dgm:presLayoutVars>
          <dgm:chMax val="0"/>
          <dgm:chPref val="0"/>
          <dgm:bulletEnabled val="1"/>
        </dgm:presLayoutVars>
      </dgm:prSet>
      <dgm:spPr/>
    </dgm:pt>
    <dgm:pt modelId="{5FB25D0F-C724-4158-921A-7F4CA9552AA1}" type="pres">
      <dgm:prSet presAssocID="{A492CE9E-2E9D-47D0-90CD-79E5FCE2FDB2}" presName="desTx" presStyleLbl="alignAccFollowNode1" presStyleIdx="0" presStyleCnt="3">
        <dgm:presLayoutVars>
          <dgm:bulletEnabled val="1"/>
        </dgm:presLayoutVars>
      </dgm:prSet>
      <dgm:spPr/>
    </dgm:pt>
    <dgm:pt modelId="{FDEF385E-84BD-4953-B879-46BF2217D4F3}" type="pres">
      <dgm:prSet presAssocID="{B32E7020-5EB4-4A2B-99F7-6A03FDC74EFF}" presName="space" presStyleCnt="0"/>
      <dgm:spPr/>
    </dgm:pt>
    <dgm:pt modelId="{CF42214F-B66F-4A3F-B786-1050D14FF2EB}" type="pres">
      <dgm:prSet presAssocID="{A55F20CA-8CBA-4796-AFFD-DA759E0585D0}" presName="composite" presStyleCnt="0"/>
      <dgm:spPr/>
    </dgm:pt>
    <dgm:pt modelId="{E55F3C24-6737-4DAC-A700-9E7A17221AD9}" type="pres">
      <dgm:prSet presAssocID="{A55F20CA-8CBA-4796-AFFD-DA759E0585D0}" presName="parTx" presStyleLbl="alignNode1" presStyleIdx="1" presStyleCnt="3">
        <dgm:presLayoutVars>
          <dgm:chMax val="0"/>
          <dgm:chPref val="0"/>
          <dgm:bulletEnabled val="1"/>
        </dgm:presLayoutVars>
      </dgm:prSet>
      <dgm:spPr/>
    </dgm:pt>
    <dgm:pt modelId="{112ACBA4-A6AD-4F6D-83DB-AAA2234C789D}" type="pres">
      <dgm:prSet presAssocID="{A55F20CA-8CBA-4796-AFFD-DA759E0585D0}" presName="desTx" presStyleLbl="alignAccFollowNode1" presStyleIdx="1" presStyleCnt="3">
        <dgm:presLayoutVars>
          <dgm:bulletEnabled val="1"/>
        </dgm:presLayoutVars>
      </dgm:prSet>
      <dgm:spPr/>
    </dgm:pt>
    <dgm:pt modelId="{B073E74C-915E-47A8-A698-3A4A336C3DF5}" type="pres">
      <dgm:prSet presAssocID="{518A1780-FE8F-4F49-B03F-30A6079A1F86}" presName="space" presStyleCnt="0"/>
      <dgm:spPr/>
    </dgm:pt>
    <dgm:pt modelId="{D2F1E84D-934F-40E7-B920-5807B2BC60EA}" type="pres">
      <dgm:prSet presAssocID="{EACE7A73-526A-4108-AA55-A3B5D6C68509}" presName="composite" presStyleCnt="0"/>
      <dgm:spPr/>
    </dgm:pt>
    <dgm:pt modelId="{EA1CF8A3-4256-4D81-B5F7-784A005EA45D}" type="pres">
      <dgm:prSet presAssocID="{EACE7A73-526A-4108-AA55-A3B5D6C68509}" presName="parTx" presStyleLbl="alignNode1" presStyleIdx="2" presStyleCnt="3">
        <dgm:presLayoutVars>
          <dgm:chMax val="0"/>
          <dgm:chPref val="0"/>
          <dgm:bulletEnabled val="1"/>
        </dgm:presLayoutVars>
      </dgm:prSet>
      <dgm:spPr/>
    </dgm:pt>
    <dgm:pt modelId="{8C910E3A-E885-42F9-B56C-80FC92E80562}" type="pres">
      <dgm:prSet presAssocID="{EACE7A73-526A-4108-AA55-A3B5D6C68509}" presName="desTx" presStyleLbl="alignAccFollowNode1" presStyleIdx="2" presStyleCnt="3">
        <dgm:presLayoutVars>
          <dgm:bulletEnabled val="1"/>
        </dgm:presLayoutVars>
      </dgm:prSet>
      <dgm:spPr/>
    </dgm:pt>
  </dgm:ptLst>
  <dgm:cxnLst>
    <dgm:cxn modelId="{B36BC801-7B16-42F3-B7F8-DF9C6A214C2F}" type="presOf" srcId="{267F5FBB-84C3-4A6C-94B5-380DB56096DC}" destId="{112ACBA4-A6AD-4F6D-83DB-AAA2234C789D}" srcOrd="0" destOrd="2" presId="urn:microsoft.com/office/officeart/2005/8/layout/hList1"/>
    <dgm:cxn modelId="{90F7A303-7695-4635-991D-0948803B4DD4}" type="presOf" srcId="{3DB4282E-B8E6-4347-9F2B-24E585A21AD5}" destId="{8C910E3A-E885-42F9-B56C-80FC92E80562}" srcOrd="0" destOrd="2" presId="urn:microsoft.com/office/officeart/2005/8/layout/hList1"/>
    <dgm:cxn modelId="{C45C2E43-11A8-404D-8746-AEEC1A4F024E}" srcId="{EACE7A73-526A-4108-AA55-A3B5D6C68509}" destId="{678E9200-3560-4424-AE3A-58E5533896D6}" srcOrd="1" destOrd="0" parTransId="{D0213E72-85A2-461E-A379-7920ADBB3DA2}" sibTransId="{A1F3EF09-1334-421A-8E91-3F6A648EC508}"/>
    <dgm:cxn modelId="{E0F0C370-EA07-4178-8925-965F8521A247}" srcId="{A492CE9E-2E9D-47D0-90CD-79E5FCE2FDB2}" destId="{989B3077-32A1-42E7-93A5-0F93F34A1991}" srcOrd="0" destOrd="0" parTransId="{BA636DEC-73B8-4DFE-9577-2345FE33F97B}" sibTransId="{1EA6F0D5-1CF3-4F8E-8D6D-D321A64CA0AD}"/>
    <dgm:cxn modelId="{39CC0C53-FDBF-47C3-B5D9-E3F5E049F30A}" srcId="{4C4405DB-7E93-4F29-97B4-92E3E0AFEEC7}" destId="{A492CE9E-2E9D-47D0-90CD-79E5FCE2FDB2}" srcOrd="0" destOrd="0" parTransId="{AEB99DDB-4A60-4721-ABFE-D6A70623F73A}" sibTransId="{B32E7020-5EB4-4A2B-99F7-6A03FDC74EFF}"/>
    <dgm:cxn modelId="{5C889575-E369-48E2-9FE4-3A8A37BBA43E}" srcId="{A55F20CA-8CBA-4796-AFFD-DA759E0585D0}" destId="{5F9196FE-BD1D-43D2-B7CE-726A1CD7BF10}" srcOrd="0" destOrd="0" parTransId="{F43F9C25-DA75-44C9-922F-122BB030632D}" sibTransId="{F38F00C4-2F4D-485A-9673-E960180054B0}"/>
    <dgm:cxn modelId="{4AAAA379-1FE7-4E4C-8335-45556E636C4E}" srcId="{4C4405DB-7E93-4F29-97B4-92E3E0AFEEC7}" destId="{A55F20CA-8CBA-4796-AFFD-DA759E0585D0}" srcOrd="1" destOrd="0" parTransId="{78BBFF15-27E4-4806-90F0-B4FCBD0C895C}" sibTransId="{518A1780-FE8F-4F49-B03F-30A6079A1F86}"/>
    <dgm:cxn modelId="{7B75047D-EDBE-45A8-9A75-2C1651FCB49F}" type="presOf" srcId="{989B3077-32A1-42E7-93A5-0F93F34A1991}" destId="{5FB25D0F-C724-4158-921A-7F4CA9552AA1}" srcOrd="0" destOrd="0" presId="urn:microsoft.com/office/officeart/2005/8/layout/hList1"/>
    <dgm:cxn modelId="{D86BB07D-9134-4CB9-B513-5EB87D41AD10}" type="presOf" srcId="{B60B237A-4C57-4999-B46F-F31E1CB7E7D8}" destId="{8C910E3A-E885-42F9-B56C-80FC92E80562}" srcOrd="0" destOrd="0" presId="urn:microsoft.com/office/officeart/2005/8/layout/hList1"/>
    <dgm:cxn modelId="{9B0CFA88-252E-4338-92DE-967F2F2CDDDD}" type="presOf" srcId="{678E9200-3560-4424-AE3A-58E5533896D6}" destId="{8C910E3A-E885-42F9-B56C-80FC92E80562}" srcOrd="0" destOrd="1" presId="urn:microsoft.com/office/officeart/2005/8/layout/hList1"/>
    <dgm:cxn modelId="{0E224F92-09F7-4559-A068-379DDB3C3154}" srcId="{EACE7A73-526A-4108-AA55-A3B5D6C68509}" destId="{3DB4282E-B8E6-4347-9F2B-24E585A21AD5}" srcOrd="2" destOrd="0" parTransId="{10A14913-D4AC-4994-8D3B-7E47CA081943}" sibTransId="{BA45C36D-F050-4AC8-8913-B4B586CE619A}"/>
    <dgm:cxn modelId="{6B9BAF9B-EBE7-4744-94E3-01CA17BF30C4}" srcId="{A492CE9E-2E9D-47D0-90CD-79E5FCE2FDB2}" destId="{DC13C0CB-9F88-4201-B0E0-CA9C7A04FB52}" srcOrd="1" destOrd="0" parTransId="{AAFE1E4C-969E-43A0-86FA-4F4C1CCB27D6}" sibTransId="{FA61A3EA-B0BA-4F8A-9B4B-A6238D63DF91}"/>
    <dgm:cxn modelId="{4D49F2B8-E45B-450C-A8E1-D92628EB0341}" srcId="{EACE7A73-526A-4108-AA55-A3B5D6C68509}" destId="{B60B237A-4C57-4999-B46F-F31E1CB7E7D8}" srcOrd="0" destOrd="0" parTransId="{33A9B37C-3934-4264-90A6-B0FB5D16A20B}" sibTransId="{99F98291-28C9-4EAE-BD4E-C897DCDDEA60}"/>
    <dgm:cxn modelId="{B99956BC-785B-4DE3-BDD3-649D3136F1B6}" type="presOf" srcId="{4C4405DB-7E93-4F29-97B4-92E3E0AFEEC7}" destId="{579885CB-209F-4473-A258-80694105312D}" srcOrd="0" destOrd="0" presId="urn:microsoft.com/office/officeart/2005/8/layout/hList1"/>
    <dgm:cxn modelId="{868FB6C9-7ED9-47D3-B966-92A46C0C838A}" type="presOf" srcId="{DC13C0CB-9F88-4201-B0E0-CA9C7A04FB52}" destId="{5FB25D0F-C724-4158-921A-7F4CA9552AA1}" srcOrd="0" destOrd="1" presId="urn:microsoft.com/office/officeart/2005/8/layout/hList1"/>
    <dgm:cxn modelId="{E023B6D2-1C46-4AF4-AC0F-8F18626F37CA}" srcId="{4C4405DB-7E93-4F29-97B4-92E3E0AFEEC7}" destId="{EACE7A73-526A-4108-AA55-A3B5D6C68509}" srcOrd="2" destOrd="0" parTransId="{53AD29CD-F8F7-4C4F-BDA2-4A8290AEE8DD}" sibTransId="{91A6BEC3-0964-4055-A6F1-1F0AD93CE945}"/>
    <dgm:cxn modelId="{4514C8D2-4753-4ABB-AB95-EA2552C68C27}" type="presOf" srcId="{7051D8AA-33B4-477A-804F-FEC11F9B25DE}" destId="{112ACBA4-A6AD-4F6D-83DB-AAA2234C789D}" srcOrd="0" destOrd="1" presId="urn:microsoft.com/office/officeart/2005/8/layout/hList1"/>
    <dgm:cxn modelId="{8AC6A5D5-62CF-45A7-880D-77BA82D4AD78}" type="presOf" srcId="{A492CE9E-2E9D-47D0-90CD-79E5FCE2FDB2}" destId="{145B2197-EFCC-40A9-B5ED-D76785C001A0}" srcOrd="0" destOrd="0" presId="urn:microsoft.com/office/officeart/2005/8/layout/hList1"/>
    <dgm:cxn modelId="{131204DE-B8B9-41FE-9DED-E2E9A2CE232C}" type="presOf" srcId="{EACE7A73-526A-4108-AA55-A3B5D6C68509}" destId="{EA1CF8A3-4256-4D81-B5F7-784A005EA45D}" srcOrd="0" destOrd="0" presId="urn:microsoft.com/office/officeart/2005/8/layout/hList1"/>
    <dgm:cxn modelId="{3E5ECCE1-C2C6-4DD6-B2DF-9269D9972835}" type="presOf" srcId="{A55F20CA-8CBA-4796-AFFD-DA759E0585D0}" destId="{E55F3C24-6737-4DAC-A700-9E7A17221AD9}" srcOrd="0" destOrd="0" presId="urn:microsoft.com/office/officeart/2005/8/layout/hList1"/>
    <dgm:cxn modelId="{487D84F2-8DA2-4B03-A0E9-A91640FFE8BA}" srcId="{A55F20CA-8CBA-4796-AFFD-DA759E0585D0}" destId="{267F5FBB-84C3-4A6C-94B5-380DB56096DC}" srcOrd="2" destOrd="0" parTransId="{48C63246-12A3-412B-946C-97412792EEAC}" sibTransId="{4D78A7F9-B813-4280-AD41-F848E1E0E7BC}"/>
    <dgm:cxn modelId="{536D7FF6-8247-4CD9-9FB5-A2B562B2F478}" type="presOf" srcId="{5F9196FE-BD1D-43D2-B7CE-726A1CD7BF10}" destId="{112ACBA4-A6AD-4F6D-83DB-AAA2234C789D}" srcOrd="0" destOrd="0" presId="urn:microsoft.com/office/officeart/2005/8/layout/hList1"/>
    <dgm:cxn modelId="{8C5665F9-0DA2-4A89-AC79-004C8C097070}" srcId="{A55F20CA-8CBA-4796-AFFD-DA759E0585D0}" destId="{7051D8AA-33B4-477A-804F-FEC11F9B25DE}" srcOrd="1" destOrd="0" parTransId="{99A4313A-50FA-4CCB-940A-37DB3AD4F4FE}" sibTransId="{D20312F8-DE10-48FF-B2DF-08424E59F4E5}"/>
    <dgm:cxn modelId="{45819106-B926-464E-9D23-D64786BFB9AB}" type="presParOf" srcId="{579885CB-209F-4473-A258-80694105312D}" destId="{5AF2F4CB-873A-481E-8BED-871CE50C4048}" srcOrd="0" destOrd="0" presId="urn:microsoft.com/office/officeart/2005/8/layout/hList1"/>
    <dgm:cxn modelId="{9F5AD95B-88A8-438F-9B35-03041DB30DB7}" type="presParOf" srcId="{5AF2F4CB-873A-481E-8BED-871CE50C4048}" destId="{145B2197-EFCC-40A9-B5ED-D76785C001A0}" srcOrd="0" destOrd="0" presId="urn:microsoft.com/office/officeart/2005/8/layout/hList1"/>
    <dgm:cxn modelId="{1C3EE212-F133-4B16-956B-C4D289FFD35E}" type="presParOf" srcId="{5AF2F4CB-873A-481E-8BED-871CE50C4048}" destId="{5FB25D0F-C724-4158-921A-7F4CA9552AA1}" srcOrd="1" destOrd="0" presId="urn:microsoft.com/office/officeart/2005/8/layout/hList1"/>
    <dgm:cxn modelId="{1F364DE2-4E12-4CF6-82D7-183112FBFAAF}" type="presParOf" srcId="{579885CB-209F-4473-A258-80694105312D}" destId="{FDEF385E-84BD-4953-B879-46BF2217D4F3}" srcOrd="1" destOrd="0" presId="urn:microsoft.com/office/officeart/2005/8/layout/hList1"/>
    <dgm:cxn modelId="{C1C678E6-74BC-46B0-A32F-0CC755E351C2}" type="presParOf" srcId="{579885CB-209F-4473-A258-80694105312D}" destId="{CF42214F-B66F-4A3F-B786-1050D14FF2EB}" srcOrd="2" destOrd="0" presId="urn:microsoft.com/office/officeart/2005/8/layout/hList1"/>
    <dgm:cxn modelId="{15F776A4-AC96-4940-BBD6-EB7B7C6A933E}" type="presParOf" srcId="{CF42214F-B66F-4A3F-B786-1050D14FF2EB}" destId="{E55F3C24-6737-4DAC-A700-9E7A17221AD9}" srcOrd="0" destOrd="0" presId="urn:microsoft.com/office/officeart/2005/8/layout/hList1"/>
    <dgm:cxn modelId="{4AF10427-02DB-4F05-B6F1-BEF5AC559250}" type="presParOf" srcId="{CF42214F-B66F-4A3F-B786-1050D14FF2EB}" destId="{112ACBA4-A6AD-4F6D-83DB-AAA2234C789D}" srcOrd="1" destOrd="0" presId="urn:microsoft.com/office/officeart/2005/8/layout/hList1"/>
    <dgm:cxn modelId="{6F77FB1C-1AD3-4309-B8BC-60F9744D6A1A}" type="presParOf" srcId="{579885CB-209F-4473-A258-80694105312D}" destId="{B073E74C-915E-47A8-A698-3A4A336C3DF5}" srcOrd="3" destOrd="0" presId="urn:microsoft.com/office/officeart/2005/8/layout/hList1"/>
    <dgm:cxn modelId="{1650E0E0-361F-431D-963A-98F014243ED9}" type="presParOf" srcId="{579885CB-209F-4473-A258-80694105312D}" destId="{D2F1E84D-934F-40E7-B920-5807B2BC60EA}" srcOrd="4" destOrd="0" presId="urn:microsoft.com/office/officeart/2005/8/layout/hList1"/>
    <dgm:cxn modelId="{68E4D5E0-C8A5-4262-A7D1-87DEFDB8366D}" type="presParOf" srcId="{D2F1E84D-934F-40E7-B920-5807B2BC60EA}" destId="{EA1CF8A3-4256-4D81-B5F7-784A005EA45D}" srcOrd="0" destOrd="0" presId="urn:microsoft.com/office/officeart/2005/8/layout/hList1"/>
    <dgm:cxn modelId="{ED965BD9-44DF-41EF-BC4E-49BC3744F52C}" type="presParOf" srcId="{D2F1E84D-934F-40E7-B920-5807B2BC60EA}" destId="{8C910E3A-E885-42F9-B56C-80FC92E80562}"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62E8F37D-EC58-4560-8CE8-D88052F6AC6E}"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D1426B6C-FA67-4F17-A951-21DC5D24F61B}">
      <dgm:prSet/>
      <dgm:spPr/>
      <dgm:t>
        <a:bodyPr/>
        <a:lstStyle/>
        <a:p>
          <a:r>
            <a:rPr lang="fr-FR" b="1" i="0" dirty="0"/>
            <a:t>Art. 51. La condamnation par déclaration de culpabilité</a:t>
          </a:r>
          <a:endParaRPr lang="en-US" b="1" i="0" dirty="0"/>
        </a:p>
      </dgm:t>
    </dgm:pt>
    <dgm:pt modelId="{55691F3B-A966-4285-8F4E-9DF0B1D738FD}" type="parTrans" cxnId="{99DECA9D-9676-4ED0-918E-216DA6719512}">
      <dgm:prSet/>
      <dgm:spPr/>
      <dgm:t>
        <a:bodyPr/>
        <a:lstStyle/>
        <a:p>
          <a:endParaRPr lang="en-US"/>
        </a:p>
      </dgm:t>
    </dgm:pt>
    <dgm:pt modelId="{5B6FF777-959C-4B1B-8B91-8F10FD687868}" type="sibTrans" cxnId="{99DECA9D-9676-4ED0-918E-216DA6719512}">
      <dgm:prSet/>
      <dgm:spPr/>
      <dgm:t>
        <a:bodyPr/>
        <a:lstStyle/>
        <a:p>
          <a:endParaRPr lang="en-US"/>
        </a:p>
      </dgm:t>
    </dgm:pt>
    <dgm:pt modelId="{A948B8B1-D7EA-4A23-A59A-FAA693712EAF}">
      <dgm:prSet/>
      <dgm:spPr/>
      <dgm:t>
        <a:bodyPr/>
        <a:lstStyle/>
        <a:p>
          <a:r>
            <a:rPr lang="nl-BE" i="0" dirty="0" err="1">
              <a:solidFill>
                <a:srgbClr val="EAE511"/>
              </a:solidFill>
            </a:rPr>
            <a:t>Peine</a:t>
          </a:r>
          <a:r>
            <a:rPr lang="nl-BE" i="0" dirty="0">
              <a:solidFill>
                <a:srgbClr val="EAE511"/>
              </a:solidFill>
            </a:rPr>
            <a:t> de niveau 1 </a:t>
          </a:r>
          <a:r>
            <a:rPr lang="nl-BE" i="0" dirty="0" err="1">
              <a:solidFill>
                <a:srgbClr val="EAE511"/>
              </a:solidFill>
            </a:rPr>
            <a:t>ou</a:t>
          </a:r>
          <a:r>
            <a:rPr lang="nl-BE" i="0" dirty="0">
              <a:solidFill>
                <a:srgbClr val="EAE511"/>
              </a:solidFill>
            </a:rPr>
            <a:t> de niveau 2.</a:t>
          </a:r>
          <a:endParaRPr lang="en-US" i="0" dirty="0">
            <a:solidFill>
              <a:srgbClr val="EAE511"/>
            </a:solidFill>
          </a:endParaRPr>
        </a:p>
      </dgm:t>
    </dgm:pt>
    <dgm:pt modelId="{867254D2-DFC5-450E-8B24-8070A9A79534}" type="parTrans" cxnId="{969AC1ED-AD71-4E78-BDF9-108B3504FEFA}">
      <dgm:prSet/>
      <dgm:spPr/>
      <dgm:t>
        <a:bodyPr/>
        <a:lstStyle/>
        <a:p>
          <a:endParaRPr lang="en-US"/>
        </a:p>
      </dgm:t>
    </dgm:pt>
    <dgm:pt modelId="{67D4428C-41D8-4DBF-B7C2-017B4B8CEF22}" type="sibTrans" cxnId="{969AC1ED-AD71-4E78-BDF9-108B3504FEFA}">
      <dgm:prSet/>
      <dgm:spPr/>
      <dgm:t>
        <a:bodyPr/>
        <a:lstStyle/>
        <a:p>
          <a:endParaRPr lang="en-US"/>
        </a:p>
      </dgm:t>
    </dgm:pt>
    <dgm:pt modelId="{DF39DF22-1C27-4577-9DC5-6BCC27380584}">
      <dgm:prSet/>
      <dgm:spPr/>
      <dgm:t>
        <a:bodyPr/>
        <a:lstStyle/>
        <a:p>
          <a:r>
            <a:rPr lang="nl-BE" i="0" dirty="0" err="1">
              <a:solidFill>
                <a:schemeClr val="accent1">
                  <a:lumMod val="75000"/>
                </a:schemeClr>
              </a:solidFill>
            </a:rPr>
            <a:t>Faits</a:t>
          </a:r>
          <a:r>
            <a:rPr lang="nl-BE" i="0" dirty="0">
              <a:solidFill>
                <a:schemeClr val="accent1">
                  <a:lumMod val="75000"/>
                </a:schemeClr>
              </a:solidFill>
            </a:rPr>
            <a:t> de </a:t>
          </a:r>
          <a:r>
            <a:rPr lang="nl-BE" i="0" dirty="0" err="1">
              <a:solidFill>
                <a:schemeClr val="accent1">
                  <a:lumMod val="75000"/>
                </a:schemeClr>
              </a:solidFill>
            </a:rPr>
            <a:t>gravité</a:t>
          </a:r>
          <a:r>
            <a:rPr lang="nl-BE" i="0" dirty="0">
              <a:solidFill>
                <a:schemeClr val="accent1">
                  <a:lumMod val="75000"/>
                </a:schemeClr>
              </a:solidFill>
            </a:rPr>
            <a:t> </a:t>
          </a:r>
          <a:r>
            <a:rPr lang="nl-BE" i="0" dirty="0" err="1">
              <a:solidFill>
                <a:schemeClr val="accent1">
                  <a:lumMod val="75000"/>
                </a:schemeClr>
              </a:solidFill>
            </a:rPr>
            <a:t>limitée</a:t>
          </a:r>
          <a:r>
            <a:rPr lang="nl-BE" i="0" dirty="0">
              <a:solidFill>
                <a:schemeClr val="accent1">
                  <a:lumMod val="75000"/>
                </a:schemeClr>
              </a:solidFill>
            </a:rPr>
            <a:t> </a:t>
          </a:r>
          <a:r>
            <a:rPr lang="nl-BE" i="0" dirty="0" err="1">
              <a:solidFill>
                <a:schemeClr val="accent1">
                  <a:lumMod val="75000"/>
                </a:schemeClr>
              </a:solidFill>
            </a:rPr>
            <a:t>ou</a:t>
          </a:r>
          <a:r>
            <a:rPr lang="nl-BE" i="0" dirty="0">
              <a:solidFill>
                <a:schemeClr val="accent1">
                  <a:lumMod val="75000"/>
                </a:schemeClr>
              </a:solidFill>
            </a:rPr>
            <a:t> en raison de </a:t>
          </a:r>
          <a:r>
            <a:rPr lang="nl-BE" i="0" dirty="0" err="1">
              <a:solidFill>
                <a:schemeClr val="accent1">
                  <a:lumMod val="75000"/>
                </a:schemeClr>
              </a:solidFill>
            </a:rPr>
            <a:t>l’écoulement</a:t>
          </a:r>
          <a:r>
            <a:rPr lang="nl-BE" i="0" dirty="0">
              <a:solidFill>
                <a:schemeClr val="accent1">
                  <a:lumMod val="75000"/>
                </a:schemeClr>
              </a:solidFill>
            </a:rPr>
            <a:t> du </a:t>
          </a:r>
          <a:r>
            <a:rPr lang="nl-BE" i="0" dirty="0" err="1">
              <a:solidFill>
                <a:schemeClr val="accent1">
                  <a:lumMod val="75000"/>
                </a:schemeClr>
              </a:solidFill>
            </a:rPr>
            <a:t>temps</a:t>
          </a:r>
          <a:r>
            <a:rPr lang="nl-BE" i="0" dirty="0"/>
            <a:t>.</a:t>
          </a:r>
          <a:endParaRPr lang="en-US" i="0" dirty="0"/>
        </a:p>
      </dgm:t>
    </dgm:pt>
    <dgm:pt modelId="{A8221B09-6C1C-4AB0-BDA9-DFEA607F4097}" type="parTrans" cxnId="{282E0D6D-8A10-475B-A194-3977DF3CA042}">
      <dgm:prSet/>
      <dgm:spPr/>
      <dgm:t>
        <a:bodyPr/>
        <a:lstStyle/>
        <a:p>
          <a:endParaRPr lang="en-US"/>
        </a:p>
      </dgm:t>
    </dgm:pt>
    <dgm:pt modelId="{073E1FCA-0A0B-4332-96B5-4073832F0799}" type="sibTrans" cxnId="{282E0D6D-8A10-475B-A194-3977DF3CA042}">
      <dgm:prSet/>
      <dgm:spPr/>
      <dgm:t>
        <a:bodyPr/>
        <a:lstStyle/>
        <a:p>
          <a:endParaRPr lang="en-US"/>
        </a:p>
      </dgm:t>
    </dgm:pt>
    <dgm:pt modelId="{930AAA20-03CE-4EA9-B304-B0531382EFD2}" type="pres">
      <dgm:prSet presAssocID="{62E8F37D-EC58-4560-8CE8-D88052F6AC6E}" presName="linear" presStyleCnt="0">
        <dgm:presLayoutVars>
          <dgm:animLvl val="lvl"/>
          <dgm:resizeHandles val="exact"/>
        </dgm:presLayoutVars>
      </dgm:prSet>
      <dgm:spPr/>
    </dgm:pt>
    <dgm:pt modelId="{190F47E1-7CBE-4A3E-B9E8-700F3B8110CD}" type="pres">
      <dgm:prSet presAssocID="{D1426B6C-FA67-4F17-A951-21DC5D24F61B}" presName="parentText" presStyleLbl="node1" presStyleIdx="0" presStyleCnt="3">
        <dgm:presLayoutVars>
          <dgm:chMax val="0"/>
          <dgm:bulletEnabled val="1"/>
        </dgm:presLayoutVars>
      </dgm:prSet>
      <dgm:spPr/>
    </dgm:pt>
    <dgm:pt modelId="{C30640A1-1F48-481D-97D6-E84C9CA13886}" type="pres">
      <dgm:prSet presAssocID="{5B6FF777-959C-4B1B-8B91-8F10FD687868}" presName="spacer" presStyleCnt="0"/>
      <dgm:spPr/>
    </dgm:pt>
    <dgm:pt modelId="{B7DE6975-299E-4E74-9056-33414337CF55}" type="pres">
      <dgm:prSet presAssocID="{A948B8B1-D7EA-4A23-A59A-FAA693712EAF}" presName="parentText" presStyleLbl="node1" presStyleIdx="1" presStyleCnt="3">
        <dgm:presLayoutVars>
          <dgm:chMax val="0"/>
          <dgm:bulletEnabled val="1"/>
        </dgm:presLayoutVars>
      </dgm:prSet>
      <dgm:spPr/>
    </dgm:pt>
    <dgm:pt modelId="{A6461E94-3D7A-4D93-9CC5-5C6681F52E8E}" type="pres">
      <dgm:prSet presAssocID="{67D4428C-41D8-4DBF-B7C2-017B4B8CEF22}" presName="spacer" presStyleCnt="0"/>
      <dgm:spPr/>
    </dgm:pt>
    <dgm:pt modelId="{9F04398E-4ECF-4CEF-B5EC-74FC629DC18C}" type="pres">
      <dgm:prSet presAssocID="{DF39DF22-1C27-4577-9DC5-6BCC27380584}" presName="parentText" presStyleLbl="node1" presStyleIdx="2" presStyleCnt="3">
        <dgm:presLayoutVars>
          <dgm:chMax val="0"/>
          <dgm:bulletEnabled val="1"/>
        </dgm:presLayoutVars>
      </dgm:prSet>
      <dgm:spPr/>
    </dgm:pt>
  </dgm:ptLst>
  <dgm:cxnLst>
    <dgm:cxn modelId="{282E0D6D-8A10-475B-A194-3977DF3CA042}" srcId="{62E8F37D-EC58-4560-8CE8-D88052F6AC6E}" destId="{DF39DF22-1C27-4577-9DC5-6BCC27380584}" srcOrd="2" destOrd="0" parTransId="{A8221B09-6C1C-4AB0-BDA9-DFEA607F4097}" sibTransId="{073E1FCA-0A0B-4332-96B5-4073832F0799}"/>
    <dgm:cxn modelId="{8E1D6772-D107-4BE0-8276-A89EF8D578FB}" type="presOf" srcId="{D1426B6C-FA67-4F17-A951-21DC5D24F61B}" destId="{190F47E1-7CBE-4A3E-B9E8-700F3B8110CD}" srcOrd="0" destOrd="0" presId="urn:microsoft.com/office/officeart/2005/8/layout/vList2"/>
    <dgm:cxn modelId="{99DECA9D-9676-4ED0-918E-216DA6719512}" srcId="{62E8F37D-EC58-4560-8CE8-D88052F6AC6E}" destId="{D1426B6C-FA67-4F17-A951-21DC5D24F61B}" srcOrd="0" destOrd="0" parTransId="{55691F3B-A966-4285-8F4E-9DF0B1D738FD}" sibTransId="{5B6FF777-959C-4B1B-8B91-8F10FD687868}"/>
    <dgm:cxn modelId="{6914F0D3-0E00-4171-AAAD-28810391F036}" type="presOf" srcId="{DF39DF22-1C27-4577-9DC5-6BCC27380584}" destId="{9F04398E-4ECF-4CEF-B5EC-74FC629DC18C}" srcOrd="0" destOrd="0" presId="urn:microsoft.com/office/officeart/2005/8/layout/vList2"/>
    <dgm:cxn modelId="{33C5BCE3-09B9-4B7B-9F8C-5AC105AE4DB4}" type="presOf" srcId="{62E8F37D-EC58-4560-8CE8-D88052F6AC6E}" destId="{930AAA20-03CE-4EA9-B304-B0531382EFD2}" srcOrd="0" destOrd="0" presId="urn:microsoft.com/office/officeart/2005/8/layout/vList2"/>
    <dgm:cxn modelId="{CA6DB4EA-565E-4C3C-96B3-CA35ED661D7A}" type="presOf" srcId="{A948B8B1-D7EA-4A23-A59A-FAA693712EAF}" destId="{B7DE6975-299E-4E74-9056-33414337CF55}" srcOrd="0" destOrd="0" presId="urn:microsoft.com/office/officeart/2005/8/layout/vList2"/>
    <dgm:cxn modelId="{969AC1ED-AD71-4E78-BDF9-108B3504FEFA}" srcId="{62E8F37D-EC58-4560-8CE8-D88052F6AC6E}" destId="{A948B8B1-D7EA-4A23-A59A-FAA693712EAF}" srcOrd="1" destOrd="0" parTransId="{867254D2-DFC5-450E-8B24-8070A9A79534}" sibTransId="{67D4428C-41D8-4DBF-B7C2-017B4B8CEF22}"/>
    <dgm:cxn modelId="{F888FF0B-C079-4598-8067-A86AC41FDF86}" type="presParOf" srcId="{930AAA20-03CE-4EA9-B304-B0531382EFD2}" destId="{190F47E1-7CBE-4A3E-B9E8-700F3B8110CD}" srcOrd="0" destOrd="0" presId="urn:microsoft.com/office/officeart/2005/8/layout/vList2"/>
    <dgm:cxn modelId="{58859DBD-2A11-49D8-871F-DDD1437F1566}" type="presParOf" srcId="{930AAA20-03CE-4EA9-B304-B0531382EFD2}" destId="{C30640A1-1F48-481D-97D6-E84C9CA13886}" srcOrd="1" destOrd="0" presId="urn:microsoft.com/office/officeart/2005/8/layout/vList2"/>
    <dgm:cxn modelId="{9FDA1B32-2463-4D1F-B5BF-34ED5C1A1B73}" type="presParOf" srcId="{930AAA20-03CE-4EA9-B304-B0531382EFD2}" destId="{B7DE6975-299E-4E74-9056-33414337CF55}" srcOrd="2" destOrd="0" presId="urn:microsoft.com/office/officeart/2005/8/layout/vList2"/>
    <dgm:cxn modelId="{BB5059F6-486E-4DF9-97F0-0D4877164F6A}" type="presParOf" srcId="{930AAA20-03CE-4EA9-B304-B0531382EFD2}" destId="{A6461E94-3D7A-4D93-9CC5-5C6681F52E8E}" srcOrd="3" destOrd="0" presId="urn:microsoft.com/office/officeart/2005/8/layout/vList2"/>
    <dgm:cxn modelId="{1C042E42-B017-4608-BAE2-61B8F32FA421}" type="presParOf" srcId="{930AAA20-03CE-4EA9-B304-B0531382EFD2}" destId="{9F04398E-4ECF-4CEF-B5EC-74FC629DC18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9E01E4EF-531C-40AD-9DDD-4BB7EC918A10}"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F88106A-4763-4EBA-B9EE-8A1D7FB2CFCC}">
      <dgm:prSet/>
      <dgm:spPr/>
      <dgm:t>
        <a:bodyPr/>
        <a:lstStyle/>
        <a:p>
          <a:r>
            <a:rPr lang="fr-FR" b="1" dirty="0"/>
            <a:t>Art. 58. La publication de la décision de condamnation</a:t>
          </a:r>
          <a:endParaRPr lang="en-US" dirty="0"/>
        </a:p>
      </dgm:t>
    </dgm:pt>
    <dgm:pt modelId="{D502D468-25E4-45BB-AED6-99909B1128DF}" type="parTrans" cxnId="{2C4930D1-8B90-4D75-B839-F2824A5A0E3F}">
      <dgm:prSet/>
      <dgm:spPr/>
      <dgm:t>
        <a:bodyPr/>
        <a:lstStyle/>
        <a:p>
          <a:endParaRPr lang="en-US"/>
        </a:p>
      </dgm:t>
    </dgm:pt>
    <dgm:pt modelId="{3B28DCD5-81C7-4AFB-8D4D-C637A2E60FBB}" type="sibTrans" cxnId="{2C4930D1-8B90-4D75-B839-F2824A5A0E3F}">
      <dgm:prSet/>
      <dgm:spPr/>
      <dgm:t>
        <a:bodyPr/>
        <a:lstStyle/>
        <a:p>
          <a:endParaRPr lang="en-US"/>
        </a:p>
      </dgm:t>
    </dgm:pt>
    <dgm:pt modelId="{12CC0597-6341-4194-8E33-DF01E1706B1E}">
      <dgm:prSet/>
      <dgm:spPr/>
      <dgm:t>
        <a:bodyPr/>
        <a:lstStyle/>
        <a:p>
          <a:r>
            <a:rPr lang="fr-FR" dirty="0"/>
            <a:t>Dans les cas prévus par la loi</a:t>
          </a:r>
          <a:endParaRPr lang="en-US" dirty="0"/>
        </a:p>
      </dgm:t>
    </dgm:pt>
    <dgm:pt modelId="{154F464E-D869-4222-B71C-1F12BB813384}" type="parTrans" cxnId="{35D2AF71-5841-42F0-B189-0DA4562ED076}">
      <dgm:prSet/>
      <dgm:spPr/>
      <dgm:t>
        <a:bodyPr/>
        <a:lstStyle/>
        <a:p>
          <a:endParaRPr lang="en-US"/>
        </a:p>
      </dgm:t>
    </dgm:pt>
    <dgm:pt modelId="{A6C3F9F8-3D66-48D9-A1EE-122B3ECE6209}" type="sibTrans" cxnId="{35D2AF71-5841-42F0-B189-0DA4562ED076}">
      <dgm:prSet/>
      <dgm:spPr/>
      <dgm:t>
        <a:bodyPr/>
        <a:lstStyle/>
        <a:p>
          <a:endParaRPr lang="en-US"/>
        </a:p>
      </dgm:t>
    </dgm:pt>
    <dgm:pt modelId="{B388B276-AD35-4850-9432-3D5113840207}">
      <dgm:prSet/>
      <dgm:spPr/>
      <dgm:t>
        <a:bodyPr/>
        <a:lstStyle/>
        <a:p>
          <a:r>
            <a:rPr lang="fr-FR" b="1" dirty="0"/>
            <a:t>Art. 59. La fermeture d’établissement</a:t>
          </a:r>
        </a:p>
        <a:p>
          <a:r>
            <a:rPr lang="fr-FR" b="1" dirty="0"/>
            <a:t>Fermeture temporaire (loi réparatrice)ou définitive</a:t>
          </a:r>
          <a:endParaRPr lang="en-US" dirty="0"/>
        </a:p>
      </dgm:t>
    </dgm:pt>
    <dgm:pt modelId="{09DF03F6-9162-4DCB-AB95-AB0135F7B34E}" type="parTrans" cxnId="{17F4F241-F0F7-4ECF-BA24-71CB5CEACE6D}">
      <dgm:prSet/>
      <dgm:spPr/>
      <dgm:t>
        <a:bodyPr/>
        <a:lstStyle/>
        <a:p>
          <a:endParaRPr lang="en-US"/>
        </a:p>
      </dgm:t>
    </dgm:pt>
    <dgm:pt modelId="{5E120758-D102-4E74-8456-D1BCC83E9E19}" type="sibTrans" cxnId="{17F4F241-F0F7-4ECF-BA24-71CB5CEACE6D}">
      <dgm:prSet/>
      <dgm:spPr/>
      <dgm:t>
        <a:bodyPr/>
        <a:lstStyle/>
        <a:p>
          <a:endParaRPr lang="en-US"/>
        </a:p>
      </dgm:t>
    </dgm:pt>
    <dgm:pt modelId="{09E01781-D660-4886-A258-0ACF3E133C17}">
      <dgm:prSet/>
      <dgm:spPr/>
      <dgm:t>
        <a:bodyPr/>
        <a:lstStyle/>
        <a:p>
          <a:r>
            <a:rPr lang="fr-FR" i="0" dirty="0"/>
            <a:t>Dans les cas prévus par la loi</a:t>
          </a:r>
          <a:endParaRPr lang="en-US" i="0" dirty="0"/>
        </a:p>
      </dgm:t>
    </dgm:pt>
    <dgm:pt modelId="{C3A691D3-49CF-4552-A67A-E8C94BB9D904}" type="parTrans" cxnId="{58D8D95C-07D4-4053-A5CC-1D06CCF6C210}">
      <dgm:prSet/>
      <dgm:spPr/>
      <dgm:t>
        <a:bodyPr/>
        <a:lstStyle/>
        <a:p>
          <a:endParaRPr lang="en-US"/>
        </a:p>
      </dgm:t>
    </dgm:pt>
    <dgm:pt modelId="{206A2054-9E2C-410E-8F27-BE5CC9F1A760}" type="sibTrans" cxnId="{58D8D95C-07D4-4053-A5CC-1D06CCF6C210}">
      <dgm:prSet/>
      <dgm:spPr/>
      <dgm:t>
        <a:bodyPr/>
        <a:lstStyle/>
        <a:p>
          <a:endParaRPr lang="en-US"/>
        </a:p>
      </dgm:t>
    </dgm:pt>
    <dgm:pt modelId="{BFCB944F-269B-438D-BF27-F8793846F679}" type="pres">
      <dgm:prSet presAssocID="{9E01E4EF-531C-40AD-9DDD-4BB7EC918A10}" presName="root" presStyleCnt="0">
        <dgm:presLayoutVars>
          <dgm:dir/>
          <dgm:resizeHandles val="exact"/>
        </dgm:presLayoutVars>
      </dgm:prSet>
      <dgm:spPr/>
    </dgm:pt>
    <dgm:pt modelId="{AD3A1E59-2867-4A6C-AB03-EB34AFC4179A}" type="pres">
      <dgm:prSet presAssocID="{2F88106A-4763-4EBA-B9EE-8A1D7FB2CFCC}" presName="compNode" presStyleCnt="0"/>
      <dgm:spPr/>
    </dgm:pt>
    <dgm:pt modelId="{62AEB12A-9A86-4804-AD68-FF69B9537FF3}" type="pres">
      <dgm:prSet presAssocID="{2F88106A-4763-4EBA-B9EE-8A1D7FB2CFCC}" presName="bgRect" presStyleLbl="bgShp" presStyleIdx="0" presStyleCnt="2" custLinFactNeighborX="27" custLinFactNeighborY="3839"/>
      <dgm:spPr/>
    </dgm:pt>
    <dgm:pt modelId="{DF184353-5289-4FE0-A1EF-BFF261080B4A}" type="pres">
      <dgm:prSet presAssocID="{2F88106A-4763-4EBA-B9EE-8A1D7FB2CFC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Journal contour"/>
        </a:ext>
      </dgm:extLst>
    </dgm:pt>
    <dgm:pt modelId="{EE0F206A-FF84-40E9-A862-296CBF981F5D}" type="pres">
      <dgm:prSet presAssocID="{2F88106A-4763-4EBA-B9EE-8A1D7FB2CFCC}" presName="spaceRect" presStyleCnt="0"/>
      <dgm:spPr/>
    </dgm:pt>
    <dgm:pt modelId="{A7C24DC5-A1BF-49B7-9731-71493E925A10}" type="pres">
      <dgm:prSet presAssocID="{2F88106A-4763-4EBA-B9EE-8A1D7FB2CFCC}" presName="parTx" presStyleLbl="revTx" presStyleIdx="0" presStyleCnt="4">
        <dgm:presLayoutVars>
          <dgm:chMax val="0"/>
          <dgm:chPref val="0"/>
        </dgm:presLayoutVars>
      </dgm:prSet>
      <dgm:spPr/>
    </dgm:pt>
    <dgm:pt modelId="{FAE3126B-B5F6-42F1-B140-633315A10EB3}" type="pres">
      <dgm:prSet presAssocID="{2F88106A-4763-4EBA-B9EE-8A1D7FB2CFCC}" presName="desTx" presStyleLbl="revTx" presStyleIdx="1" presStyleCnt="4">
        <dgm:presLayoutVars/>
      </dgm:prSet>
      <dgm:spPr/>
    </dgm:pt>
    <dgm:pt modelId="{B889D41F-4806-40D4-8389-254D1BF0E353}" type="pres">
      <dgm:prSet presAssocID="{3B28DCD5-81C7-4AFB-8D4D-C637A2E60FBB}" presName="sibTrans" presStyleCnt="0"/>
      <dgm:spPr/>
    </dgm:pt>
    <dgm:pt modelId="{F0F4D96B-C5B7-4AB7-804A-0EC3908DBB1E}" type="pres">
      <dgm:prSet presAssocID="{B388B276-AD35-4850-9432-3D5113840207}" presName="compNode" presStyleCnt="0"/>
      <dgm:spPr/>
    </dgm:pt>
    <dgm:pt modelId="{E0B015B9-AF5D-4C3B-BE50-63922D945AA5}" type="pres">
      <dgm:prSet presAssocID="{B388B276-AD35-4850-9432-3D5113840207}" presName="bgRect" presStyleLbl="bgShp" presStyleIdx="1" presStyleCnt="2"/>
      <dgm:spPr/>
    </dgm:pt>
    <dgm:pt modelId="{132D6D24-CD0E-4796-9F0A-5B6681309FA6}" type="pres">
      <dgm:prSet presAssocID="{B388B276-AD35-4850-9432-3D5113840207}"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Verrou contour"/>
        </a:ext>
      </dgm:extLst>
    </dgm:pt>
    <dgm:pt modelId="{08A23C21-2DC2-45B9-8CBC-5067A03B12B7}" type="pres">
      <dgm:prSet presAssocID="{B388B276-AD35-4850-9432-3D5113840207}" presName="spaceRect" presStyleCnt="0"/>
      <dgm:spPr/>
    </dgm:pt>
    <dgm:pt modelId="{81C6E090-BB02-4D1B-ABA2-9C2FFE4AF119}" type="pres">
      <dgm:prSet presAssocID="{B388B276-AD35-4850-9432-3D5113840207}" presName="parTx" presStyleLbl="revTx" presStyleIdx="2" presStyleCnt="4">
        <dgm:presLayoutVars>
          <dgm:chMax val="0"/>
          <dgm:chPref val="0"/>
        </dgm:presLayoutVars>
      </dgm:prSet>
      <dgm:spPr/>
    </dgm:pt>
    <dgm:pt modelId="{B3C098DE-41C7-4F3D-9C62-C3E283D7B73F}" type="pres">
      <dgm:prSet presAssocID="{B388B276-AD35-4850-9432-3D5113840207}" presName="desTx" presStyleLbl="revTx" presStyleIdx="3" presStyleCnt="4">
        <dgm:presLayoutVars/>
      </dgm:prSet>
      <dgm:spPr/>
    </dgm:pt>
  </dgm:ptLst>
  <dgm:cxnLst>
    <dgm:cxn modelId="{BF3FC15C-C826-4DAB-8D15-CE544F44BDD5}" type="presOf" srcId="{2F88106A-4763-4EBA-B9EE-8A1D7FB2CFCC}" destId="{A7C24DC5-A1BF-49B7-9731-71493E925A10}" srcOrd="0" destOrd="0" presId="urn:microsoft.com/office/officeart/2018/2/layout/IconVerticalSolidList"/>
    <dgm:cxn modelId="{58D8D95C-07D4-4053-A5CC-1D06CCF6C210}" srcId="{B388B276-AD35-4850-9432-3D5113840207}" destId="{09E01781-D660-4886-A258-0ACF3E133C17}" srcOrd="0" destOrd="0" parTransId="{C3A691D3-49CF-4552-A67A-E8C94BB9D904}" sibTransId="{206A2054-9E2C-410E-8F27-BE5CC9F1A760}"/>
    <dgm:cxn modelId="{17F4F241-F0F7-4ECF-BA24-71CB5CEACE6D}" srcId="{9E01E4EF-531C-40AD-9DDD-4BB7EC918A10}" destId="{B388B276-AD35-4850-9432-3D5113840207}" srcOrd="1" destOrd="0" parTransId="{09DF03F6-9162-4DCB-AB95-AB0135F7B34E}" sibTransId="{5E120758-D102-4E74-8456-D1BCC83E9E19}"/>
    <dgm:cxn modelId="{88711A42-5E19-4333-85DF-51A9A3DF8A0F}" type="presOf" srcId="{12CC0597-6341-4194-8E33-DF01E1706B1E}" destId="{FAE3126B-B5F6-42F1-B140-633315A10EB3}" srcOrd="0" destOrd="0" presId="urn:microsoft.com/office/officeart/2018/2/layout/IconVerticalSolidList"/>
    <dgm:cxn modelId="{35D2AF71-5841-42F0-B189-0DA4562ED076}" srcId="{2F88106A-4763-4EBA-B9EE-8A1D7FB2CFCC}" destId="{12CC0597-6341-4194-8E33-DF01E1706B1E}" srcOrd="0" destOrd="0" parTransId="{154F464E-D869-4222-B71C-1F12BB813384}" sibTransId="{A6C3F9F8-3D66-48D9-A1EE-122B3ECE6209}"/>
    <dgm:cxn modelId="{53189785-C8FD-45D5-977A-16FC32666B7A}" type="presOf" srcId="{09E01781-D660-4886-A258-0ACF3E133C17}" destId="{B3C098DE-41C7-4F3D-9C62-C3E283D7B73F}" srcOrd="0" destOrd="0" presId="urn:microsoft.com/office/officeart/2018/2/layout/IconVerticalSolidList"/>
    <dgm:cxn modelId="{6441F786-B864-4B88-A844-632AF0445566}" type="presOf" srcId="{B388B276-AD35-4850-9432-3D5113840207}" destId="{81C6E090-BB02-4D1B-ABA2-9C2FFE4AF119}" srcOrd="0" destOrd="0" presId="urn:microsoft.com/office/officeart/2018/2/layout/IconVerticalSolidList"/>
    <dgm:cxn modelId="{2C4930D1-8B90-4D75-B839-F2824A5A0E3F}" srcId="{9E01E4EF-531C-40AD-9DDD-4BB7EC918A10}" destId="{2F88106A-4763-4EBA-B9EE-8A1D7FB2CFCC}" srcOrd="0" destOrd="0" parTransId="{D502D468-25E4-45BB-AED6-99909B1128DF}" sibTransId="{3B28DCD5-81C7-4AFB-8D4D-C637A2E60FBB}"/>
    <dgm:cxn modelId="{482F85FA-963B-445A-8F0E-0447B417CCF5}" type="presOf" srcId="{9E01E4EF-531C-40AD-9DDD-4BB7EC918A10}" destId="{BFCB944F-269B-438D-BF27-F8793846F679}" srcOrd="0" destOrd="0" presId="urn:microsoft.com/office/officeart/2018/2/layout/IconVerticalSolidList"/>
    <dgm:cxn modelId="{8F0CA4C8-7AFE-4CAF-8AAA-795A852819A0}" type="presParOf" srcId="{BFCB944F-269B-438D-BF27-F8793846F679}" destId="{AD3A1E59-2867-4A6C-AB03-EB34AFC4179A}" srcOrd="0" destOrd="0" presId="urn:microsoft.com/office/officeart/2018/2/layout/IconVerticalSolidList"/>
    <dgm:cxn modelId="{917AB487-9FE6-47CF-A669-2B82169AACDC}" type="presParOf" srcId="{AD3A1E59-2867-4A6C-AB03-EB34AFC4179A}" destId="{62AEB12A-9A86-4804-AD68-FF69B9537FF3}" srcOrd="0" destOrd="0" presId="urn:microsoft.com/office/officeart/2018/2/layout/IconVerticalSolidList"/>
    <dgm:cxn modelId="{B7A51F12-1578-44B6-9941-394CDACC3E7A}" type="presParOf" srcId="{AD3A1E59-2867-4A6C-AB03-EB34AFC4179A}" destId="{DF184353-5289-4FE0-A1EF-BFF261080B4A}" srcOrd="1" destOrd="0" presId="urn:microsoft.com/office/officeart/2018/2/layout/IconVerticalSolidList"/>
    <dgm:cxn modelId="{96D0B4F4-82FD-415A-9904-BD9E76D6A536}" type="presParOf" srcId="{AD3A1E59-2867-4A6C-AB03-EB34AFC4179A}" destId="{EE0F206A-FF84-40E9-A862-296CBF981F5D}" srcOrd="2" destOrd="0" presId="urn:microsoft.com/office/officeart/2018/2/layout/IconVerticalSolidList"/>
    <dgm:cxn modelId="{9F37DA26-0780-4CB2-9FBD-E695E0BC1BBE}" type="presParOf" srcId="{AD3A1E59-2867-4A6C-AB03-EB34AFC4179A}" destId="{A7C24DC5-A1BF-49B7-9731-71493E925A10}" srcOrd="3" destOrd="0" presId="urn:microsoft.com/office/officeart/2018/2/layout/IconVerticalSolidList"/>
    <dgm:cxn modelId="{9C4E29CB-4BDD-4D90-B513-E447AC689D32}" type="presParOf" srcId="{AD3A1E59-2867-4A6C-AB03-EB34AFC4179A}" destId="{FAE3126B-B5F6-42F1-B140-633315A10EB3}" srcOrd="4" destOrd="0" presId="urn:microsoft.com/office/officeart/2018/2/layout/IconVerticalSolidList"/>
    <dgm:cxn modelId="{C230045A-BD9F-4F61-9FF0-82639134C003}" type="presParOf" srcId="{BFCB944F-269B-438D-BF27-F8793846F679}" destId="{B889D41F-4806-40D4-8389-254D1BF0E353}" srcOrd="1" destOrd="0" presId="urn:microsoft.com/office/officeart/2018/2/layout/IconVerticalSolidList"/>
    <dgm:cxn modelId="{184BD697-F605-429C-B584-C043C4663350}" type="presParOf" srcId="{BFCB944F-269B-438D-BF27-F8793846F679}" destId="{F0F4D96B-C5B7-4AB7-804A-0EC3908DBB1E}" srcOrd="2" destOrd="0" presId="urn:microsoft.com/office/officeart/2018/2/layout/IconVerticalSolidList"/>
    <dgm:cxn modelId="{9E984FD5-286C-4902-B2B0-7DCB6F7AE17E}" type="presParOf" srcId="{F0F4D96B-C5B7-4AB7-804A-0EC3908DBB1E}" destId="{E0B015B9-AF5D-4C3B-BE50-63922D945AA5}" srcOrd="0" destOrd="0" presId="urn:microsoft.com/office/officeart/2018/2/layout/IconVerticalSolidList"/>
    <dgm:cxn modelId="{511E2794-B9AE-4C50-AF36-2C6A146F2668}" type="presParOf" srcId="{F0F4D96B-C5B7-4AB7-804A-0EC3908DBB1E}" destId="{132D6D24-CD0E-4796-9F0A-5B6681309FA6}" srcOrd="1" destOrd="0" presId="urn:microsoft.com/office/officeart/2018/2/layout/IconVerticalSolidList"/>
    <dgm:cxn modelId="{94365BF4-E4EF-45FD-9E96-746F0CFC8706}" type="presParOf" srcId="{F0F4D96B-C5B7-4AB7-804A-0EC3908DBB1E}" destId="{08A23C21-2DC2-45B9-8CBC-5067A03B12B7}" srcOrd="2" destOrd="0" presId="urn:microsoft.com/office/officeart/2018/2/layout/IconVerticalSolidList"/>
    <dgm:cxn modelId="{5538330E-5272-422E-8DF8-7B0943BBC4E9}" type="presParOf" srcId="{F0F4D96B-C5B7-4AB7-804A-0EC3908DBB1E}" destId="{81C6E090-BB02-4D1B-ABA2-9C2FFE4AF119}" srcOrd="3" destOrd="0" presId="urn:microsoft.com/office/officeart/2018/2/layout/IconVerticalSolidList"/>
    <dgm:cxn modelId="{CA71EE22-8C92-4DE3-9F26-7135C85F7783}" type="presParOf" srcId="{F0F4D96B-C5B7-4AB7-804A-0EC3908DBB1E}" destId="{B3C098DE-41C7-4F3D-9C62-C3E283D7B73F}"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6AAFEB13-245A-4B93-AA13-54A39B6D678A}"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93A46C94-7F8F-452A-AF01-FF2B444F094D}">
      <dgm:prSet custT="1"/>
      <dgm:spPr/>
      <dgm:t>
        <a:bodyPr/>
        <a:lstStyle/>
        <a:p>
          <a:r>
            <a:rPr lang="nl-BE" sz="2000" b="1" dirty="0"/>
            <a:t>Art. 60. Récidive</a:t>
          </a:r>
        </a:p>
        <a:p>
          <a:r>
            <a:rPr lang="nl-BE" sz="2000" i="1" dirty="0"/>
            <a:t>NB. </a:t>
          </a:r>
          <a:r>
            <a:rPr lang="nl-BE" sz="2000" dirty="0"/>
            <a:t>La </a:t>
          </a:r>
          <a:r>
            <a:rPr lang="nl-BE" sz="2000" dirty="0" err="1"/>
            <a:t>commission</a:t>
          </a:r>
          <a:r>
            <a:rPr lang="nl-BE" sz="2000" dirty="0"/>
            <a:t> de </a:t>
          </a:r>
          <a:r>
            <a:rPr lang="nl-BE" sz="2000" dirty="0" err="1"/>
            <a:t>réforme</a:t>
          </a:r>
          <a:r>
            <a:rPr lang="nl-BE" sz="2000" dirty="0"/>
            <a:t> a </a:t>
          </a:r>
          <a:r>
            <a:rPr lang="nl-BE" sz="2000" dirty="0" err="1"/>
            <a:t>toujours</a:t>
          </a:r>
          <a:r>
            <a:rPr lang="nl-BE" sz="2000" dirty="0"/>
            <a:t> </a:t>
          </a:r>
          <a:r>
            <a:rPr lang="nl-BE" sz="2000" dirty="0" err="1"/>
            <a:t>été</a:t>
          </a:r>
          <a:r>
            <a:rPr lang="nl-BE" sz="2000" dirty="0"/>
            <a:t> </a:t>
          </a:r>
          <a:r>
            <a:rPr lang="nl-BE" sz="2000" dirty="0" err="1"/>
            <a:t>résolument</a:t>
          </a:r>
          <a:r>
            <a:rPr lang="nl-BE" sz="2000" dirty="0"/>
            <a:t> </a:t>
          </a:r>
          <a:r>
            <a:rPr lang="nl-BE" sz="2000" dirty="0" err="1"/>
            <a:t>opposée</a:t>
          </a:r>
          <a:r>
            <a:rPr lang="nl-BE" sz="2000" dirty="0"/>
            <a:t> à </a:t>
          </a:r>
          <a:r>
            <a:rPr lang="nl-BE" sz="2000" dirty="0" err="1"/>
            <a:t>un</a:t>
          </a:r>
          <a:r>
            <a:rPr lang="nl-BE" sz="2000" dirty="0"/>
            <a:t> régime </a:t>
          </a:r>
          <a:r>
            <a:rPr lang="nl-BE" sz="2000" dirty="0" err="1"/>
            <a:t>d’aggravation</a:t>
          </a:r>
          <a:r>
            <a:rPr lang="nl-BE" sz="2000" dirty="0"/>
            <a:t> des </a:t>
          </a:r>
          <a:r>
            <a:rPr lang="nl-BE" sz="2000" dirty="0" err="1"/>
            <a:t>peines</a:t>
          </a:r>
          <a:r>
            <a:rPr lang="nl-BE" sz="2000" dirty="0"/>
            <a:t> </a:t>
          </a:r>
          <a:r>
            <a:rPr lang="nl-BE" sz="2000" dirty="0" err="1"/>
            <a:t>fondée</a:t>
          </a:r>
          <a:r>
            <a:rPr lang="nl-BE" sz="2000" dirty="0"/>
            <a:t> </a:t>
          </a:r>
          <a:r>
            <a:rPr lang="nl-BE" sz="2000" dirty="0" err="1"/>
            <a:t>sur</a:t>
          </a:r>
          <a:r>
            <a:rPr lang="nl-BE" sz="2000" dirty="0"/>
            <a:t> la récidive générale, la </a:t>
          </a:r>
          <a:r>
            <a:rPr lang="nl-BE" sz="2000" dirty="0" err="1"/>
            <a:t>fourchette</a:t>
          </a:r>
          <a:r>
            <a:rPr lang="nl-BE" sz="2000" dirty="0"/>
            <a:t> </a:t>
          </a:r>
          <a:r>
            <a:rPr lang="nl-BE" sz="2000" dirty="0" err="1"/>
            <a:t>prévue</a:t>
          </a:r>
          <a:r>
            <a:rPr lang="nl-BE" sz="2000" dirty="0"/>
            <a:t> dans les </a:t>
          </a:r>
          <a:r>
            <a:rPr lang="nl-BE" sz="2000" dirty="0" err="1"/>
            <a:t>niveaux</a:t>
          </a:r>
          <a:r>
            <a:rPr lang="nl-BE" sz="2000" dirty="0"/>
            <a:t> de </a:t>
          </a:r>
          <a:r>
            <a:rPr lang="nl-BE" sz="2000" dirty="0" err="1"/>
            <a:t>peine</a:t>
          </a:r>
          <a:r>
            <a:rPr lang="nl-BE" sz="2000" dirty="0"/>
            <a:t> </a:t>
          </a:r>
          <a:r>
            <a:rPr lang="nl-BE" sz="2000" dirty="0" err="1"/>
            <a:t>permettant</a:t>
          </a:r>
          <a:r>
            <a:rPr lang="nl-BE" sz="2000" dirty="0"/>
            <a:t> de </a:t>
          </a:r>
          <a:r>
            <a:rPr lang="nl-BE" sz="2000" dirty="0" err="1"/>
            <a:t>rencontrer</a:t>
          </a:r>
          <a:r>
            <a:rPr lang="nl-BE" sz="2000" dirty="0"/>
            <a:t> </a:t>
          </a:r>
          <a:r>
            <a:rPr lang="nl-BE" sz="2000" dirty="0" err="1"/>
            <a:t>cette</a:t>
          </a:r>
          <a:r>
            <a:rPr lang="nl-BE" sz="2000" dirty="0"/>
            <a:t> </a:t>
          </a:r>
          <a:r>
            <a:rPr lang="nl-BE" sz="2000" dirty="0" err="1"/>
            <a:t>problématique</a:t>
          </a:r>
          <a:r>
            <a:rPr lang="nl-BE" sz="2000" dirty="0"/>
            <a:t>.</a:t>
          </a:r>
          <a:endParaRPr lang="en-US" sz="2000" dirty="0"/>
        </a:p>
      </dgm:t>
    </dgm:pt>
    <dgm:pt modelId="{8D5DC67F-2CF5-4B4D-B3AB-5DDAB313C2BF}" type="parTrans" cxnId="{FA33350D-E500-4763-BC47-478B5E2F66C0}">
      <dgm:prSet/>
      <dgm:spPr/>
      <dgm:t>
        <a:bodyPr/>
        <a:lstStyle/>
        <a:p>
          <a:endParaRPr lang="en-US"/>
        </a:p>
      </dgm:t>
    </dgm:pt>
    <dgm:pt modelId="{0C4C54BA-76DB-4B09-B260-1A2B78954F2F}" type="sibTrans" cxnId="{FA33350D-E500-4763-BC47-478B5E2F66C0}">
      <dgm:prSet/>
      <dgm:spPr/>
      <dgm:t>
        <a:bodyPr/>
        <a:lstStyle/>
        <a:p>
          <a:endParaRPr lang="en-US"/>
        </a:p>
      </dgm:t>
    </dgm:pt>
    <dgm:pt modelId="{EFD503EE-AAC9-488B-B86F-EDEFF62D7CB6}">
      <dgm:prSet/>
      <dgm:spPr/>
      <dgm:t>
        <a:bodyPr/>
        <a:lstStyle/>
        <a:p>
          <a:r>
            <a:rPr lang="nl-BE" b="1" dirty="0"/>
            <a:t>Art. 60, alinéa 1er </a:t>
          </a:r>
        </a:p>
        <a:p>
          <a:r>
            <a:rPr lang="nl-BE" dirty="0"/>
            <a:t>Récidive </a:t>
          </a:r>
          <a:r>
            <a:rPr lang="nl-BE" u="sng" dirty="0" err="1"/>
            <a:t>facultative</a:t>
          </a:r>
          <a:r>
            <a:rPr lang="nl-BE" dirty="0"/>
            <a:t> temporaire (5 </a:t>
          </a:r>
          <a:r>
            <a:rPr lang="nl-BE" dirty="0" err="1"/>
            <a:t>ans</a:t>
          </a:r>
          <a:r>
            <a:rPr lang="nl-BE" dirty="0"/>
            <a:t>) pour les </a:t>
          </a:r>
          <a:r>
            <a:rPr lang="nl-BE" dirty="0" err="1"/>
            <a:t>peines</a:t>
          </a:r>
          <a:r>
            <a:rPr lang="nl-BE" dirty="0"/>
            <a:t> de niveau 1, 2, 3, 4, 5 </a:t>
          </a:r>
          <a:r>
            <a:rPr lang="nl-BE" dirty="0" err="1"/>
            <a:t>ou</a:t>
          </a:r>
          <a:r>
            <a:rPr lang="nl-BE" dirty="0"/>
            <a:t> 6.</a:t>
          </a:r>
        </a:p>
        <a:p>
          <a:r>
            <a:rPr lang="nl-BE" dirty="0"/>
            <a:t> </a:t>
          </a:r>
          <a:r>
            <a:rPr lang="nl-BE" dirty="0">
              <a:solidFill>
                <a:schemeClr val="accent1">
                  <a:lumMod val="40000"/>
                  <a:lumOff val="60000"/>
                </a:schemeClr>
              </a:solidFill>
            </a:rPr>
            <a:t>Antécédent </a:t>
          </a:r>
          <a:r>
            <a:rPr lang="nl-BE" dirty="0" err="1">
              <a:solidFill>
                <a:schemeClr val="accent1">
                  <a:lumMod val="40000"/>
                  <a:lumOff val="60000"/>
                </a:schemeClr>
              </a:solidFill>
            </a:rPr>
            <a:t>quelconque</a:t>
          </a:r>
          <a:r>
            <a:rPr lang="nl-BE" dirty="0">
              <a:solidFill>
                <a:schemeClr val="accent1">
                  <a:lumMod val="40000"/>
                  <a:lumOff val="60000"/>
                </a:schemeClr>
              </a:solidFill>
            </a:rPr>
            <a:t> </a:t>
          </a:r>
          <a:r>
            <a:rPr lang="nl-BE" dirty="0"/>
            <a:t>dans les 5 </a:t>
          </a:r>
          <a:r>
            <a:rPr lang="nl-BE" dirty="0" err="1"/>
            <a:t>ans</a:t>
          </a:r>
          <a:r>
            <a:rPr lang="nl-BE" dirty="0"/>
            <a:t> </a:t>
          </a:r>
          <a:r>
            <a:rPr lang="nl-BE" dirty="0" err="1"/>
            <a:t>précédents</a:t>
          </a:r>
          <a:r>
            <a:rPr lang="nl-BE" dirty="0"/>
            <a:t> (</a:t>
          </a:r>
          <a:r>
            <a:rPr lang="nl-BE" dirty="0" err="1"/>
            <a:t>peu</a:t>
          </a:r>
          <a:r>
            <a:rPr lang="nl-BE" dirty="0"/>
            <a:t> </a:t>
          </a:r>
          <a:r>
            <a:rPr lang="nl-BE" dirty="0" err="1"/>
            <a:t>importe</a:t>
          </a:r>
          <a:r>
            <a:rPr lang="nl-BE" dirty="0"/>
            <a:t> la </a:t>
          </a:r>
          <a:r>
            <a:rPr lang="nl-BE" dirty="0" err="1"/>
            <a:t>peine</a:t>
          </a:r>
          <a:r>
            <a:rPr lang="nl-BE" dirty="0"/>
            <a:t> : </a:t>
          </a:r>
          <a:r>
            <a:rPr lang="nl-BE" dirty="0" err="1"/>
            <a:t>peine</a:t>
          </a:r>
          <a:r>
            <a:rPr lang="nl-BE" dirty="0"/>
            <a:t> de </a:t>
          </a:r>
          <a:r>
            <a:rPr lang="nl-BE" dirty="0" err="1"/>
            <a:t>travail</a:t>
          </a:r>
          <a:r>
            <a:rPr lang="nl-BE" dirty="0"/>
            <a:t>, </a:t>
          </a:r>
          <a:r>
            <a:rPr lang="nl-BE" dirty="0" err="1"/>
            <a:t>amende</a:t>
          </a:r>
          <a:r>
            <a:rPr lang="nl-BE" dirty="0"/>
            <a:t>, </a:t>
          </a:r>
          <a:r>
            <a:rPr lang="nl-BE" dirty="0" err="1"/>
            <a:t>condamnation</a:t>
          </a:r>
          <a:r>
            <a:rPr lang="nl-BE" dirty="0"/>
            <a:t> par </a:t>
          </a:r>
          <a:r>
            <a:rPr lang="nl-BE" dirty="0" err="1"/>
            <a:t>déclaration</a:t>
          </a:r>
          <a:r>
            <a:rPr lang="nl-BE" dirty="0"/>
            <a:t> de </a:t>
          </a:r>
          <a:r>
            <a:rPr lang="nl-BE" dirty="0" err="1"/>
            <a:t>culpabilité</a:t>
          </a:r>
          <a:r>
            <a:rPr lang="nl-BE" dirty="0"/>
            <a:t>…). </a:t>
          </a:r>
        </a:p>
        <a:p>
          <a:r>
            <a:rPr lang="nl-BE" dirty="0" err="1"/>
            <a:t>Peine</a:t>
          </a:r>
          <a:r>
            <a:rPr lang="nl-BE" dirty="0"/>
            <a:t> </a:t>
          </a:r>
          <a:r>
            <a:rPr lang="nl-BE" dirty="0" err="1"/>
            <a:t>rehaussée</a:t>
          </a:r>
          <a:r>
            <a:rPr lang="nl-BE" dirty="0"/>
            <a:t> </a:t>
          </a:r>
          <a:r>
            <a:rPr lang="nl-BE" dirty="0" err="1"/>
            <a:t>d’un</a:t>
          </a:r>
          <a:r>
            <a:rPr lang="nl-BE" dirty="0"/>
            <a:t> niveau.</a:t>
          </a:r>
          <a:endParaRPr lang="en-US" dirty="0"/>
        </a:p>
      </dgm:t>
    </dgm:pt>
    <dgm:pt modelId="{28072373-A163-41A4-8970-B2CFCDEA62E6}" type="parTrans" cxnId="{B27FC99E-00C5-46E4-8971-D5DDB69D4257}">
      <dgm:prSet/>
      <dgm:spPr/>
      <dgm:t>
        <a:bodyPr/>
        <a:lstStyle/>
        <a:p>
          <a:endParaRPr lang="en-US"/>
        </a:p>
      </dgm:t>
    </dgm:pt>
    <dgm:pt modelId="{F76D8762-7299-4D5B-B8EC-5BEBB684B61C}" type="sibTrans" cxnId="{B27FC99E-00C5-46E4-8971-D5DDB69D4257}">
      <dgm:prSet/>
      <dgm:spPr/>
      <dgm:t>
        <a:bodyPr/>
        <a:lstStyle/>
        <a:p>
          <a:endParaRPr lang="en-US"/>
        </a:p>
      </dgm:t>
    </dgm:pt>
    <dgm:pt modelId="{9AED0F8A-36B9-4628-8238-6BAA3AE53695}">
      <dgm:prSet/>
      <dgm:spPr/>
      <dgm:t>
        <a:bodyPr/>
        <a:lstStyle/>
        <a:p>
          <a:r>
            <a:rPr lang="nl-BE" b="1" dirty="0"/>
            <a:t>Art. 60, alinéa 2 </a:t>
          </a:r>
        </a:p>
        <a:p>
          <a:r>
            <a:rPr lang="nl-BE" dirty="0"/>
            <a:t>Récidive </a:t>
          </a:r>
          <a:r>
            <a:rPr lang="nl-BE" dirty="0" err="1"/>
            <a:t>perpétuelle</a:t>
          </a:r>
          <a:r>
            <a:rPr lang="nl-BE" dirty="0"/>
            <a:t> pour les </a:t>
          </a:r>
          <a:r>
            <a:rPr lang="nl-BE" dirty="0" err="1"/>
            <a:t>peines</a:t>
          </a:r>
          <a:r>
            <a:rPr lang="nl-BE" dirty="0"/>
            <a:t> de niveau 7 </a:t>
          </a:r>
          <a:r>
            <a:rPr lang="nl-BE" dirty="0" err="1"/>
            <a:t>après</a:t>
          </a:r>
          <a:r>
            <a:rPr lang="nl-BE" dirty="0"/>
            <a:t> </a:t>
          </a:r>
          <a:r>
            <a:rPr lang="nl-BE" dirty="0" err="1"/>
            <a:t>une</a:t>
          </a:r>
          <a:r>
            <a:rPr lang="nl-BE" dirty="0"/>
            <a:t> </a:t>
          </a:r>
          <a:r>
            <a:rPr lang="nl-BE" dirty="0" err="1"/>
            <a:t>condamnation</a:t>
          </a:r>
          <a:r>
            <a:rPr lang="nl-BE" dirty="0"/>
            <a:t> à </a:t>
          </a:r>
          <a:r>
            <a:rPr lang="nl-BE" dirty="0" err="1"/>
            <a:t>une</a:t>
          </a:r>
          <a:r>
            <a:rPr lang="nl-BE" dirty="0"/>
            <a:t> </a:t>
          </a:r>
          <a:r>
            <a:rPr lang="nl-BE" dirty="0" err="1"/>
            <a:t>peine</a:t>
          </a:r>
          <a:r>
            <a:rPr lang="nl-BE" dirty="0"/>
            <a:t> de niveau 7 </a:t>
          </a:r>
          <a:r>
            <a:rPr lang="nl-BE" dirty="0" err="1"/>
            <a:t>ou</a:t>
          </a:r>
          <a:r>
            <a:rPr lang="nl-BE" dirty="0"/>
            <a:t> 8 : min. 22 </a:t>
          </a:r>
          <a:r>
            <a:rPr lang="nl-BE" dirty="0" err="1"/>
            <a:t>ans</a:t>
          </a:r>
          <a:r>
            <a:rPr lang="nl-BE" dirty="0"/>
            <a:t> </a:t>
          </a:r>
          <a:r>
            <a:rPr lang="nl-BE" dirty="0" err="1"/>
            <a:t>d’emprisonnement</a:t>
          </a:r>
          <a:r>
            <a:rPr lang="nl-BE" dirty="0"/>
            <a:t> (</a:t>
          </a:r>
          <a:r>
            <a:rPr lang="nl-BE" dirty="0" err="1"/>
            <a:t>ou</a:t>
          </a:r>
          <a:r>
            <a:rPr lang="nl-BE" dirty="0"/>
            <a:t> 17 </a:t>
          </a:r>
          <a:r>
            <a:rPr lang="nl-BE" dirty="0" err="1"/>
            <a:t>ans</a:t>
          </a:r>
          <a:r>
            <a:rPr lang="nl-BE" dirty="0"/>
            <a:t> de </a:t>
          </a:r>
          <a:r>
            <a:rPr lang="nl-BE" dirty="0" err="1"/>
            <a:t>traitement</a:t>
          </a:r>
          <a:r>
            <a:rPr lang="nl-BE" dirty="0"/>
            <a:t> sous </a:t>
          </a:r>
          <a:r>
            <a:rPr lang="nl-BE" dirty="0" err="1"/>
            <a:t>privation</a:t>
          </a:r>
          <a:r>
            <a:rPr lang="nl-BE" dirty="0"/>
            <a:t> de </a:t>
          </a:r>
          <a:r>
            <a:rPr lang="nl-BE" dirty="0" err="1"/>
            <a:t>liberté</a:t>
          </a:r>
          <a:r>
            <a:rPr lang="nl-BE" dirty="0"/>
            <a:t>).</a:t>
          </a:r>
        </a:p>
        <a:p>
          <a:r>
            <a:rPr lang="nl-BE" dirty="0"/>
            <a:t>Récidive obligatoire mais peut </a:t>
          </a:r>
          <a:r>
            <a:rPr lang="nl-BE" dirty="0" err="1"/>
            <a:t>être</a:t>
          </a:r>
          <a:r>
            <a:rPr lang="nl-BE" dirty="0"/>
            <a:t> </a:t>
          </a:r>
          <a:r>
            <a:rPr lang="nl-BE" dirty="0" err="1"/>
            <a:t>neutralisée</a:t>
          </a:r>
          <a:r>
            <a:rPr lang="nl-BE" dirty="0"/>
            <a:t> par </a:t>
          </a:r>
          <a:r>
            <a:rPr lang="nl-BE" dirty="0" err="1"/>
            <a:t>l’effet</a:t>
          </a:r>
          <a:r>
            <a:rPr lang="nl-BE" dirty="0"/>
            <a:t> des </a:t>
          </a:r>
          <a:r>
            <a:rPr lang="nl-BE" dirty="0" err="1"/>
            <a:t>circonstances</a:t>
          </a:r>
          <a:r>
            <a:rPr lang="nl-BE" dirty="0"/>
            <a:t> </a:t>
          </a:r>
          <a:r>
            <a:rPr lang="nl-BE" dirty="0" err="1"/>
            <a:t>atténuantes</a:t>
          </a:r>
          <a:endParaRPr lang="en-US" dirty="0"/>
        </a:p>
      </dgm:t>
    </dgm:pt>
    <dgm:pt modelId="{8C1AD04E-5093-4135-94D6-3661FD590651}" type="parTrans" cxnId="{14FB2568-AA4F-4607-8F3D-818728E59A2A}">
      <dgm:prSet/>
      <dgm:spPr/>
      <dgm:t>
        <a:bodyPr/>
        <a:lstStyle/>
        <a:p>
          <a:endParaRPr lang="en-US"/>
        </a:p>
      </dgm:t>
    </dgm:pt>
    <dgm:pt modelId="{E68EEB98-840F-41C1-A5DD-68FA84AA3A26}" type="sibTrans" cxnId="{14FB2568-AA4F-4607-8F3D-818728E59A2A}">
      <dgm:prSet/>
      <dgm:spPr/>
      <dgm:t>
        <a:bodyPr/>
        <a:lstStyle/>
        <a:p>
          <a:endParaRPr lang="en-US"/>
        </a:p>
      </dgm:t>
    </dgm:pt>
    <dgm:pt modelId="{8204BC30-88BF-4018-A133-6439B42A62E2}" type="pres">
      <dgm:prSet presAssocID="{6AAFEB13-245A-4B93-AA13-54A39B6D678A}" presName="diagram" presStyleCnt="0">
        <dgm:presLayoutVars>
          <dgm:dir/>
          <dgm:resizeHandles val="exact"/>
        </dgm:presLayoutVars>
      </dgm:prSet>
      <dgm:spPr/>
    </dgm:pt>
    <dgm:pt modelId="{69252DD5-E814-4B62-AA13-936F187570AD}" type="pres">
      <dgm:prSet presAssocID="{93A46C94-7F8F-452A-AF01-FF2B444F094D}" presName="node" presStyleLbl="node1" presStyleIdx="0" presStyleCnt="3" custScaleX="152373" custScaleY="88004" custLinFactNeighborX="298" custLinFactNeighborY="-22370">
        <dgm:presLayoutVars>
          <dgm:bulletEnabled val="1"/>
        </dgm:presLayoutVars>
      </dgm:prSet>
      <dgm:spPr/>
    </dgm:pt>
    <dgm:pt modelId="{9D6CFE4B-4B9F-4B5C-8A4F-F7EC7E829C2D}" type="pres">
      <dgm:prSet presAssocID="{0C4C54BA-76DB-4B09-B260-1A2B78954F2F}" presName="sibTrans" presStyleCnt="0"/>
      <dgm:spPr/>
    </dgm:pt>
    <dgm:pt modelId="{13604C38-B9CB-4EBF-B380-684FFAAF93AB}" type="pres">
      <dgm:prSet presAssocID="{EFD503EE-AAC9-488B-B86F-EDEFF62D7CB6}" presName="node" presStyleLbl="node1" presStyleIdx="1" presStyleCnt="3" custLinFactNeighborX="366" custLinFactNeighborY="-38714">
        <dgm:presLayoutVars>
          <dgm:bulletEnabled val="1"/>
        </dgm:presLayoutVars>
      </dgm:prSet>
      <dgm:spPr/>
    </dgm:pt>
    <dgm:pt modelId="{B61CEEE7-BB7F-4CAF-8B80-6FA599EAFEBD}" type="pres">
      <dgm:prSet presAssocID="{F76D8762-7299-4D5B-B8EC-5BEBB684B61C}" presName="sibTrans" presStyleCnt="0"/>
      <dgm:spPr/>
    </dgm:pt>
    <dgm:pt modelId="{F7876AA7-D9D3-4B3E-A925-23A23DF4586B}" type="pres">
      <dgm:prSet presAssocID="{9AED0F8A-36B9-4628-8238-6BAA3AE53695}" presName="node" presStyleLbl="node1" presStyleIdx="2" presStyleCnt="3" custLinFactNeighborX="26" custLinFactNeighborY="-37606">
        <dgm:presLayoutVars>
          <dgm:bulletEnabled val="1"/>
        </dgm:presLayoutVars>
      </dgm:prSet>
      <dgm:spPr/>
    </dgm:pt>
  </dgm:ptLst>
  <dgm:cxnLst>
    <dgm:cxn modelId="{FA33350D-E500-4763-BC47-478B5E2F66C0}" srcId="{6AAFEB13-245A-4B93-AA13-54A39B6D678A}" destId="{93A46C94-7F8F-452A-AF01-FF2B444F094D}" srcOrd="0" destOrd="0" parTransId="{8D5DC67F-2CF5-4B4D-B3AB-5DDAB313C2BF}" sibTransId="{0C4C54BA-76DB-4B09-B260-1A2B78954F2F}"/>
    <dgm:cxn modelId="{A510D713-1818-43DC-8B07-4B3782DE8969}" type="presOf" srcId="{9AED0F8A-36B9-4628-8238-6BAA3AE53695}" destId="{F7876AA7-D9D3-4B3E-A925-23A23DF4586B}" srcOrd="0" destOrd="0" presId="urn:microsoft.com/office/officeart/2005/8/layout/default"/>
    <dgm:cxn modelId="{62255C1D-9381-495E-865D-2434FEF47C6B}" type="presOf" srcId="{EFD503EE-AAC9-488B-B86F-EDEFF62D7CB6}" destId="{13604C38-B9CB-4EBF-B380-684FFAAF93AB}" srcOrd="0" destOrd="0" presId="urn:microsoft.com/office/officeart/2005/8/layout/default"/>
    <dgm:cxn modelId="{FD21C267-58EA-409E-BB7B-D2A39431CF5C}" type="presOf" srcId="{6AAFEB13-245A-4B93-AA13-54A39B6D678A}" destId="{8204BC30-88BF-4018-A133-6439B42A62E2}" srcOrd="0" destOrd="0" presId="urn:microsoft.com/office/officeart/2005/8/layout/default"/>
    <dgm:cxn modelId="{14FB2568-AA4F-4607-8F3D-818728E59A2A}" srcId="{6AAFEB13-245A-4B93-AA13-54A39B6D678A}" destId="{9AED0F8A-36B9-4628-8238-6BAA3AE53695}" srcOrd="2" destOrd="0" parTransId="{8C1AD04E-5093-4135-94D6-3661FD590651}" sibTransId="{E68EEB98-840F-41C1-A5DD-68FA84AA3A26}"/>
    <dgm:cxn modelId="{B27FC99E-00C5-46E4-8971-D5DDB69D4257}" srcId="{6AAFEB13-245A-4B93-AA13-54A39B6D678A}" destId="{EFD503EE-AAC9-488B-B86F-EDEFF62D7CB6}" srcOrd="1" destOrd="0" parTransId="{28072373-A163-41A4-8970-B2CFCDEA62E6}" sibTransId="{F76D8762-7299-4D5B-B8EC-5BEBB684B61C}"/>
    <dgm:cxn modelId="{BB0350F3-BFD8-4974-8B62-355FE57FEAD2}" type="presOf" srcId="{93A46C94-7F8F-452A-AF01-FF2B444F094D}" destId="{69252DD5-E814-4B62-AA13-936F187570AD}" srcOrd="0" destOrd="0" presId="urn:microsoft.com/office/officeart/2005/8/layout/default"/>
    <dgm:cxn modelId="{8D083C8D-D772-412B-B57A-43FBE0F92D0A}" type="presParOf" srcId="{8204BC30-88BF-4018-A133-6439B42A62E2}" destId="{69252DD5-E814-4B62-AA13-936F187570AD}" srcOrd="0" destOrd="0" presId="urn:microsoft.com/office/officeart/2005/8/layout/default"/>
    <dgm:cxn modelId="{CE08D7AB-7222-469F-B1D1-F74A36F5452E}" type="presParOf" srcId="{8204BC30-88BF-4018-A133-6439B42A62E2}" destId="{9D6CFE4B-4B9F-4B5C-8A4F-F7EC7E829C2D}" srcOrd="1" destOrd="0" presId="urn:microsoft.com/office/officeart/2005/8/layout/default"/>
    <dgm:cxn modelId="{F05C1B67-03B5-47C0-B043-87FA42416761}" type="presParOf" srcId="{8204BC30-88BF-4018-A133-6439B42A62E2}" destId="{13604C38-B9CB-4EBF-B380-684FFAAF93AB}" srcOrd="2" destOrd="0" presId="urn:microsoft.com/office/officeart/2005/8/layout/default"/>
    <dgm:cxn modelId="{86B61646-3FF3-4388-B52E-DF8C211278CF}" type="presParOf" srcId="{8204BC30-88BF-4018-A133-6439B42A62E2}" destId="{B61CEEE7-BB7F-4CAF-8B80-6FA599EAFEBD}" srcOrd="3" destOrd="0" presId="urn:microsoft.com/office/officeart/2005/8/layout/default"/>
    <dgm:cxn modelId="{FE997E23-6302-4108-9C7A-1DF10F7878AE}" type="presParOf" srcId="{8204BC30-88BF-4018-A133-6439B42A62E2}" destId="{F7876AA7-D9D3-4B3E-A925-23A23DF4586B}"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79440EA1-EA62-4236-BEBB-D89F9D686172}"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fr-BE"/>
        </a:p>
      </dgm:t>
    </dgm:pt>
    <dgm:pt modelId="{AFB9201D-9DF6-4798-B70D-2355703B5803}">
      <dgm:prSet/>
      <dgm:spPr/>
      <dgm:t>
        <a:bodyPr/>
        <a:lstStyle/>
        <a:p>
          <a:r>
            <a:rPr lang="fr-FR" i="0" dirty="0"/>
            <a:t>Art. 61. </a:t>
          </a:r>
          <a:r>
            <a:rPr lang="fr-FR" b="1" i="0" dirty="0"/>
            <a:t>Concours constitué d’un seul fait</a:t>
          </a:r>
          <a:endParaRPr lang="fr-BE" b="1" i="0" dirty="0"/>
        </a:p>
      </dgm:t>
    </dgm:pt>
    <dgm:pt modelId="{7612F5B4-4027-45E8-9262-48E6D8B6C8A8}" type="parTrans" cxnId="{2989D9D4-B3AF-413B-A276-B8159BD651ED}">
      <dgm:prSet custT="1"/>
      <dgm:spPr/>
      <dgm:t>
        <a:bodyPr/>
        <a:lstStyle/>
        <a:p>
          <a:endParaRPr lang="fr-BE" sz="700" i="0"/>
        </a:p>
      </dgm:t>
    </dgm:pt>
    <dgm:pt modelId="{F116E29A-B2EF-4535-8BEF-3F6E706065E4}" type="sibTrans" cxnId="{2989D9D4-B3AF-413B-A276-B8159BD651ED}">
      <dgm:prSet/>
      <dgm:spPr/>
      <dgm:t>
        <a:bodyPr/>
        <a:lstStyle/>
        <a:p>
          <a:endParaRPr lang="fr-BE"/>
        </a:p>
      </dgm:t>
    </dgm:pt>
    <dgm:pt modelId="{83C6C0DF-7C74-4424-80BD-B9B4D88113E6}">
      <dgm:prSet/>
      <dgm:spPr/>
      <dgm:t>
        <a:bodyPr/>
        <a:lstStyle/>
        <a:p>
          <a:r>
            <a:rPr lang="fr-FR" i="0" dirty="0"/>
            <a:t>Art. 62. </a:t>
          </a:r>
          <a:r>
            <a:rPr lang="fr-FR" b="1" i="0" dirty="0"/>
            <a:t>Concours constitué de plusieurs faits</a:t>
          </a:r>
          <a:endParaRPr lang="fr-BE" b="1" i="0" dirty="0"/>
        </a:p>
      </dgm:t>
    </dgm:pt>
    <dgm:pt modelId="{0AB1CBE7-E7BA-452C-B24D-480B46008922}" type="parTrans" cxnId="{F1D9AF36-3FCA-403B-85F2-3836C5D7A7ED}">
      <dgm:prSet custT="1"/>
      <dgm:spPr/>
      <dgm:t>
        <a:bodyPr/>
        <a:lstStyle/>
        <a:p>
          <a:endParaRPr lang="fr-BE" sz="700" i="0"/>
        </a:p>
      </dgm:t>
    </dgm:pt>
    <dgm:pt modelId="{A9942826-EF7E-4E1E-BDF4-6BAF61211AC7}" type="sibTrans" cxnId="{F1D9AF36-3FCA-403B-85F2-3836C5D7A7ED}">
      <dgm:prSet/>
      <dgm:spPr/>
      <dgm:t>
        <a:bodyPr/>
        <a:lstStyle/>
        <a:p>
          <a:endParaRPr lang="fr-BE"/>
        </a:p>
      </dgm:t>
    </dgm:pt>
    <dgm:pt modelId="{2EAB5B79-1E0F-4AEC-8826-DB31250B35D7}">
      <dgm:prSet/>
      <dgm:spPr/>
      <dgm:t>
        <a:bodyPr/>
        <a:lstStyle/>
        <a:p>
          <a:r>
            <a:rPr lang="nl-BE" i="0" dirty="0" err="1"/>
            <a:t>Niveaux</a:t>
          </a:r>
          <a:r>
            <a:rPr lang="nl-BE" i="0" dirty="0"/>
            <a:t> 6-7-8: </a:t>
          </a:r>
          <a:r>
            <a:rPr lang="nl-BE" i="0" dirty="0" err="1"/>
            <a:t>absorption</a:t>
          </a:r>
          <a:r>
            <a:rPr lang="nl-BE" i="0" dirty="0"/>
            <a:t> par la </a:t>
          </a:r>
          <a:r>
            <a:rPr lang="nl-BE" i="0" dirty="0" err="1"/>
            <a:t>peine</a:t>
          </a:r>
          <a:r>
            <a:rPr lang="nl-BE" i="0" dirty="0"/>
            <a:t> la plus grave, cumul des </a:t>
          </a:r>
          <a:r>
            <a:rPr lang="nl-BE" i="0" dirty="0" err="1"/>
            <a:t>peines</a:t>
          </a:r>
          <a:r>
            <a:rPr lang="nl-BE" i="0" dirty="0"/>
            <a:t> accessoires.</a:t>
          </a:r>
          <a:endParaRPr lang="fr-BE" i="0" dirty="0"/>
        </a:p>
      </dgm:t>
    </dgm:pt>
    <dgm:pt modelId="{BB7E98BF-F5B3-409A-8505-6A7D884BCFFB}" type="parTrans" cxnId="{DC98E9E3-6DCB-4100-A4E7-7758C98AAE49}">
      <dgm:prSet custT="1"/>
      <dgm:spPr/>
      <dgm:t>
        <a:bodyPr/>
        <a:lstStyle/>
        <a:p>
          <a:endParaRPr lang="fr-BE" sz="900" i="0"/>
        </a:p>
      </dgm:t>
    </dgm:pt>
    <dgm:pt modelId="{B3FB3B32-4977-45DD-AAB8-478E93827760}" type="sibTrans" cxnId="{DC98E9E3-6DCB-4100-A4E7-7758C98AAE49}">
      <dgm:prSet/>
      <dgm:spPr/>
      <dgm:t>
        <a:bodyPr/>
        <a:lstStyle/>
        <a:p>
          <a:endParaRPr lang="fr-BE"/>
        </a:p>
      </dgm:t>
    </dgm:pt>
    <dgm:pt modelId="{1F1C738A-5F10-4B41-9781-933BC72F29E7}">
      <dgm:prSet/>
      <dgm:spPr/>
      <dgm:t>
        <a:bodyPr/>
        <a:lstStyle/>
        <a:p>
          <a:r>
            <a:rPr lang="nl-BE" i="0"/>
            <a:t>Niveaux 2-3-4-5: peine principale la plus forte avec la possibilité de monter d’un niveau, cumul des peines accessoires.</a:t>
          </a:r>
          <a:endParaRPr lang="fr-BE" i="0"/>
        </a:p>
      </dgm:t>
    </dgm:pt>
    <dgm:pt modelId="{B4EED354-F30D-4296-9041-CFA41314E8B1}" type="parTrans" cxnId="{1BC6E874-045F-4AE4-97E7-919CA24EB367}">
      <dgm:prSet custT="1"/>
      <dgm:spPr/>
      <dgm:t>
        <a:bodyPr/>
        <a:lstStyle/>
        <a:p>
          <a:endParaRPr lang="fr-BE" sz="700" i="0"/>
        </a:p>
      </dgm:t>
    </dgm:pt>
    <dgm:pt modelId="{B35A3200-D627-4496-9941-79DF8A62827B}" type="sibTrans" cxnId="{1BC6E874-045F-4AE4-97E7-919CA24EB367}">
      <dgm:prSet/>
      <dgm:spPr/>
      <dgm:t>
        <a:bodyPr/>
        <a:lstStyle/>
        <a:p>
          <a:endParaRPr lang="fr-BE"/>
        </a:p>
      </dgm:t>
    </dgm:pt>
    <dgm:pt modelId="{85DCF706-BD9D-4610-AD0C-D526FBC95DB0}">
      <dgm:prSet/>
      <dgm:spPr/>
      <dgm:t>
        <a:bodyPr/>
        <a:lstStyle/>
        <a:p>
          <a:r>
            <a:rPr lang="nl-BE" i="0"/>
            <a:t>Niveau 1: cumul des peines principales et accessoires.</a:t>
          </a:r>
          <a:endParaRPr lang="fr-BE" i="0"/>
        </a:p>
      </dgm:t>
    </dgm:pt>
    <dgm:pt modelId="{26FB282F-6B80-49D7-BC8B-24F174856CBE}" type="parTrans" cxnId="{69C040AF-9F24-4DCF-9F15-76E3039FBBD4}">
      <dgm:prSet custT="1"/>
      <dgm:spPr/>
      <dgm:t>
        <a:bodyPr/>
        <a:lstStyle/>
        <a:p>
          <a:endParaRPr lang="fr-BE" sz="700" i="0"/>
        </a:p>
      </dgm:t>
    </dgm:pt>
    <dgm:pt modelId="{F6F80024-EDA9-4162-848D-64ED8E47B00F}" type="sibTrans" cxnId="{69C040AF-9F24-4DCF-9F15-76E3039FBBD4}">
      <dgm:prSet/>
      <dgm:spPr/>
      <dgm:t>
        <a:bodyPr/>
        <a:lstStyle/>
        <a:p>
          <a:endParaRPr lang="fr-BE"/>
        </a:p>
      </dgm:t>
    </dgm:pt>
    <dgm:pt modelId="{2A9DF7D1-3CC0-4B51-A36A-616278565CC4}">
      <dgm:prSet/>
      <dgm:spPr/>
      <dgm:t>
        <a:bodyPr/>
        <a:lstStyle/>
        <a:p>
          <a:r>
            <a:rPr lang="nl-BE" i="0" dirty="0"/>
            <a:t>En </a:t>
          </a:r>
          <a:r>
            <a:rPr lang="nl-BE" i="0" dirty="0" err="1"/>
            <a:t>aucun</a:t>
          </a:r>
          <a:r>
            <a:rPr lang="nl-BE" i="0" dirty="0"/>
            <a:t> </a:t>
          </a:r>
          <a:r>
            <a:rPr lang="nl-BE" i="0" dirty="0" err="1"/>
            <a:t>cas</a:t>
          </a:r>
          <a:r>
            <a:rPr lang="nl-BE" i="0" dirty="0"/>
            <a:t>, </a:t>
          </a:r>
          <a:r>
            <a:rPr lang="nl-BE" i="0" dirty="0" err="1"/>
            <a:t>différence</a:t>
          </a:r>
          <a:r>
            <a:rPr lang="nl-BE" i="0" dirty="0"/>
            <a:t> </a:t>
          </a:r>
          <a:r>
            <a:rPr lang="nl-BE" i="0" dirty="0" err="1"/>
            <a:t>entre</a:t>
          </a:r>
          <a:r>
            <a:rPr lang="nl-BE" i="0" dirty="0"/>
            <a:t> </a:t>
          </a:r>
          <a:r>
            <a:rPr lang="nl-BE" i="0" dirty="0" err="1"/>
            <a:t>jugement</a:t>
          </a:r>
          <a:r>
            <a:rPr lang="nl-BE" i="0" dirty="0"/>
            <a:t> simultané et </a:t>
          </a:r>
          <a:r>
            <a:rPr lang="nl-BE" i="0" dirty="0" err="1"/>
            <a:t>jugement</a:t>
          </a:r>
          <a:r>
            <a:rPr lang="nl-BE" i="0" dirty="0"/>
            <a:t>  non simultané (</a:t>
          </a:r>
          <a:r>
            <a:rPr lang="nl-BE" i="0" dirty="0" err="1"/>
            <a:t>explicité</a:t>
          </a:r>
          <a:r>
            <a:rPr lang="nl-BE" i="0" dirty="0"/>
            <a:t> dans la </a:t>
          </a:r>
          <a:r>
            <a:rPr lang="nl-BE" i="0" dirty="0" err="1"/>
            <a:t>loi</a:t>
          </a:r>
          <a:r>
            <a:rPr lang="nl-BE" i="0" dirty="0"/>
            <a:t> réparatrice.</a:t>
          </a:r>
          <a:endParaRPr lang="fr-BE" i="0" dirty="0"/>
        </a:p>
      </dgm:t>
    </dgm:pt>
    <dgm:pt modelId="{B6456736-6D42-4FD3-B7A8-FD3895BB6E33}" type="parTrans" cxnId="{F9CAA9CE-A05A-4A76-9D52-1EEFF44DD7CC}">
      <dgm:prSet custT="1"/>
      <dgm:spPr/>
      <dgm:t>
        <a:bodyPr/>
        <a:lstStyle/>
        <a:p>
          <a:endParaRPr lang="fr-BE" sz="900" i="0"/>
        </a:p>
      </dgm:t>
    </dgm:pt>
    <dgm:pt modelId="{BF005999-214A-4F18-B6EF-A330D9393211}" type="sibTrans" cxnId="{F9CAA9CE-A05A-4A76-9D52-1EEFF44DD7CC}">
      <dgm:prSet/>
      <dgm:spPr/>
      <dgm:t>
        <a:bodyPr/>
        <a:lstStyle/>
        <a:p>
          <a:endParaRPr lang="fr-BE"/>
        </a:p>
      </dgm:t>
    </dgm:pt>
    <dgm:pt modelId="{80F03BB4-32DF-4C11-A2EF-2C9EBC11E64B}" type="pres">
      <dgm:prSet presAssocID="{79440EA1-EA62-4236-BEBB-D89F9D686172}" presName="linear" presStyleCnt="0">
        <dgm:presLayoutVars>
          <dgm:animLvl val="lvl"/>
          <dgm:resizeHandles val="exact"/>
        </dgm:presLayoutVars>
      </dgm:prSet>
      <dgm:spPr/>
    </dgm:pt>
    <dgm:pt modelId="{563D9C57-B5D5-4A3D-B7A1-06288A178326}" type="pres">
      <dgm:prSet presAssocID="{AFB9201D-9DF6-4798-B70D-2355703B5803}" presName="parentText" presStyleLbl="node1" presStyleIdx="0" presStyleCnt="2">
        <dgm:presLayoutVars>
          <dgm:chMax val="0"/>
          <dgm:bulletEnabled val="1"/>
        </dgm:presLayoutVars>
      </dgm:prSet>
      <dgm:spPr/>
    </dgm:pt>
    <dgm:pt modelId="{918A7A5A-F13E-4487-92B1-DD549E881905}" type="pres">
      <dgm:prSet presAssocID="{F116E29A-B2EF-4535-8BEF-3F6E706065E4}" presName="spacer" presStyleCnt="0"/>
      <dgm:spPr/>
    </dgm:pt>
    <dgm:pt modelId="{1E6919AD-1AAB-41EC-A296-29F01EA1966F}" type="pres">
      <dgm:prSet presAssocID="{83C6C0DF-7C74-4424-80BD-B9B4D88113E6}" presName="parentText" presStyleLbl="node1" presStyleIdx="1" presStyleCnt="2">
        <dgm:presLayoutVars>
          <dgm:chMax val="0"/>
          <dgm:bulletEnabled val="1"/>
        </dgm:presLayoutVars>
      </dgm:prSet>
      <dgm:spPr/>
    </dgm:pt>
    <dgm:pt modelId="{3A1EE15D-97A3-461F-8880-00FB796BF96A}" type="pres">
      <dgm:prSet presAssocID="{83C6C0DF-7C74-4424-80BD-B9B4D88113E6}" presName="childText" presStyleLbl="revTx" presStyleIdx="0" presStyleCnt="1">
        <dgm:presLayoutVars>
          <dgm:bulletEnabled val="1"/>
        </dgm:presLayoutVars>
      </dgm:prSet>
      <dgm:spPr/>
    </dgm:pt>
  </dgm:ptLst>
  <dgm:cxnLst>
    <dgm:cxn modelId="{F1D9AF36-3FCA-403B-85F2-3836C5D7A7ED}" srcId="{79440EA1-EA62-4236-BEBB-D89F9D686172}" destId="{83C6C0DF-7C74-4424-80BD-B9B4D88113E6}" srcOrd="1" destOrd="0" parTransId="{0AB1CBE7-E7BA-452C-B24D-480B46008922}" sibTransId="{A9942826-EF7E-4E1E-BDF4-6BAF61211AC7}"/>
    <dgm:cxn modelId="{97BE7A38-2221-497C-AA25-C83C212CAEF6}" type="presOf" srcId="{AFB9201D-9DF6-4798-B70D-2355703B5803}" destId="{563D9C57-B5D5-4A3D-B7A1-06288A178326}" srcOrd="0" destOrd="0" presId="urn:microsoft.com/office/officeart/2005/8/layout/vList2"/>
    <dgm:cxn modelId="{E4C18B60-C14D-4736-8D27-646EAC3D1263}" type="presOf" srcId="{83C6C0DF-7C74-4424-80BD-B9B4D88113E6}" destId="{1E6919AD-1AAB-41EC-A296-29F01EA1966F}" srcOrd="0" destOrd="0" presId="urn:microsoft.com/office/officeart/2005/8/layout/vList2"/>
    <dgm:cxn modelId="{77FD6348-D947-4105-B5C7-6B1231F6EADF}" type="presOf" srcId="{79440EA1-EA62-4236-BEBB-D89F9D686172}" destId="{80F03BB4-32DF-4C11-A2EF-2C9EBC11E64B}" srcOrd="0" destOrd="0" presId="urn:microsoft.com/office/officeart/2005/8/layout/vList2"/>
    <dgm:cxn modelId="{1BC6E874-045F-4AE4-97E7-919CA24EB367}" srcId="{83C6C0DF-7C74-4424-80BD-B9B4D88113E6}" destId="{1F1C738A-5F10-4B41-9781-933BC72F29E7}" srcOrd="1" destOrd="0" parTransId="{B4EED354-F30D-4296-9041-CFA41314E8B1}" sibTransId="{B35A3200-D627-4496-9941-79DF8A62827B}"/>
    <dgm:cxn modelId="{4DB60C76-7378-4AB0-BEB8-7B8AFAE84124}" type="presOf" srcId="{2EAB5B79-1E0F-4AEC-8826-DB31250B35D7}" destId="{3A1EE15D-97A3-461F-8880-00FB796BF96A}" srcOrd="0" destOrd="0" presId="urn:microsoft.com/office/officeart/2005/8/layout/vList2"/>
    <dgm:cxn modelId="{1E837678-EAC2-44E1-95D9-B9183753461E}" type="presOf" srcId="{2A9DF7D1-3CC0-4B51-A36A-616278565CC4}" destId="{3A1EE15D-97A3-461F-8880-00FB796BF96A}" srcOrd="0" destOrd="3" presId="urn:microsoft.com/office/officeart/2005/8/layout/vList2"/>
    <dgm:cxn modelId="{5EA33C7E-9317-4C09-80DC-FEB2DB0E02F7}" type="presOf" srcId="{1F1C738A-5F10-4B41-9781-933BC72F29E7}" destId="{3A1EE15D-97A3-461F-8880-00FB796BF96A}" srcOrd="0" destOrd="1" presId="urn:microsoft.com/office/officeart/2005/8/layout/vList2"/>
    <dgm:cxn modelId="{69C040AF-9F24-4DCF-9F15-76E3039FBBD4}" srcId="{83C6C0DF-7C74-4424-80BD-B9B4D88113E6}" destId="{85DCF706-BD9D-4610-AD0C-D526FBC95DB0}" srcOrd="2" destOrd="0" parTransId="{26FB282F-6B80-49D7-BC8B-24F174856CBE}" sibTransId="{F6F80024-EDA9-4162-848D-64ED8E47B00F}"/>
    <dgm:cxn modelId="{F9CAA9CE-A05A-4A76-9D52-1EEFF44DD7CC}" srcId="{83C6C0DF-7C74-4424-80BD-B9B4D88113E6}" destId="{2A9DF7D1-3CC0-4B51-A36A-616278565CC4}" srcOrd="3" destOrd="0" parTransId="{B6456736-6D42-4FD3-B7A8-FD3895BB6E33}" sibTransId="{BF005999-214A-4F18-B6EF-A330D9393211}"/>
    <dgm:cxn modelId="{2989D9D4-B3AF-413B-A276-B8159BD651ED}" srcId="{79440EA1-EA62-4236-BEBB-D89F9D686172}" destId="{AFB9201D-9DF6-4798-B70D-2355703B5803}" srcOrd="0" destOrd="0" parTransId="{7612F5B4-4027-45E8-9262-48E6D8B6C8A8}" sibTransId="{F116E29A-B2EF-4535-8BEF-3F6E706065E4}"/>
    <dgm:cxn modelId="{DC98E9E3-6DCB-4100-A4E7-7758C98AAE49}" srcId="{83C6C0DF-7C74-4424-80BD-B9B4D88113E6}" destId="{2EAB5B79-1E0F-4AEC-8826-DB31250B35D7}" srcOrd="0" destOrd="0" parTransId="{BB7E98BF-F5B3-409A-8505-6A7D884BCFFB}" sibTransId="{B3FB3B32-4977-45DD-AAB8-478E93827760}"/>
    <dgm:cxn modelId="{2155B4F5-697C-457F-9BB1-95F0BD41AF69}" type="presOf" srcId="{85DCF706-BD9D-4610-AD0C-D526FBC95DB0}" destId="{3A1EE15D-97A3-461F-8880-00FB796BF96A}" srcOrd="0" destOrd="2" presId="urn:microsoft.com/office/officeart/2005/8/layout/vList2"/>
    <dgm:cxn modelId="{E5AC3AD9-3E49-44D0-9F28-06DE98580705}" type="presParOf" srcId="{80F03BB4-32DF-4C11-A2EF-2C9EBC11E64B}" destId="{563D9C57-B5D5-4A3D-B7A1-06288A178326}" srcOrd="0" destOrd="0" presId="urn:microsoft.com/office/officeart/2005/8/layout/vList2"/>
    <dgm:cxn modelId="{6AAB1D96-610A-41EC-BF96-FCCD411B210E}" type="presParOf" srcId="{80F03BB4-32DF-4C11-A2EF-2C9EBC11E64B}" destId="{918A7A5A-F13E-4487-92B1-DD549E881905}" srcOrd="1" destOrd="0" presId="urn:microsoft.com/office/officeart/2005/8/layout/vList2"/>
    <dgm:cxn modelId="{E41508FA-D48E-4722-9B5B-7A0A8DEA3959}" type="presParOf" srcId="{80F03BB4-32DF-4C11-A2EF-2C9EBC11E64B}" destId="{1E6919AD-1AAB-41EC-A296-29F01EA1966F}" srcOrd="2" destOrd="0" presId="urn:microsoft.com/office/officeart/2005/8/layout/vList2"/>
    <dgm:cxn modelId="{D0DCCC0F-9808-4837-8B6F-EBAF7565616A}" type="presParOf" srcId="{80F03BB4-32DF-4C11-A2EF-2C9EBC11E64B}" destId="{3A1EE15D-97A3-461F-8880-00FB796BF96A}"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C9A6EC85-D6DD-43C5-8522-F0444974093B}"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fr-BE"/>
        </a:p>
      </dgm:t>
    </dgm:pt>
    <dgm:pt modelId="{D1A632E6-3ADE-415B-AD01-59B9AAFB90E1}">
      <dgm:prSet/>
      <dgm:spPr>
        <a:solidFill>
          <a:schemeClr val="bg1"/>
        </a:solidFill>
      </dgm:spPr>
      <dgm:t>
        <a:bodyPr/>
        <a:lstStyle/>
        <a:p>
          <a:r>
            <a:rPr lang="fr-FR" b="1">
              <a:solidFill>
                <a:schemeClr val="tx1"/>
              </a:solidFill>
            </a:rPr>
            <a:t>Art. 64 La suspension du prononcé de la condamnation</a:t>
          </a:r>
          <a:endParaRPr lang="fr-BE">
            <a:solidFill>
              <a:schemeClr val="tx1"/>
            </a:solidFill>
          </a:endParaRPr>
        </a:p>
      </dgm:t>
    </dgm:pt>
    <dgm:pt modelId="{2151C9AF-1BCC-46A4-A593-8386C4812DAA}" type="parTrans" cxnId="{A16E9C99-A5BD-4A25-AB0E-B96A38E9856C}">
      <dgm:prSet/>
      <dgm:spPr/>
      <dgm:t>
        <a:bodyPr/>
        <a:lstStyle/>
        <a:p>
          <a:endParaRPr lang="fr-BE"/>
        </a:p>
      </dgm:t>
    </dgm:pt>
    <dgm:pt modelId="{5723F6DA-7BA7-4FD1-BDE4-A796B6602E3D}" type="sibTrans" cxnId="{A16E9C99-A5BD-4A25-AB0E-B96A38E9856C}">
      <dgm:prSet/>
      <dgm:spPr/>
      <dgm:t>
        <a:bodyPr/>
        <a:lstStyle/>
        <a:p>
          <a:endParaRPr lang="fr-BE"/>
        </a:p>
      </dgm:t>
    </dgm:pt>
    <dgm:pt modelId="{33A33679-0C47-47E2-A316-5F46DC591496}">
      <dgm:prSet/>
      <dgm:spPr>
        <a:solidFill>
          <a:schemeClr val="bg1"/>
        </a:solidFill>
      </dgm:spPr>
      <dgm:t>
        <a:bodyPr/>
        <a:lstStyle/>
        <a:p>
          <a:r>
            <a:rPr lang="fr-FR">
              <a:solidFill>
                <a:schemeClr val="tx1"/>
              </a:solidFill>
            </a:rPr>
            <a:t>Compte tenu de la peine de probation, suppression de la suspension probatoire.</a:t>
          </a:r>
          <a:endParaRPr lang="fr-BE">
            <a:solidFill>
              <a:schemeClr val="tx1"/>
            </a:solidFill>
          </a:endParaRPr>
        </a:p>
      </dgm:t>
    </dgm:pt>
    <dgm:pt modelId="{B1A0B62E-B522-4683-9FA4-FD2030D7FD97}" type="parTrans" cxnId="{A8E50DF2-C3B2-457D-BB32-08A6B0776E43}">
      <dgm:prSet/>
      <dgm:spPr/>
      <dgm:t>
        <a:bodyPr/>
        <a:lstStyle/>
        <a:p>
          <a:endParaRPr lang="fr-BE"/>
        </a:p>
      </dgm:t>
    </dgm:pt>
    <dgm:pt modelId="{2C80266B-6C64-40C0-B2E9-14F2C5481F0C}" type="sibTrans" cxnId="{A8E50DF2-C3B2-457D-BB32-08A6B0776E43}">
      <dgm:prSet/>
      <dgm:spPr/>
      <dgm:t>
        <a:bodyPr/>
        <a:lstStyle/>
        <a:p>
          <a:endParaRPr lang="fr-BE"/>
        </a:p>
      </dgm:t>
    </dgm:pt>
    <dgm:pt modelId="{2F693DCC-63A4-47A1-993B-07C85281A647}">
      <dgm:prSet/>
      <dgm:spPr>
        <a:solidFill>
          <a:schemeClr val="bg1"/>
        </a:solidFill>
      </dgm:spPr>
      <dgm:t>
        <a:bodyPr/>
        <a:lstStyle/>
        <a:p>
          <a:r>
            <a:rPr lang="fr-FR" dirty="0">
              <a:solidFill>
                <a:schemeClr val="accent1">
                  <a:lumMod val="75000"/>
                </a:schemeClr>
              </a:solidFill>
            </a:rPr>
            <a:t>Plus de condition relative aux antécédents.</a:t>
          </a:r>
          <a:endParaRPr lang="fr-BE" dirty="0">
            <a:solidFill>
              <a:schemeClr val="accent1">
                <a:lumMod val="75000"/>
              </a:schemeClr>
            </a:solidFill>
          </a:endParaRPr>
        </a:p>
      </dgm:t>
    </dgm:pt>
    <dgm:pt modelId="{B684A572-1C4E-4A40-8982-D5FD8401AF22}" type="parTrans" cxnId="{BBFE9347-DF8D-4E20-A41F-C1134D3F92FF}">
      <dgm:prSet/>
      <dgm:spPr/>
      <dgm:t>
        <a:bodyPr/>
        <a:lstStyle/>
        <a:p>
          <a:endParaRPr lang="fr-BE"/>
        </a:p>
      </dgm:t>
    </dgm:pt>
    <dgm:pt modelId="{A0BB1813-8147-48FA-84B7-4A22F2CE7464}" type="sibTrans" cxnId="{BBFE9347-DF8D-4E20-A41F-C1134D3F92FF}">
      <dgm:prSet/>
      <dgm:spPr/>
      <dgm:t>
        <a:bodyPr/>
        <a:lstStyle/>
        <a:p>
          <a:endParaRPr lang="fr-BE"/>
        </a:p>
      </dgm:t>
    </dgm:pt>
    <dgm:pt modelId="{BCDE2EBE-AB16-4534-8227-ADA68001E856}">
      <dgm:prSet/>
      <dgm:spPr>
        <a:solidFill>
          <a:schemeClr val="bg1"/>
        </a:solidFill>
      </dgm:spPr>
      <dgm:t>
        <a:bodyPr/>
        <a:lstStyle/>
        <a:p>
          <a:r>
            <a:rPr lang="fr-FR" dirty="0">
              <a:solidFill>
                <a:schemeClr val="tx1"/>
              </a:solidFill>
            </a:rPr>
            <a:t>Envisageable pour les infractions punissables d’une peine de niveau 1, 2, 3, 4, 5 ou 6.</a:t>
          </a:r>
          <a:endParaRPr lang="fr-BE" dirty="0">
            <a:solidFill>
              <a:schemeClr val="tx1"/>
            </a:solidFill>
          </a:endParaRPr>
        </a:p>
      </dgm:t>
    </dgm:pt>
    <dgm:pt modelId="{48ACCD27-6317-4BF1-B427-7C4A7F2E455F}" type="parTrans" cxnId="{CBBC3681-9C4A-4E38-B78A-FEA531FB5B86}">
      <dgm:prSet/>
      <dgm:spPr/>
      <dgm:t>
        <a:bodyPr/>
        <a:lstStyle/>
        <a:p>
          <a:endParaRPr lang="fr-BE"/>
        </a:p>
      </dgm:t>
    </dgm:pt>
    <dgm:pt modelId="{633CD70B-E0DF-4715-A1FD-D81FD8D5638D}" type="sibTrans" cxnId="{CBBC3681-9C4A-4E38-B78A-FEA531FB5B86}">
      <dgm:prSet/>
      <dgm:spPr/>
      <dgm:t>
        <a:bodyPr/>
        <a:lstStyle/>
        <a:p>
          <a:endParaRPr lang="fr-BE"/>
        </a:p>
      </dgm:t>
    </dgm:pt>
    <dgm:pt modelId="{BEEB7FC4-21A3-4473-8305-A4269B9E96A6}">
      <dgm:prSet/>
      <dgm:spPr>
        <a:solidFill>
          <a:schemeClr val="bg1"/>
        </a:solidFill>
      </dgm:spPr>
      <dgm:t>
        <a:bodyPr/>
        <a:lstStyle/>
        <a:p>
          <a:r>
            <a:rPr lang="fr-FR" dirty="0">
              <a:solidFill>
                <a:schemeClr val="tx1"/>
              </a:solidFill>
            </a:rPr>
            <a:t>Accord du prévenu – délai d’épreuve général d’un à cinq ans. </a:t>
          </a:r>
          <a:endParaRPr lang="fr-BE" dirty="0">
            <a:solidFill>
              <a:schemeClr val="tx1"/>
            </a:solidFill>
          </a:endParaRPr>
        </a:p>
      </dgm:t>
    </dgm:pt>
    <dgm:pt modelId="{9F9B04EB-B8AA-4819-8151-F5BE1D72657F}" type="parTrans" cxnId="{E786D06F-5E33-428F-B38B-C12B25DC87D5}">
      <dgm:prSet/>
      <dgm:spPr/>
      <dgm:t>
        <a:bodyPr/>
        <a:lstStyle/>
        <a:p>
          <a:endParaRPr lang="fr-BE"/>
        </a:p>
      </dgm:t>
    </dgm:pt>
    <dgm:pt modelId="{3B8715DA-2A7F-4304-A09A-912E5FE6D495}" type="sibTrans" cxnId="{E786D06F-5E33-428F-B38B-C12B25DC87D5}">
      <dgm:prSet/>
      <dgm:spPr/>
      <dgm:t>
        <a:bodyPr/>
        <a:lstStyle/>
        <a:p>
          <a:endParaRPr lang="fr-BE"/>
        </a:p>
      </dgm:t>
    </dgm:pt>
    <dgm:pt modelId="{0FC989AB-48E2-46D1-978D-629FFAF6D69D}">
      <dgm:prSet/>
      <dgm:spPr>
        <a:solidFill>
          <a:schemeClr val="bg1"/>
        </a:solidFill>
      </dgm:spPr>
      <dgm:t>
        <a:bodyPr/>
        <a:lstStyle/>
        <a:p>
          <a:r>
            <a:rPr lang="fr-FR" dirty="0">
              <a:solidFill>
                <a:schemeClr val="tx1"/>
              </a:solidFill>
            </a:rPr>
            <a:t>Confiscation le cas échéant prononcée.</a:t>
          </a:r>
          <a:endParaRPr lang="fr-BE" dirty="0">
            <a:solidFill>
              <a:schemeClr val="tx1"/>
            </a:solidFill>
          </a:endParaRPr>
        </a:p>
      </dgm:t>
    </dgm:pt>
    <dgm:pt modelId="{1AC1B0F8-6668-4C07-9A9D-BC4ED9534364}" type="parTrans" cxnId="{5018335F-BB10-46C5-870C-82D944C78950}">
      <dgm:prSet/>
      <dgm:spPr/>
      <dgm:t>
        <a:bodyPr/>
        <a:lstStyle/>
        <a:p>
          <a:endParaRPr lang="fr-BE"/>
        </a:p>
      </dgm:t>
    </dgm:pt>
    <dgm:pt modelId="{5F848615-37F8-4EFE-84AD-287B2D19A9DC}" type="sibTrans" cxnId="{5018335F-BB10-46C5-870C-82D944C78950}">
      <dgm:prSet/>
      <dgm:spPr/>
      <dgm:t>
        <a:bodyPr/>
        <a:lstStyle/>
        <a:p>
          <a:endParaRPr lang="fr-BE"/>
        </a:p>
      </dgm:t>
    </dgm:pt>
    <dgm:pt modelId="{5A716423-EDD6-493C-B49D-22F3F1A5A2BA}">
      <dgm:prSet/>
      <dgm:spPr>
        <a:solidFill>
          <a:schemeClr val="bg1"/>
        </a:solidFill>
      </dgm:spPr>
      <dgm:t>
        <a:bodyPr/>
        <a:lstStyle/>
        <a:p>
          <a:r>
            <a:rPr lang="fr-FR" dirty="0">
              <a:solidFill>
                <a:schemeClr val="tx1"/>
              </a:solidFill>
            </a:rPr>
            <a:t>Révocation si nouvelle infraction entraîne une peine d’emprisonnement (c’est-à-dire 6 mois au moins) ou cas particulier du roulage (personnes morales : loi réparatrice).</a:t>
          </a:r>
          <a:endParaRPr lang="fr-BE" dirty="0">
            <a:solidFill>
              <a:schemeClr val="tx1"/>
            </a:solidFill>
          </a:endParaRPr>
        </a:p>
      </dgm:t>
    </dgm:pt>
    <dgm:pt modelId="{1B47BB13-7333-49CB-BE2D-0D1715A3DDB7}" type="parTrans" cxnId="{31E6923C-C7CD-45C0-B5CB-A1E08FCCDC18}">
      <dgm:prSet/>
      <dgm:spPr/>
      <dgm:t>
        <a:bodyPr/>
        <a:lstStyle/>
        <a:p>
          <a:endParaRPr lang="fr-BE"/>
        </a:p>
      </dgm:t>
    </dgm:pt>
    <dgm:pt modelId="{1AC4EA16-E29E-42D8-BB5B-CE1EA571423E}" type="sibTrans" cxnId="{31E6923C-C7CD-45C0-B5CB-A1E08FCCDC18}">
      <dgm:prSet/>
      <dgm:spPr/>
      <dgm:t>
        <a:bodyPr/>
        <a:lstStyle/>
        <a:p>
          <a:endParaRPr lang="fr-BE"/>
        </a:p>
      </dgm:t>
    </dgm:pt>
    <dgm:pt modelId="{E258F770-3C3A-4E68-8CE1-D3030ECB9167}">
      <dgm:prSet/>
      <dgm:spPr>
        <a:solidFill>
          <a:schemeClr val="bg1"/>
        </a:solidFill>
      </dgm:spPr>
      <dgm:t>
        <a:bodyPr/>
        <a:lstStyle/>
        <a:p>
          <a:r>
            <a:rPr lang="fr-BE" dirty="0">
              <a:solidFill>
                <a:schemeClr val="tx1"/>
              </a:solidFill>
            </a:rPr>
            <a:t>A titre transitoire : contrôle de l’exécution par la commission de probation</a:t>
          </a:r>
        </a:p>
      </dgm:t>
    </dgm:pt>
    <dgm:pt modelId="{EE0CF35F-880B-40BB-B5F7-AB707B4EC8AE}" type="parTrans" cxnId="{C859F8A1-1F90-41E4-A2DB-378A5C899B86}">
      <dgm:prSet/>
      <dgm:spPr/>
    </dgm:pt>
    <dgm:pt modelId="{D13CFAB8-49FA-45C3-BF01-D0D668292402}" type="sibTrans" cxnId="{C859F8A1-1F90-41E4-A2DB-378A5C899B86}">
      <dgm:prSet/>
      <dgm:spPr/>
    </dgm:pt>
    <dgm:pt modelId="{D46A4C6A-EAA1-4AA8-B6BF-F573590C0506}" type="pres">
      <dgm:prSet presAssocID="{C9A6EC85-D6DD-43C5-8522-F0444974093B}" presName="Name0" presStyleCnt="0">
        <dgm:presLayoutVars>
          <dgm:dir/>
          <dgm:resizeHandles val="exact"/>
        </dgm:presLayoutVars>
      </dgm:prSet>
      <dgm:spPr/>
    </dgm:pt>
    <dgm:pt modelId="{861AA85E-2BC8-45C8-9448-C7AF39C47ACD}" type="pres">
      <dgm:prSet presAssocID="{D1A632E6-3ADE-415B-AD01-59B9AAFB90E1}" presName="node" presStyleLbl="node1" presStyleIdx="0" presStyleCnt="1">
        <dgm:presLayoutVars>
          <dgm:bulletEnabled val="1"/>
        </dgm:presLayoutVars>
      </dgm:prSet>
      <dgm:spPr/>
    </dgm:pt>
  </dgm:ptLst>
  <dgm:cxnLst>
    <dgm:cxn modelId="{1CA18514-7DA1-4433-A93D-7D215A88DBC3}" type="presOf" srcId="{C9A6EC85-D6DD-43C5-8522-F0444974093B}" destId="{D46A4C6A-EAA1-4AA8-B6BF-F573590C0506}" srcOrd="0" destOrd="0" presId="urn:microsoft.com/office/officeart/2005/8/layout/hList6"/>
    <dgm:cxn modelId="{31E6923C-C7CD-45C0-B5CB-A1E08FCCDC18}" srcId="{D1A632E6-3ADE-415B-AD01-59B9AAFB90E1}" destId="{5A716423-EDD6-493C-B49D-22F3F1A5A2BA}" srcOrd="5" destOrd="0" parTransId="{1B47BB13-7333-49CB-BE2D-0D1715A3DDB7}" sibTransId="{1AC4EA16-E29E-42D8-BB5B-CE1EA571423E}"/>
    <dgm:cxn modelId="{8184875C-9468-40DF-83CE-735068AAC767}" type="presOf" srcId="{33A33679-0C47-47E2-A316-5F46DC591496}" destId="{861AA85E-2BC8-45C8-9448-C7AF39C47ACD}" srcOrd="0" destOrd="1" presId="urn:microsoft.com/office/officeart/2005/8/layout/hList6"/>
    <dgm:cxn modelId="{5018335F-BB10-46C5-870C-82D944C78950}" srcId="{D1A632E6-3ADE-415B-AD01-59B9AAFB90E1}" destId="{0FC989AB-48E2-46D1-978D-629FFAF6D69D}" srcOrd="4" destOrd="0" parTransId="{1AC1B0F8-6668-4C07-9A9D-BC4ED9534364}" sibTransId="{5F848615-37F8-4EFE-84AD-287B2D19A9DC}"/>
    <dgm:cxn modelId="{742FBF64-25C7-4146-B4BE-48E2811F4118}" type="presOf" srcId="{5A716423-EDD6-493C-B49D-22F3F1A5A2BA}" destId="{861AA85E-2BC8-45C8-9448-C7AF39C47ACD}" srcOrd="0" destOrd="6" presId="urn:microsoft.com/office/officeart/2005/8/layout/hList6"/>
    <dgm:cxn modelId="{BBFE9347-DF8D-4E20-A41F-C1134D3F92FF}" srcId="{D1A632E6-3ADE-415B-AD01-59B9AAFB90E1}" destId="{2F693DCC-63A4-47A1-993B-07C85281A647}" srcOrd="1" destOrd="0" parTransId="{B684A572-1C4E-4A40-8982-D5FD8401AF22}" sibTransId="{A0BB1813-8147-48FA-84B7-4A22F2CE7464}"/>
    <dgm:cxn modelId="{E786D06F-5E33-428F-B38B-C12B25DC87D5}" srcId="{D1A632E6-3ADE-415B-AD01-59B9AAFB90E1}" destId="{BEEB7FC4-21A3-4473-8305-A4269B9E96A6}" srcOrd="3" destOrd="0" parTransId="{9F9B04EB-B8AA-4819-8151-F5BE1D72657F}" sibTransId="{3B8715DA-2A7F-4304-A09A-912E5FE6D495}"/>
    <dgm:cxn modelId="{CE261A73-EB7D-49F9-8333-788DA5125ABC}" type="presOf" srcId="{2F693DCC-63A4-47A1-993B-07C85281A647}" destId="{861AA85E-2BC8-45C8-9448-C7AF39C47ACD}" srcOrd="0" destOrd="2" presId="urn:microsoft.com/office/officeart/2005/8/layout/hList6"/>
    <dgm:cxn modelId="{A4975B55-3DE7-4292-9FE4-44BB6A8D0C18}" type="presOf" srcId="{D1A632E6-3ADE-415B-AD01-59B9AAFB90E1}" destId="{861AA85E-2BC8-45C8-9448-C7AF39C47ACD}" srcOrd="0" destOrd="0" presId="urn:microsoft.com/office/officeart/2005/8/layout/hList6"/>
    <dgm:cxn modelId="{CBBC3681-9C4A-4E38-B78A-FEA531FB5B86}" srcId="{D1A632E6-3ADE-415B-AD01-59B9AAFB90E1}" destId="{BCDE2EBE-AB16-4534-8227-ADA68001E856}" srcOrd="2" destOrd="0" parTransId="{48ACCD27-6317-4BF1-B427-7C4A7F2E455F}" sibTransId="{633CD70B-E0DF-4715-A1FD-D81FD8D5638D}"/>
    <dgm:cxn modelId="{C3D67699-F4AC-452F-8374-7D25D5682B70}" type="presOf" srcId="{BCDE2EBE-AB16-4534-8227-ADA68001E856}" destId="{861AA85E-2BC8-45C8-9448-C7AF39C47ACD}" srcOrd="0" destOrd="3" presId="urn:microsoft.com/office/officeart/2005/8/layout/hList6"/>
    <dgm:cxn modelId="{A16E9C99-A5BD-4A25-AB0E-B96A38E9856C}" srcId="{C9A6EC85-D6DD-43C5-8522-F0444974093B}" destId="{D1A632E6-3ADE-415B-AD01-59B9AAFB90E1}" srcOrd="0" destOrd="0" parTransId="{2151C9AF-1BCC-46A4-A593-8386C4812DAA}" sibTransId="{5723F6DA-7BA7-4FD1-BDE4-A796B6602E3D}"/>
    <dgm:cxn modelId="{AB12079B-25F1-49C4-9D33-61A60AB80EC7}" type="presOf" srcId="{BEEB7FC4-21A3-4473-8305-A4269B9E96A6}" destId="{861AA85E-2BC8-45C8-9448-C7AF39C47ACD}" srcOrd="0" destOrd="4" presId="urn:microsoft.com/office/officeart/2005/8/layout/hList6"/>
    <dgm:cxn modelId="{C859F8A1-1F90-41E4-A2DB-378A5C899B86}" srcId="{D1A632E6-3ADE-415B-AD01-59B9AAFB90E1}" destId="{E258F770-3C3A-4E68-8CE1-D3030ECB9167}" srcOrd="6" destOrd="0" parTransId="{EE0CF35F-880B-40BB-B5F7-AB707B4EC8AE}" sibTransId="{D13CFAB8-49FA-45C3-BF01-D0D668292402}"/>
    <dgm:cxn modelId="{4FA8D7A6-8045-4EC8-BD6C-2E3C717FB18C}" type="presOf" srcId="{E258F770-3C3A-4E68-8CE1-D3030ECB9167}" destId="{861AA85E-2BC8-45C8-9448-C7AF39C47ACD}" srcOrd="0" destOrd="7" presId="urn:microsoft.com/office/officeart/2005/8/layout/hList6"/>
    <dgm:cxn modelId="{B6AAB9EF-909A-4480-8295-F70D541AF5F5}" type="presOf" srcId="{0FC989AB-48E2-46D1-978D-629FFAF6D69D}" destId="{861AA85E-2BC8-45C8-9448-C7AF39C47ACD}" srcOrd="0" destOrd="5" presId="urn:microsoft.com/office/officeart/2005/8/layout/hList6"/>
    <dgm:cxn modelId="{A8E50DF2-C3B2-457D-BB32-08A6B0776E43}" srcId="{D1A632E6-3ADE-415B-AD01-59B9AAFB90E1}" destId="{33A33679-0C47-47E2-A316-5F46DC591496}" srcOrd="0" destOrd="0" parTransId="{B1A0B62E-B522-4683-9FA4-FD2030D7FD97}" sibTransId="{2C80266B-6C64-40C0-B2E9-14F2C5481F0C}"/>
    <dgm:cxn modelId="{7B76B201-1A90-483E-86B1-4CE6A2694219}" type="presParOf" srcId="{D46A4C6A-EAA1-4AA8-B6BF-F573590C0506}" destId="{861AA85E-2BC8-45C8-9448-C7AF39C47ACD}" srcOrd="0"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587E7EF8-EA7C-4D9F-8FC9-40DA8B6929D5}"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fr-BE"/>
        </a:p>
      </dgm:t>
    </dgm:pt>
    <dgm:pt modelId="{033D964B-A1D8-45D1-B884-3C4DB00E65A4}">
      <dgm:prSet custT="1"/>
      <dgm:spPr>
        <a:solidFill>
          <a:schemeClr val="bg1"/>
        </a:solidFill>
      </dgm:spPr>
      <dgm:t>
        <a:bodyPr/>
        <a:lstStyle/>
        <a:p>
          <a:r>
            <a:rPr lang="fr-FR" sz="2200" b="1" dirty="0">
              <a:solidFill>
                <a:schemeClr val="tx1"/>
              </a:solidFill>
            </a:rPr>
            <a:t>Art. 65. Le sursis à l’exécution des peines</a:t>
          </a:r>
          <a:endParaRPr lang="fr-BE" sz="2200" dirty="0">
            <a:solidFill>
              <a:schemeClr val="tx1"/>
            </a:solidFill>
          </a:endParaRPr>
        </a:p>
      </dgm:t>
    </dgm:pt>
    <dgm:pt modelId="{3D2059E2-EA64-4CBF-A2B7-E9CF990E7405}" type="parTrans" cxnId="{E6F83AE9-130A-47D5-9DDD-D4A8708B1D2F}">
      <dgm:prSet/>
      <dgm:spPr/>
      <dgm:t>
        <a:bodyPr/>
        <a:lstStyle/>
        <a:p>
          <a:endParaRPr lang="fr-BE"/>
        </a:p>
      </dgm:t>
    </dgm:pt>
    <dgm:pt modelId="{3913648F-9720-4F8E-9D08-D08DED6D787E}" type="sibTrans" cxnId="{E6F83AE9-130A-47D5-9DDD-D4A8708B1D2F}">
      <dgm:prSet/>
      <dgm:spPr/>
      <dgm:t>
        <a:bodyPr/>
        <a:lstStyle/>
        <a:p>
          <a:endParaRPr lang="fr-BE"/>
        </a:p>
      </dgm:t>
    </dgm:pt>
    <dgm:pt modelId="{5E854544-9915-46A7-95BA-F2DDD4A6E1C6}">
      <dgm:prSet custT="1"/>
      <dgm:spPr>
        <a:solidFill>
          <a:schemeClr val="bg1"/>
        </a:solidFill>
      </dgm:spPr>
      <dgm:t>
        <a:bodyPr/>
        <a:lstStyle/>
        <a:p>
          <a:r>
            <a:rPr lang="nl-BE" sz="2200" dirty="0">
              <a:solidFill>
                <a:schemeClr val="accent1"/>
              </a:solidFill>
            </a:rPr>
            <a:t>Plus de </a:t>
          </a:r>
          <a:r>
            <a:rPr lang="nl-BE" sz="2200" dirty="0" err="1">
              <a:solidFill>
                <a:schemeClr val="accent1"/>
              </a:solidFill>
            </a:rPr>
            <a:t>condition</a:t>
          </a:r>
          <a:r>
            <a:rPr lang="nl-BE" sz="2200" dirty="0">
              <a:solidFill>
                <a:schemeClr val="accent1"/>
              </a:solidFill>
            </a:rPr>
            <a:t> quant </a:t>
          </a:r>
          <a:r>
            <a:rPr lang="nl-BE" sz="2200" dirty="0" err="1">
              <a:solidFill>
                <a:schemeClr val="accent1"/>
              </a:solidFill>
            </a:rPr>
            <a:t>aux</a:t>
          </a:r>
          <a:r>
            <a:rPr lang="nl-BE" sz="2200" dirty="0">
              <a:solidFill>
                <a:schemeClr val="accent1"/>
              </a:solidFill>
            </a:rPr>
            <a:t> </a:t>
          </a:r>
          <a:r>
            <a:rPr lang="nl-BE" sz="2200" dirty="0" err="1">
              <a:solidFill>
                <a:schemeClr val="accent1"/>
              </a:solidFill>
            </a:rPr>
            <a:t>antécédents</a:t>
          </a:r>
          <a:r>
            <a:rPr lang="nl-BE" sz="2200" dirty="0">
              <a:solidFill>
                <a:schemeClr val="accent1"/>
              </a:solidFill>
            </a:rPr>
            <a:t> </a:t>
          </a:r>
          <a:r>
            <a:rPr lang="nl-BE" sz="2200" dirty="0" err="1">
              <a:solidFill>
                <a:schemeClr val="accent1"/>
              </a:solidFill>
            </a:rPr>
            <a:t>judiciaires</a:t>
          </a:r>
          <a:r>
            <a:rPr lang="nl-BE" sz="2200" dirty="0">
              <a:solidFill>
                <a:schemeClr val="accent1"/>
              </a:solidFill>
            </a:rPr>
            <a:t> en </a:t>
          </a:r>
          <a:r>
            <a:rPr lang="nl-BE" sz="2200" dirty="0" err="1">
              <a:solidFill>
                <a:schemeClr val="accent1"/>
              </a:solidFill>
            </a:rPr>
            <a:t>ce</a:t>
          </a:r>
          <a:r>
            <a:rPr lang="nl-BE" sz="2200" dirty="0">
              <a:solidFill>
                <a:schemeClr val="accent1"/>
              </a:solidFill>
            </a:rPr>
            <a:t> </a:t>
          </a:r>
          <a:r>
            <a:rPr lang="nl-BE" sz="2200" dirty="0" err="1">
              <a:solidFill>
                <a:schemeClr val="accent1"/>
              </a:solidFill>
            </a:rPr>
            <a:t>compris</a:t>
          </a:r>
          <a:r>
            <a:rPr lang="nl-BE" sz="2200" dirty="0">
              <a:solidFill>
                <a:schemeClr val="accent1"/>
              </a:solidFill>
            </a:rPr>
            <a:t> pour </a:t>
          </a:r>
          <a:r>
            <a:rPr lang="nl-BE" sz="2200" dirty="0" err="1">
              <a:solidFill>
                <a:schemeClr val="accent1"/>
              </a:solidFill>
            </a:rPr>
            <a:t>le</a:t>
          </a:r>
          <a:r>
            <a:rPr lang="nl-BE" sz="2200" dirty="0">
              <a:solidFill>
                <a:schemeClr val="accent1"/>
              </a:solidFill>
            </a:rPr>
            <a:t> </a:t>
          </a:r>
          <a:r>
            <a:rPr lang="nl-BE" sz="2200" dirty="0" err="1">
              <a:solidFill>
                <a:schemeClr val="accent1"/>
              </a:solidFill>
            </a:rPr>
            <a:t>sursis</a:t>
          </a:r>
          <a:r>
            <a:rPr lang="nl-BE" sz="2200" dirty="0">
              <a:solidFill>
                <a:schemeClr val="accent1"/>
              </a:solidFill>
            </a:rPr>
            <a:t> </a:t>
          </a:r>
          <a:r>
            <a:rPr lang="nl-BE" sz="2200" dirty="0" err="1">
              <a:solidFill>
                <a:schemeClr val="accent1"/>
              </a:solidFill>
            </a:rPr>
            <a:t>simple</a:t>
          </a:r>
          <a:r>
            <a:rPr lang="nl-BE" sz="2200" dirty="0">
              <a:solidFill>
                <a:schemeClr val="accent1"/>
              </a:solidFill>
            </a:rPr>
            <a:t>.</a:t>
          </a:r>
          <a:endParaRPr lang="fr-BE" sz="2200" dirty="0">
            <a:solidFill>
              <a:schemeClr val="accent1"/>
            </a:solidFill>
          </a:endParaRPr>
        </a:p>
      </dgm:t>
    </dgm:pt>
    <dgm:pt modelId="{2E273254-40AA-4225-8F86-3C4D5BF1E089}" type="parTrans" cxnId="{7112FE03-77E1-4DBF-8C1B-F745E3F6F902}">
      <dgm:prSet/>
      <dgm:spPr/>
      <dgm:t>
        <a:bodyPr/>
        <a:lstStyle/>
        <a:p>
          <a:endParaRPr lang="fr-BE"/>
        </a:p>
      </dgm:t>
    </dgm:pt>
    <dgm:pt modelId="{58D4C80E-EF5A-4E35-B0DF-AB13177898BC}" type="sibTrans" cxnId="{7112FE03-77E1-4DBF-8C1B-F745E3F6F902}">
      <dgm:prSet/>
      <dgm:spPr/>
      <dgm:t>
        <a:bodyPr/>
        <a:lstStyle/>
        <a:p>
          <a:endParaRPr lang="fr-BE"/>
        </a:p>
      </dgm:t>
    </dgm:pt>
    <dgm:pt modelId="{407DED24-DC5B-40C9-8767-2442103CA084}">
      <dgm:prSet custT="1"/>
      <dgm:spPr>
        <a:solidFill>
          <a:schemeClr val="bg1"/>
        </a:solidFill>
      </dgm:spPr>
      <dgm:t>
        <a:bodyPr/>
        <a:lstStyle/>
        <a:p>
          <a:r>
            <a:rPr lang="nl-BE" sz="2200">
              <a:solidFill>
                <a:schemeClr val="tx1"/>
              </a:solidFill>
            </a:rPr>
            <a:t>Possible pour les peines ne dépassant pas le niveau 3, tant les peines principales que les peines accessoires.</a:t>
          </a:r>
          <a:endParaRPr lang="fr-BE" sz="2200">
            <a:solidFill>
              <a:schemeClr val="tx1"/>
            </a:solidFill>
          </a:endParaRPr>
        </a:p>
      </dgm:t>
    </dgm:pt>
    <dgm:pt modelId="{FBF2EEEE-AB47-46A5-85A5-329C9CF023B1}" type="parTrans" cxnId="{D6F29760-93D4-44C1-A85C-61B3165565FD}">
      <dgm:prSet/>
      <dgm:spPr/>
      <dgm:t>
        <a:bodyPr/>
        <a:lstStyle/>
        <a:p>
          <a:endParaRPr lang="fr-BE"/>
        </a:p>
      </dgm:t>
    </dgm:pt>
    <dgm:pt modelId="{038A43D7-B81C-411B-A19B-272088052BBB}" type="sibTrans" cxnId="{D6F29760-93D4-44C1-A85C-61B3165565FD}">
      <dgm:prSet/>
      <dgm:spPr/>
      <dgm:t>
        <a:bodyPr/>
        <a:lstStyle/>
        <a:p>
          <a:endParaRPr lang="fr-BE"/>
        </a:p>
      </dgm:t>
    </dgm:pt>
    <dgm:pt modelId="{0C87BA48-8265-4C5E-A709-E74D14010C08}">
      <dgm:prSet custT="1"/>
      <dgm:spPr>
        <a:solidFill>
          <a:schemeClr val="bg1"/>
        </a:solidFill>
      </dgm:spPr>
      <dgm:t>
        <a:bodyPr/>
        <a:lstStyle/>
        <a:p>
          <a:r>
            <a:rPr lang="nl-BE" sz="2200" dirty="0" err="1">
              <a:solidFill>
                <a:schemeClr val="tx1"/>
              </a:solidFill>
            </a:rPr>
            <a:t>Exclusion</a:t>
          </a:r>
          <a:r>
            <a:rPr lang="nl-BE" sz="2200" dirty="0">
              <a:solidFill>
                <a:schemeClr val="tx1"/>
              </a:solidFill>
            </a:rPr>
            <a:t> de </a:t>
          </a:r>
          <a:r>
            <a:rPr lang="nl-BE" sz="2200" dirty="0" err="1">
              <a:solidFill>
                <a:schemeClr val="tx1"/>
              </a:solidFill>
            </a:rPr>
            <a:t>certaines</a:t>
          </a:r>
          <a:r>
            <a:rPr lang="nl-BE" sz="2200" dirty="0">
              <a:solidFill>
                <a:schemeClr val="tx1"/>
              </a:solidFill>
            </a:rPr>
            <a:t> </a:t>
          </a:r>
          <a:r>
            <a:rPr lang="nl-BE" sz="2200" dirty="0" err="1">
              <a:solidFill>
                <a:schemeClr val="tx1"/>
              </a:solidFill>
            </a:rPr>
            <a:t>peines</a:t>
          </a:r>
          <a:r>
            <a:rPr lang="nl-BE" sz="2200" dirty="0">
              <a:solidFill>
                <a:schemeClr val="tx1"/>
              </a:solidFill>
            </a:rPr>
            <a:t> du </a:t>
          </a:r>
          <a:r>
            <a:rPr lang="nl-BE" sz="2200" dirty="0" err="1">
              <a:solidFill>
                <a:schemeClr val="tx1"/>
              </a:solidFill>
            </a:rPr>
            <a:t>sursis</a:t>
          </a:r>
          <a:r>
            <a:rPr lang="nl-BE" sz="2200" dirty="0">
              <a:solidFill>
                <a:schemeClr val="tx1"/>
              </a:solidFill>
            </a:rPr>
            <a:t> : </a:t>
          </a:r>
          <a:r>
            <a:rPr lang="nl-BE" sz="2200" dirty="0" err="1">
              <a:solidFill>
                <a:schemeClr val="tx1"/>
              </a:solidFill>
            </a:rPr>
            <a:t>peine</a:t>
          </a:r>
          <a:r>
            <a:rPr lang="nl-BE" sz="2200" dirty="0">
              <a:solidFill>
                <a:schemeClr val="tx1"/>
              </a:solidFill>
            </a:rPr>
            <a:t> de </a:t>
          </a:r>
          <a:r>
            <a:rPr lang="nl-BE" sz="2200" dirty="0" err="1">
              <a:solidFill>
                <a:schemeClr val="tx1"/>
              </a:solidFill>
            </a:rPr>
            <a:t>confiscation</a:t>
          </a:r>
          <a:r>
            <a:rPr lang="nl-BE" sz="2200" dirty="0">
              <a:solidFill>
                <a:schemeClr val="tx1"/>
              </a:solidFill>
            </a:rPr>
            <a:t>, </a:t>
          </a:r>
          <a:r>
            <a:rPr lang="nl-BE" sz="2200" dirty="0" err="1">
              <a:solidFill>
                <a:schemeClr val="tx1"/>
              </a:solidFill>
            </a:rPr>
            <a:t>peine</a:t>
          </a:r>
          <a:r>
            <a:rPr lang="nl-BE" sz="2200" dirty="0">
              <a:solidFill>
                <a:schemeClr val="tx1"/>
              </a:solidFill>
            </a:rPr>
            <a:t> de surveillance </a:t>
          </a:r>
          <a:r>
            <a:rPr lang="nl-BE" sz="2200" dirty="0" err="1">
              <a:solidFill>
                <a:schemeClr val="tx1"/>
              </a:solidFill>
            </a:rPr>
            <a:t>électronique</a:t>
          </a:r>
          <a:r>
            <a:rPr lang="nl-BE" sz="2200" dirty="0">
              <a:solidFill>
                <a:schemeClr val="tx1"/>
              </a:solidFill>
            </a:rPr>
            <a:t>, </a:t>
          </a:r>
          <a:r>
            <a:rPr lang="nl-BE" sz="2200" dirty="0" err="1">
              <a:solidFill>
                <a:schemeClr val="tx1"/>
              </a:solidFill>
            </a:rPr>
            <a:t>peine</a:t>
          </a:r>
          <a:r>
            <a:rPr lang="nl-BE" sz="2200" dirty="0">
              <a:solidFill>
                <a:schemeClr val="tx1"/>
              </a:solidFill>
            </a:rPr>
            <a:t> de </a:t>
          </a:r>
          <a:r>
            <a:rPr lang="nl-BE" sz="2200" dirty="0" err="1">
              <a:solidFill>
                <a:schemeClr val="tx1"/>
              </a:solidFill>
            </a:rPr>
            <a:t>probation</a:t>
          </a:r>
          <a:r>
            <a:rPr lang="nl-BE" sz="2200" dirty="0">
              <a:solidFill>
                <a:schemeClr val="tx1"/>
              </a:solidFill>
            </a:rPr>
            <a:t>, </a:t>
          </a:r>
          <a:r>
            <a:rPr lang="nl-BE" sz="2200" dirty="0" err="1">
              <a:solidFill>
                <a:schemeClr val="tx1"/>
              </a:solidFill>
            </a:rPr>
            <a:t>peine</a:t>
          </a:r>
          <a:r>
            <a:rPr lang="nl-BE" sz="2200" dirty="0">
              <a:solidFill>
                <a:schemeClr val="tx1"/>
              </a:solidFill>
            </a:rPr>
            <a:t> de </a:t>
          </a:r>
          <a:r>
            <a:rPr lang="nl-BE" sz="2200" dirty="0" err="1">
              <a:solidFill>
                <a:schemeClr val="tx1"/>
              </a:solidFill>
            </a:rPr>
            <a:t>travail</a:t>
          </a:r>
          <a:r>
            <a:rPr lang="nl-BE" sz="2200" dirty="0">
              <a:solidFill>
                <a:schemeClr val="tx1"/>
              </a:solidFill>
            </a:rPr>
            <a:t>, </a:t>
          </a:r>
          <a:r>
            <a:rPr lang="nl-BE" sz="2200" dirty="0" err="1">
              <a:solidFill>
                <a:schemeClr val="tx1"/>
              </a:solidFill>
            </a:rPr>
            <a:t>traitement</a:t>
          </a:r>
          <a:r>
            <a:rPr lang="nl-BE" sz="2200" dirty="0">
              <a:solidFill>
                <a:schemeClr val="tx1"/>
              </a:solidFill>
            </a:rPr>
            <a:t> sous </a:t>
          </a:r>
          <a:r>
            <a:rPr lang="nl-BE" sz="2200" dirty="0" err="1">
              <a:solidFill>
                <a:schemeClr val="tx1"/>
              </a:solidFill>
            </a:rPr>
            <a:t>privation</a:t>
          </a:r>
          <a:r>
            <a:rPr lang="nl-BE" sz="2200" dirty="0">
              <a:solidFill>
                <a:schemeClr val="tx1"/>
              </a:solidFill>
            </a:rPr>
            <a:t> de </a:t>
          </a:r>
          <a:r>
            <a:rPr lang="nl-BE" sz="2200" dirty="0" err="1">
              <a:solidFill>
                <a:schemeClr val="tx1"/>
              </a:solidFill>
            </a:rPr>
            <a:t>liberté</a:t>
          </a:r>
          <a:r>
            <a:rPr lang="nl-BE" sz="2200" dirty="0">
              <a:solidFill>
                <a:schemeClr val="tx1"/>
              </a:solidFill>
            </a:rPr>
            <a:t>, </a:t>
          </a:r>
          <a:r>
            <a:rPr lang="nl-BE" sz="2200" dirty="0" err="1">
              <a:solidFill>
                <a:schemeClr val="tx1"/>
              </a:solidFill>
            </a:rPr>
            <a:t>suivi</a:t>
          </a:r>
          <a:r>
            <a:rPr lang="nl-BE" sz="2200" dirty="0">
              <a:solidFill>
                <a:schemeClr val="tx1"/>
              </a:solidFill>
            </a:rPr>
            <a:t> </a:t>
          </a:r>
          <a:r>
            <a:rPr lang="nl-BE" sz="2200" dirty="0" err="1">
              <a:solidFill>
                <a:schemeClr val="tx1"/>
              </a:solidFill>
            </a:rPr>
            <a:t>prolongé</a:t>
          </a:r>
          <a:r>
            <a:rPr lang="nl-BE" sz="2200" dirty="0">
              <a:solidFill>
                <a:schemeClr val="tx1"/>
              </a:solidFill>
            </a:rPr>
            <a:t>, </a:t>
          </a:r>
          <a:r>
            <a:rPr lang="nl-BE" sz="2200" dirty="0" err="1">
              <a:solidFill>
                <a:schemeClr val="tx1"/>
              </a:solidFill>
            </a:rPr>
            <a:t>peine</a:t>
          </a:r>
          <a:r>
            <a:rPr lang="nl-BE" sz="2200" dirty="0">
              <a:solidFill>
                <a:schemeClr val="tx1"/>
              </a:solidFill>
            </a:rPr>
            <a:t> subsidiaire (</a:t>
          </a:r>
          <a:r>
            <a:rPr lang="nl-BE" sz="2200" dirty="0" err="1">
              <a:solidFill>
                <a:schemeClr val="tx1"/>
              </a:solidFill>
            </a:rPr>
            <a:t>loi</a:t>
          </a:r>
          <a:r>
            <a:rPr lang="nl-BE" sz="2200" dirty="0">
              <a:solidFill>
                <a:schemeClr val="tx1"/>
              </a:solidFill>
            </a:rPr>
            <a:t> réparatrice : </a:t>
          </a:r>
          <a:r>
            <a:rPr lang="nl-BE" sz="2200" dirty="0" err="1">
              <a:solidFill>
                <a:schemeClr val="tx1"/>
              </a:solidFill>
            </a:rPr>
            <a:t>ajout</a:t>
          </a:r>
          <a:r>
            <a:rPr lang="nl-BE" sz="2200" dirty="0">
              <a:solidFill>
                <a:schemeClr val="tx1"/>
              </a:solidFill>
            </a:rPr>
            <a:t> </a:t>
          </a:r>
          <a:r>
            <a:rPr lang="nl-BE" sz="2200" dirty="0" err="1">
              <a:solidFill>
                <a:schemeClr val="tx1"/>
              </a:solidFill>
            </a:rPr>
            <a:t>peine</a:t>
          </a:r>
          <a:r>
            <a:rPr lang="nl-BE" sz="2200" dirty="0">
              <a:solidFill>
                <a:schemeClr val="tx1"/>
              </a:solidFill>
            </a:rPr>
            <a:t> de prestation en faveur de la </a:t>
          </a:r>
          <a:r>
            <a:rPr lang="nl-BE" sz="2200" dirty="0" err="1">
              <a:solidFill>
                <a:schemeClr val="tx1"/>
              </a:solidFill>
            </a:rPr>
            <a:t>communauté</a:t>
          </a:r>
          <a:r>
            <a:rPr lang="nl-BE" sz="2200" dirty="0">
              <a:solidFill>
                <a:schemeClr val="tx1"/>
              </a:solidFill>
            </a:rPr>
            <a:t>).</a:t>
          </a:r>
          <a:endParaRPr lang="fr-BE" sz="2200" dirty="0">
            <a:solidFill>
              <a:schemeClr val="tx1"/>
            </a:solidFill>
          </a:endParaRPr>
        </a:p>
      </dgm:t>
    </dgm:pt>
    <dgm:pt modelId="{CA782FD1-9888-4BE4-BBA7-A30DB6431464}" type="parTrans" cxnId="{ED6DE018-82A2-49B4-B931-7D2E0D7461EB}">
      <dgm:prSet/>
      <dgm:spPr/>
      <dgm:t>
        <a:bodyPr/>
        <a:lstStyle/>
        <a:p>
          <a:endParaRPr lang="fr-BE"/>
        </a:p>
      </dgm:t>
    </dgm:pt>
    <dgm:pt modelId="{A7FC88DC-348E-4E20-8901-7EDF28FD1AD8}" type="sibTrans" cxnId="{ED6DE018-82A2-49B4-B931-7D2E0D7461EB}">
      <dgm:prSet/>
      <dgm:spPr/>
      <dgm:t>
        <a:bodyPr/>
        <a:lstStyle/>
        <a:p>
          <a:endParaRPr lang="fr-BE"/>
        </a:p>
      </dgm:t>
    </dgm:pt>
    <dgm:pt modelId="{1951E214-7E01-45E1-A62D-6C58D6E784FC}">
      <dgm:prSet custT="1"/>
      <dgm:spPr>
        <a:solidFill>
          <a:schemeClr val="bg1"/>
        </a:solidFill>
      </dgm:spPr>
      <dgm:t>
        <a:bodyPr/>
        <a:lstStyle/>
        <a:p>
          <a:r>
            <a:rPr lang="nl-BE" sz="2200" dirty="0">
              <a:solidFill>
                <a:schemeClr val="tx1"/>
              </a:solidFill>
            </a:rPr>
            <a:t>Délai d’épreuve </a:t>
          </a:r>
          <a:r>
            <a:rPr lang="fr-FR" sz="2200" dirty="0">
              <a:solidFill>
                <a:schemeClr val="tx1"/>
              </a:solidFill>
            </a:rPr>
            <a:t>d’un à cinq ans.</a:t>
          </a:r>
          <a:endParaRPr lang="fr-BE" sz="2200" dirty="0">
            <a:solidFill>
              <a:schemeClr val="tx1"/>
            </a:solidFill>
          </a:endParaRPr>
        </a:p>
      </dgm:t>
    </dgm:pt>
    <dgm:pt modelId="{C7587E5A-A8B2-476A-B612-863B473BF3D5}" type="parTrans" cxnId="{CF1E0A25-63F4-449A-AB57-D3A277271B52}">
      <dgm:prSet/>
      <dgm:spPr/>
      <dgm:t>
        <a:bodyPr/>
        <a:lstStyle/>
        <a:p>
          <a:endParaRPr lang="fr-BE"/>
        </a:p>
      </dgm:t>
    </dgm:pt>
    <dgm:pt modelId="{5A3A441D-018C-4D72-9C7D-2A32AF38528F}" type="sibTrans" cxnId="{CF1E0A25-63F4-449A-AB57-D3A277271B52}">
      <dgm:prSet/>
      <dgm:spPr/>
      <dgm:t>
        <a:bodyPr/>
        <a:lstStyle/>
        <a:p>
          <a:endParaRPr lang="fr-BE"/>
        </a:p>
      </dgm:t>
    </dgm:pt>
    <dgm:pt modelId="{DC4E987A-22E7-49FA-A351-7FC02E77A5FA}">
      <dgm:prSet custT="1"/>
      <dgm:spPr>
        <a:solidFill>
          <a:schemeClr val="bg1"/>
        </a:solidFill>
      </dgm:spPr>
      <dgm:t>
        <a:bodyPr/>
        <a:lstStyle/>
        <a:p>
          <a:r>
            <a:rPr lang="fr-FR" sz="2200" dirty="0">
              <a:solidFill>
                <a:schemeClr val="tx1"/>
              </a:solidFill>
            </a:rPr>
            <a:t>Sursis probatoire : possibilité de formation, </a:t>
          </a:r>
          <a:r>
            <a:rPr lang="fr-FR" sz="2200" strike="sngStrike" dirty="0">
              <a:solidFill>
                <a:schemeClr val="tx1"/>
              </a:solidFill>
            </a:rPr>
            <a:t>trajet d’insertion professionnelle</a:t>
          </a:r>
          <a:r>
            <a:rPr lang="fr-FR" sz="2200" dirty="0">
              <a:solidFill>
                <a:schemeClr val="tx1"/>
              </a:solidFill>
            </a:rPr>
            <a:t> ou traitement ambulatoire.</a:t>
          </a:r>
          <a:endParaRPr lang="fr-BE" sz="2200" dirty="0">
            <a:solidFill>
              <a:schemeClr val="tx1"/>
            </a:solidFill>
          </a:endParaRPr>
        </a:p>
      </dgm:t>
    </dgm:pt>
    <dgm:pt modelId="{E328A94B-A4F1-46D3-8ECD-F4CAEEADD6B7}" type="parTrans" cxnId="{84DFFAEF-F380-41B0-BCE2-281C29E58EC5}">
      <dgm:prSet/>
      <dgm:spPr/>
      <dgm:t>
        <a:bodyPr/>
        <a:lstStyle/>
        <a:p>
          <a:endParaRPr lang="fr-BE"/>
        </a:p>
      </dgm:t>
    </dgm:pt>
    <dgm:pt modelId="{0D78A751-27A5-43CB-9233-0FBC48DE9DDD}" type="sibTrans" cxnId="{84DFFAEF-F380-41B0-BCE2-281C29E58EC5}">
      <dgm:prSet/>
      <dgm:spPr/>
      <dgm:t>
        <a:bodyPr/>
        <a:lstStyle/>
        <a:p>
          <a:endParaRPr lang="fr-BE"/>
        </a:p>
      </dgm:t>
    </dgm:pt>
    <dgm:pt modelId="{552AFA52-1548-4D79-ADC5-7D05CE19BBE2}">
      <dgm:prSet custT="1"/>
      <dgm:spPr>
        <a:solidFill>
          <a:schemeClr val="bg1"/>
        </a:solidFill>
      </dgm:spPr>
      <dgm:t>
        <a:bodyPr/>
        <a:lstStyle/>
        <a:p>
          <a:r>
            <a:rPr lang="fr-FR" sz="2200" dirty="0">
              <a:solidFill>
                <a:schemeClr val="tx1"/>
              </a:solidFill>
            </a:rPr>
            <a:t>Révocation obligatoire si nouvelle peine = emprisonnement de +18 mois sans sursis (personnes morales - loi réparatrice : amende de plus de 180,000 euros sans sursis).</a:t>
          </a:r>
          <a:endParaRPr lang="fr-BE" sz="2200" dirty="0">
            <a:solidFill>
              <a:schemeClr val="tx1"/>
            </a:solidFill>
          </a:endParaRPr>
        </a:p>
      </dgm:t>
    </dgm:pt>
    <dgm:pt modelId="{688FC916-34E5-4DDE-AC0A-C8AFCE41842D}" type="parTrans" cxnId="{2C943DC7-6D7C-4267-B121-D1D37ACD9C83}">
      <dgm:prSet/>
      <dgm:spPr/>
      <dgm:t>
        <a:bodyPr/>
        <a:lstStyle/>
        <a:p>
          <a:endParaRPr lang="fr-BE"/>
        </a:p>
      </dgm:t>
    </dgm:pt>
    <dgm:pt modelId="{4074FCED-E488-4E73-8785-5DD2C2C9B31B}" type="sibTrans" cxnId="{2C943DC7-6D7C-4267-B121-D1D37ACD9C83}">
      <dgm:prSet/>
      <dgm:spPr/>
      <dgm:t>
        <a:bodyPr/>
        <a:lstStyle/>
        <a:p>
          <a:endParaRPr lang="fr-BE"/>
        </a:p>
      </dgm:t>
    </dgm:pt>
    <dgm:pt modelId="{4D993F68-4A8B-4F28-B4D2-C286768BD680}">
      <dgm:prSet custT="1"/>
      <dgm:spPr>
        <a:solidFill>
          <a:schemeClr val="bg1"/>
        </a:solidFill>
      </dgm:spPr>
      <dgm:t>
        <a:bodyPr/>
        <a:lstStyle/>
        <a:p>
          <a:r>
            <a:rPr lang="fr-FR" sz="2200" dirty="0">
              <a:solidFill>
                <a:schemeClr val="tx1"/>
              </a:solidFill>
            </a:rPr>
            <a:t>Révocation facultative si nouvelle peine = emprisonnement de 18 mois ou – sans sursis (personnes morales - loi réparatrice : amende de plus de20,000 à 180,000 euros sans sursis) ou inobservation </a:t>
          </a:r>
          <a:r>
            <a:rPr lang="fr-FR" sz="2200" dirty="0">
              <a:solidFill>
                <a:schemeClr val="accent1"/>
              </a:solidFill>
            </a:rPr>
            <a:t>grave</a:t>
          </a:r>
          <a:r>
            <a:rPr lang="fr-FR" sz="2200" dirty="0">
              <a:solidFill>
                <a:schemeClr val="tx1"/>
              </a:solidFill>
            </a:rPr>
            <a:t> des conditions pour le sursis probatoire.</a:t>
          </a:r>
          <a:endParaRPr lang="fr-BE" sz="2200" dirty="0">
            <a:solidFill>
              <a:schemeClr val="tx1"/>
            </a:solidFill>
          </a:endParaRPr>
        </a:p>
      </dgm:t>
    </dgm:pt>
    <dgm:pt modelId="{8543EEC7-9029-40E5-9B0F-F4253BBD3623}" type="parTrans" cxnId="{53A9A727-3656-4C7C-8FF9-5941F1B9DEEF}">
      <dgm:prSet/>
      <dgm:spPr/>
      <dgm:t>
        <a:bodyPr/>
        <a:lstStyle/>
        <a:p>
          <a:endParaRPr lang="fr-BE"/>
        </a:p>
      </dgm:t>
    </dgm:pt>
    <dgm:pt modelId="{FECBC10D-75AB-46EB-9B0E-C17A69F3C343}" type="sibTrans" cxnId="{53A9A727-3656-4C7C-8FF9-5941F1B9DEEF}">
      <dgm:prSet/>
      <dgm:spPr/>
      <dgm:t>
        <a:bodyPr/>
        <a:lstStyle/>
        <a:p>
          <a:endParaRPr lang="fr-BE"/>
        </a:p>
      </dgm:t>
    </dgm:pt>
    <dgm:pt modelId="{B7BBDDEB-DAA4-4D41-B58C-AAD7ECF122DC}">
      <dgm:prSet custT="1"/>
      <dgm:spPr>
        <a:solidFill>
          <a:schemeClr val="bg1"/>
        </a:solidFill>
      </dgm:spPr>
      <dgm:t>
        <a:bodyPr/>
        <a:lstStyle/>
        <a:p>
          <a:r>
            <a:rPr lang="fr-BE" sz="2200" dirty="0">
              <a:solidFill>
                <a:schemeClr val="tx1"/>
              </a:solidFill>
            </a:rPr>
            <a:t>Cas particulier du roulage</a:t>
          </a:r>
        </a:p>
      </dgm:t>
    </dgm:pt>
    <dgm:pt modelId="{4571BE65-DB5A-4A4D-AC5B-8F3B6EB6B90C}" type="parTrans" cxnId="{ABFAE751-945A-4370-A36F-4B76CBC7E378}">
      <dgm:prSet/>
      <dgm:spPr/>
      <dgm:t>
        <a:bodyPr/>
        <a:lstStyle/>
        <a:p>
          <a:endParaRPr lang="en-GB"/>
        </a:p>
      </dgm:t>
    </dgm:pt>
    <dgm:pt modelId="{9831591A-C5F0-4A9B-AD16-B13A0E457475}" type="sibTrans" cxnId="{ABFAE751-945A-4370-A36F-4B76CBC7E378}">
      <dgm:prSet/>
      <dgm:spPr/>
      <dgm:t>
        <a:bodyPr/>
        <a:lstStyle/>
        <a:p>
          <a:endParaRPr lang="en-GB"/>
        </a:p>
      </dgm:t>
    </dgm:pt>
    <dgm:pt modelId="{A8394092-3272-49DE-AF97-10AB31ADA335}">
      <dgm:prSet custT="1"/>
      <dgm:spPr>
        <a:solidFill>
          <a:schemeClr val="bg1"/>
        </a:solidFill>
      </dgm:spPr>
      <dgm:t>
        <a:bodyPr/>
        <a:lstStyle/>
        <a:p>
          <a:r>
            <a:rPr lang="fr-BE" sz="2200" dirty="0">
              <a:solidFill>
                <a:schemeClr val="tx1"/>
              </a:solidFill>
            </a:rPr>
            <a:t>A titre transitoire : contrôle de l’exécution du sursis probatoire par la commission de probation</a:t>
          </a:r>
        </a:p>
      </dgm:t>
    </dgm:pt>
    <dgm:pt modelId="{BE6FA970-73D9-49D6-BBE2-380EF5999A79}" type="parTrans" cxnId="{50C952DF-F013-412C-9000-9A2DE48D20C5}">
      <dgm:prSet/>
      <dgm:spPr/>
      <dgm:t>
        <a:bodyPr/>
        <a:lstStyle/>
        <a:p>
          <a:endParaRPr lang="en-GB"/>
        </a:p>
      </dgm:t>
    </dgm:pt>
    <dgm:pt modelId="{5FE2CD13-0C30-43B5-9E00-E3F289291A74}" type="sibTrans" cxnId="{50C952DF-F013-412C-9000-9A2DE48D20C5}">
      <dgm:prSet/>
      <dgm:spPr/>
      <dgm:t>
        <a:bodyPr/>
        <a:lstStyle/>
        <a:p>
          <a:endParaRPr lang="en-GB"/>
        </a:p>
      </dgm:t>
    </dgm:pt>
    <dgm:pt modelId="{FBC3569E-34C0-47F3-9896-A4CD04D67245}" type="pres">
      <dgm:prSet presAssocID="{587E7EF8-EA7C-4D9F-8FC9-40DA8B6929D5}" presName="Name0" presStyleCnt="0">
        <dgm:presLayoutVars>
          <dgm:dir/>
          <dgm:resizeHandles val="exact"/>
        </dgm:presLayoutVars>
      </dgm:prSet>
      <dgm:spPr/>
    </dgm:pt>
    <dgm:pt modelId="{7CDFD6C4-E477-4C2B-98D9-02226B1EBEA3}" type="pres">
      <dgm:prSet presAssocID="{033D964B-A1D8-45D1-B884-3C4DB00E65A4}" presName="node" presStyleLbl="node1" presStyleIdx="0" presStyleCnt="1" custLinFactNeighborX="197" custLinFactNeighborY="0">
        <dgm:presLayoutVars>
          <dgm:bulletEnabled val="1"/>
        </dgm:presLayoutVars>
      </dgm:prSet>
      <dgm:spPr/>
    </dgm:pt>
  </dgm:ptLst>
  <dgm:cxnLst>
    <dgm:cxn modelId="{7112FE03-77E1-4DBF-8C1B-F745E3F6F902}" srcId="{033D964B-A1D8-45D1-B884-3C4DB00E65A4}" destId="{5E854544-9915-46A7-95BA-F2DDD4A6E1C6}" srcOrd="0" destOrd="0" parTransId="{2E273254-40AA-4225-8F86-3C4D5BF1E089}" sibTransId="{58D4C80E-EF5A-4E35-B0DF-AB13177898BC}"/>
    <dgm:cxn modelId="{ED6DE018-82A2-49B4-B931-7D2E0D7461EB}" srcId="{033D964B-A1D8-45D1-B884-3C4DB00E65A4}" destId="{0C87BA48-8265-4C5E-A709-E74D14010C08}" srcOrd="2" destOrd="0" parTransId="{CA782FD1-9888-4BE4-BBA7-A30DB6431464}" sibTransId="{A7FC88DC-348E-4E20-8901-7EDF28FD1AD8}"/>
    <dgm:cxn modelId="{CF1E0A25-63F4-449A-AB57-D3A277271B52}" srcId="{033D964B-A1D8-45D1-B884-3C4DB00E65A4}" destId="{1951E214-7E01-45E1-A62D-6C58D6E784FC}" srcOrd="3" destOrd="0" parTransId="{C7587E5A-A8B2-476A-B612-863B473BF3D5}" sibTransId="{5A3A441D-018C-4D72-9C7D-2A32AF38528F}"/>
    <dgm:cxn modelId="{53A9A727-3656-4C7C-8FF9-5941F1B9DEEF}" srcId="{033D964B-A1D8-45D1-B884-3C4DB00E65A4}" destId="{4D993F68-4A8B-4F28-B4D2-C286768BD680}" srcOrd="6" destOrd="0" parTransId="{8543EEC7-9029-40E5-9B0F-F4253BBD3623}" sibTransId="{FECBC10D-75AB-46EB-9B0E-C17A69F3C343}"/>
    <dgm:cxn modelId="{45BE013E-C2F8-4806-BCEB-17B8BD21A1FB}" type="presOf" srcId="{A8394092-3272-49DE-AF97-10AB31ADA335}" destId="{7CDFD6C4-E477-4C2B-98D9-02226B1EBEA3}" srcOrd="0" destOrd="9" presId="urn:microsoft.com/office/officeart/2005/8/layout/hList6"/>
    <dgm:cxn modelId="{D6F29760-93D4-44C1-A85C-61B3165565FD}" srcId="{033D964B-A1D8-45D1-B884-3C4DB00E65A4}" destId="{407DED24-DC5B-40C9-8767-2442103CA084}" srcOrd="1" destOrd="0" parTransId="{FBF2EEEE-AB47-46A5-85A5-329C9CF023B1}" sibTransId="{038A43D7-B81C-411B-A19B-272088052BBB}"/>
    <dgm:cxn modelId="{AA90F166-8BBD-4910-8CF2-056F40BA1BC0}" type="presOf" srcId="{5E854544-9915-46A7-95BA-F2DDD4A6E1C6}" destId="{7CDFD6C4-E477-4C2B-98D9-02226B1EBEA3}" srcOrd="0" destOrd="1" presId="urn:microsoft.com/office/officeart/2005/8/layout/hList6"/>
    <dgm:cxn modelId="{ABFAE751-945A-4370-A36F-4B76CBC7E378}" srcId="{033D964B-A1D8-45D1-B884-3C4DB00E65A4}" destId="{B7BBDDEB-DAA4-4D41-B58C-AAD7ECF122DC}" srcOrd="7" destOrd="0" parTransId="{4571BE65-DB5A-4A4D-AC5B-8F3B6EB6B90C}" sibTransId="{9831591A-C5F0-4A9B-AD16-B13A0E457475}"/>
    <dgm:cxn modelId="{181DF557-8944-421D-880A-AEE393501227}" type="presOf" srcId="{552AFA52-1548-4D79-ADC5-7D05CE19BBE2}" destId="{7CDFD6C4-E477-4C2B-98D9-02226B1EBEA3}" srcOrd="0" destOrd="6" presId="urn:microsoft.com/office/officeart/2005/8/layout/hList6"/>
    <dgm:cxn modelId="{A63DE458-E9C4-47B2-921F-47C065A1E04E}" type="presOf" srcId="{4D993F68-4A8B-4F28-B4D2-C286768BD680}" destId="{7CDFD6C4-E477-4C2B-98D9-02226B1EBEA3}" srcOrd="0" destOrd="7" presId="urn:microsoft.com/office/officeart/2005/8/layout/hList6"/>
    <dgm:cxn modelId="{7A9DAE82-0845-4131-B203-9E8480D1F093}" type="presOf" srcId="{587E7EF8-EA7C-4D9F-8FC9-40DA8B6929D5}" destId="{FBC3569E-34C0-47F3-9896-A4CD04D67245}" srcOrd="0" destOrd="0" presId="urn:microsoft.com/office/officeart/2005/8/layout/hList6"/>
    <dgm:cxn modelId="{36069784-8910-4258-ABF8-7379832BE700}" type="presOf" srcId="{DC4E987A-22E7-49FA-A351-7FC02E77A5FA}" destId="{7CDFD6C4-E477-4C2B-98D9-02226B1EBEA3}" srcOrd="0" destOrd="5" presId="urn:microsoft.com/office/officeart/2005/8/layout/hList6"/>
    <dgm:cxn modelId="{64A8CE8E-2FB6-4EEF-B768-EEC11B3E3951}" type="presOf" srcId="{B7BBDDEB-DAA4-4D41-B58C-AAD7ECF122DC}" destId="{7CDFD6C4-E477-4C2B-98D9-02226B1EBEA3}" srcOrd="0" destOrd="8" presId="urn:microsoft.com/office/officeart/2005/8/layout/hList6"/>
    <dgm:cxn modelId="{D78414B2-B901-40FF-9683-7C9D274DA3E2}" type="presOf" srcId="{0C87BA48-8265-4C5E-A709-E74D14010C08}" destId="{7CDFD6C4-E477-4C2B-98D9-02226B1EBEA3}" srcOrd="0" destOrd="3" presId="urn:microsoft.com/office/officeart/2005/8/layout/hList6"/>
    <dgm:cxn modelId="{098F1BC4-5CC0-4B74-83D0-52A0EA0A5174}" type="presOf" srcId="{033D964B-A1D8-45D1-B884-3C4DB00E65A4}" destId="{7CDFD6C4-E477-4C2B-98D9-02226B1EBEA3}" srcOrd="0" destOrd="0" presId="urn:microsoft.com/office/officeart/2005/8/layout/hList6"/>
    <dgm:cxn modelId="{2C943DC7-6D7C-4267-B121-D1D37ACD9C83}" srcId="{033D964B-A1D8-45D1-B884-3C4DB00E65A4}" destId="{552AFA52-1548-4D79-ADC5-7D05CE19BBE2}" srcOrd="5" destOrd="0" parTransId="{688FC916-34E5-4DDE-AC0A-C8AFCE41842D}" sibTransId="{4074FCED-E488-4E73-8785-5DD2C2C9B31B}"/>
    <dgm:cxn modelId="{50C952DF-F013-412C-9000-9A2DE48D20C5}" srcId="{033D964B-A1D8-45D1-B884-3C4DB00E65A4}" destId="{A8394092-3272-49DE-AF97-10AB31ADA335}" srcOrd="8" destOrd="0" parTransId="{BE6FA970-73D9-49D6-BBE2-380EF5999A79}" sibTransId="{5FE2CD13-0C30-43B5-9E00-E3F289291A74}"/>
    <dgm:cxn modelId="{046382E0-CFC7-4671-BC5B-EC083B1466B3}" type="presOf" srcId="{1951E214-7E01-45E1-A62D-6C58D6E784FC}" destId="{7CDFD6C4-E477-4C2B-98D9-02226B1EBEA3}" srcOrd="0" destOrd="4" presId="urn:microsoft.com/office/officeart/2005/8/layout/hList6"/>
    <dgm:cxn modelId="{5D558EE5-FF2B-4180-BAA6-AD034B82AFB8}" type="presOf" srcId="{407DED24-DC5B-40C9-8767-2442103CA084}" destId="{7CDFD6C4-E477-4C2B-98D9-02226B1EBEA3}" srcOrd="0" destOrd="2" presId="urn:microsoft.com/office/officeart/2005/8/layout/hList6"/>
    <dgm:cxn modelId="{E6F83AE9-130A-47D5-9DDD-D4A8708B1D2F}" srcId="{587E7EF8-EA7C-4D9F-8FC9-40DA8B6929D5}" destId="{033D964B-A1D8-45D1-B884-3C4DB00E65A4}" srcOrd="0" destOrd="0" parTransId="{3D2059E2-EA64-4CBF-A2B7-E9CF990E7405}" sibTransId="{3913648F-9720-4F8E-9D08-D08DED6D787E}"/>
    <dgm:cxn modelId="{84DFFAEF-F380-41B0-BCE2-281C29E58EC5}" srcId="{033D964B-A1D8-45D1-B884-3C4DB00E65A4}" destId="{DC4E987A-22E7-49FA-A351-7FC02E77A5FA}" srcOrd="4" destOrd="0" parTransId="{E328A94B-A4F1-46D3-8ECD-F4CAEEADD6B7}" sibTransId="{0D78A751-27A5-43CB-9233-0FBC48DE9DDD}"/>
    <dgm:cxn modelId="{3980DF4E-8566-4B08-968F-6918A81386D5}" type="presParOf" srcId="{FBC3569E-34C0-47F3-9896-A4CD04D67245}" destId="{7CDFD6C4-E477-4C2B-98D9-02226B1EBEA3}" srcOrd="0"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666289-5A19-47B1-944A-C12CE78F4C49}">
      <dsp:nvSpPr>
        <dsp:cNvPr id="0" name=""/>
        <dsp:cNvSpPr/>
      </dsp:nvSpPr>
      <dsp:spPr>
        <a:xfrm>
          <a:off x="718664" y="136771"/>
          <a:ext cx="1955812" cy="195581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FBE0A3-5FA0-4129-BACA-EE6B9F43AAC6}">
      <dsp:nvSpPr>
        <dsp:cNvPr id="0" name=""/>
        <dsp:cNvSpPr/>
      </dsp:nvSpPr>
      <dsp:spPr>
        <a:xfrm>
          <a:off x="1135476" y="553583"/>
          <a:ext cx="1122187" cy="1122187"/>
        </a:xfrm>
        <a:prstGeom prst="rect">
          <a:avLst/>
        </a:prstGeom>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2F26860-6F0B-41B8-A84C-CB1CEE61BE80}">
      <dsp:nvSpPr>
        <dsp:cNvPr id="0" name=""/>
        <dsp:cNvSpPr/>
      </dsp:nvSpPr>
      <dsp:spPr>
        <a:xfrm>
          <a:off x="93445" y="2701771"/>
          <a:ext cx="3206250" cy="1354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fr-BE" sz="1800" kern="1200" dirty="0"/>
            <a:t>Loi du 29 février 2024 introduisant le livre I</a:t>
          </a:r>
          <a:r>
            <a:rPr lang="fr-BE" sz="1800" kern="1200" baseline="30000" dirty="0"/>
            <a:t>er</a:t>
          </a:r>
          <a:r>
            <a:rPr lang="fr-BE" sz="1800" kern="1200" dirty="0"/>
            <a:t> + loi du 29 février 2024 introduisant le livre II du Code pénal</a:t>
          </a:r>
          <a:endParaRPr lang="en-US" sz="1800" kern="1200" dirty="0"/>
        </a:p>
      </dsp:txBody>
      <dsp:txXfrm>
        <a:off x="93445" y="2701771"/>
        <a:ext cx="3206250" cy="1354262"/>
      </dsp:txXfrm>
    </dsp:sp>
    <dsp:sp modelId="{054ACDA2-D113-43A5-9FD7-87E75F952B89}">
      <dsp:nvSpPr>
        <dsp:cNvPr id="0" name=""/>
        <dsp:cNvSpPr/>
      </dsp:nvSpPr>
      <dsp:spPr>
        <a:xfrm>
          <a:off x="4486008" y="136771"/>
          <a:ext cx="1955812" cy="195581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28073D-D9F4-4974-A5A5-F91DC25613DF}">
      <dsp:nvSpPr>
        <dsp:cNvPr id="0" name=""/>
        <dsp:cNvSpPr/>
      </dsp:nvSpPr>
      <dsp:spPr>
        <a:xfrm>
          <a:off x="4902820" y="553583"/>
          <a:ext cx="1122187" cy="1122187"/>
        </a:xfrm>
        <a:prstGeom prst="rect">
          <a:avLst/>
        </a:prstGeom>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6171ACD-352A-4D8F-9690-1E256A433C93}">
      <dsp:nvSpPr>
        <dsp:cNvPr id="0" name=""/>
        <dsp:cNvSpPr/>
      </dsp:nvSpPr>
      <dsp:spPr>
        <a:xfrm>
          <a:off x="3860789" y="2701771"/>
          <a:ext cx="3206250" cy="1354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fr-BE" sz="2400" kern="1200" dirty="0"/>
            <a:t>Publication au Moniteur belge 8 avril 2024   </a:t>
          </a:r>
          <a:endParaRPr lang="en-US" sz="2400" kern="1200" dirty="0"/>
        </a:p>
      </dsp:txBody>
      <dsp:txXfrm>
        <a:off x="3860789" y="2701771"/>
        <a:ext cx="3206250" cy="1354262"/>
      </dsp:txXfrm>
    </dsp:sp>
    <dsp:sp modelId="{8C594DF8-7CA2-44E9-8AE5-17762C4451E8}">
      <dsp:nvSpPr>
        <dsp:cNvPr id="0" name=""/>
        <dsp:cNvSpPr/>
      </dsp:nvSpPr>
      <dsp:spPr>
        <a:xfrm>
          <a:off x="8253352" y="136771"/>
          <a:ext cx="1955812" cy="195581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A8B1575-0C68-4EC8-BA1A-14A0015C9BF1}">
      <dsp:nvSpPr>
        <dsp:cNvPr id="0" name=""/>
        <dsp:cNvSpPr/>
      </dsp:nvSpPr>
      <dsp:spPr>
        <a:xfrm>
          <a:off x="8670164" y="553583"/>
          <a:ext cx="1122187" cy="1122187"/>
        </a:xfrm>
        <a:prstGeom prst="rect">
          <a:avLst/>
        </a:prstGeom>
        <a:blipFill>
          <a:blip xmlns:r="http://schemas.openxmlformats.org/officeDocument/2006/relationships"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636B917-AD0A-48F6-B366-FA27C69C62E2}">
      <dsp:nvSpPr>
        <dsp:cNvPr id="0" name=""/>
        <dsp:cNvSpPr/>
      </dsp:nvSpPr>
      <dsp:spPr>
        <a:xfrm>
          <a:off x="7628133" y="2701771"/>
          <a:ext cx="3206250" cy="1354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fr-BE" sz="1800" kern="1200" dirty="0"/>
            <a:t>Entrée en vigueur : 8 avril 2026 (sauf traitement sous privation de liberté et suivi prolongé : 1</a:t>
          </a:r>
          <a:r>
            <a:rPr lang="fr-BE" sz="1800" kern="1200" baseline="30000" dirty="0"/>
            <a:t>er</a:t>
          </a:r>
          <a:r>
            <a:rPr lang="fr-BE" sz="1800" kern="1200" dirty="0"/>
            <a:t> janvier 2035)</a:t>
          </a:r>
        </a:p>
        <a:p>
          <a:pPr marL="0" lvl="0" indent="0" algn="ctr" defTabSz="800100">
            <a:lnSpc>
              <a:spcPct val="90000"/>
            </a:lnSpc>
            <a:spcBef>
              <a:spcPct val="0"/>
            </a:spcBef>
            <a:spcAft>
              <a:spcPct val="35000"/>
            </a:spcAft>
            <a:buNone/>
            <a:defRPr cap="all"/>
          </a:pPr>
          <a:r>
            <a:rPr lang="fr-BE" sz="1800" kern="1200" dirty="0">
              <a:solidFill>
                <a:srgbClr val="FF0000"/>
              </a:solidFill>
            </a:rPr>
            <a:t>Reporté au 1</a:t>
          </a:r>
          <a:r>
            <a:rPr lang="fr-BE" sz="1800" kern="1200" baseline="30000" dirty="0">
              <a:solidFill>
                <a:srgbClr val="FF0000"/>
              </a:solidFill>
            </a:rPr>
            <a:t>er</a:t>
          </a:r>
          <a:r>
            <a:rPr lang="fr-BE" sz="1800" kern="1200" dirty="0">
              <a:solidFill>
                <a:srgbClr val="FF0000"/>
              </a:solidFill>
            </a:rPr>
            <a:t> sept 2026</a:t>
          </a:r>
          <a:endParaRPr lang="en-US" sz="1800" kern="1200" dirty="0">
            <a:solidFill>
              <a:srgbClr val="FF0000"/>
            </a:solidFill>
          </a:endParaRPr>
        </a:p>
      </dsp:txBody>
      <dsp:txXfrm>
        <a:off x="7628133" y="2701771"/>
        <a:ext cx="3206250" cy="1354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E3DE17-49A0-4E91-98DF-4516021D2742}">
      <dsp:nvSpPr>
        <dsp:cNvPr id="0" name=""/>
        <dsp:cNvSpPr/>
      </dsp:nvSpPr>
      <dsp:spPr>
        <a:xfrm>
          <a:off x="0" y="0"/>
          <a:ext cx="9855199"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513E6B-EEBD-49F0-93AB-6FE79AE82413}">
      <dsp:nvSpPr>
        <dsp:cNvPr id="0" name=""/>
        <dsp:cNvSpPr/>
      </dsp:nvSpPr>
      <dsp:spPr>
        <a:xfrm>
          <a:off x="0" y="6697"/>
          <a:ext cx="9855199" cy="6851302"/>
        </a:xfrm>
        <a:prstGeom prst="rect">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t" anchorCtr="0">
          <a:noAutofit/>
        </a:bodyPr>
        <a:lstStyle/>
        <a:p>
          <a:pPr marL="0" lvl="0" indent="0" algn="just" defTabSz="889000">
            <a:lnSpc>
              <a:spcPct val="90000"/>
            </a:lnSpc>
            <a:spcBef>
              <a:spcPct val="0"/>
            </a:spcBef>
            <a:spcAft>
              <a:spcPct val="35000"/>
            </a:spcAft>
            <a:buNone/>
          </a:pPr>
          <a:r>
            <a:rPr lang="pt-BR" sz="2000" i="0" kern="1200" dirty="0"/>
            <a:t>* </a:t>
          </a:r>
          <a:r>
            <a:rPr lang="fr-FR" sz="2200" i="0" kern="1200" dirty="0"/>
            <a:t>Loi du </a:t>
          </a:r>
          <a:r>
            <a:rPr lang="fr-FR" sz="2200" i="0" kern="1200" dirty="0">
              <a:solidFill>
                <a:srgbClr val="FF0000"/>
              </a:solidFill>
            </a:rPr>
            <a:t>3 mars 2026 </a:t>
          </a:r>
          <a:r>
            <a:rPr lang="fr-FR" sz="2200" i="0" kern="1200" dirty="0"/>
            <a:t>relative à la mise en concordance des dispositions légales en vigueur de la Justice avec le Code pénal du 29 février </a:t>
          </a:r>
          <a:r>
            <a:rPr lang="fr-FR" sz="2200" i="0" kern="1200" dirty="0">
              <a:solidFill>
                <a:schemeClr val="tx1"/>
              </a:solidFill>
            </a:rPr>
            <a:t>2024 (I), </a:t>
          </a:r>
          <a:r>
            <a:rPr lang="fr-FR" sz="2200" i="1" kern="1200" dirty="0">
              <a:solidFill>
                <a:schemeClr val="tx1"/>
              </a:solidFill>
            </a:rPr>
            <a:t>M.B</a:t>
          </a:r>
          <a:r>
            <a:rPr lang="fr-FR" sz="2200" i="0" kern="1200" dirty="0">
              <a:solidFill>
                <a:schemeClr val="tx1"/>
              </a:solidFill>
            </a:rPr>
            <a:t>., 10 mars 2026.</a:t>
          </a:r>
        </a:p>
        <a:p>
          <a:pPr marL="0" lvl="0" indent="0" algn="just" defTabSz="889000">
            <a:lnSpc>
              <a:spcPct val="90000"/>
            </a:lnSpc>
            <a:spcBef>
              <a:spcPct val="0"/>
            </a:spcBef>
            <a:spcAft>
              <a:spcPct val="35000"/>
            </a:spcAft>
            <a:buNone/>
          </a:pPr>
          <a:endParaRPr lang="pt-BR" sz="2200" i="0" kern="1200" dirty="0">
            <a:solidFill>
              <a:schemeClr val="tx1"/>
            </a:solidFill>
          </a:endParaRPr>
        </a:p>
        <a:p>
          <a:pPr marL="0" lvl="0" indent="0" algn="just" defTabSz="889000">
            <a:lnSpc>
              <a:spcPct val="90000"/>
            </a:lnSpc>
            <a:spcBef>
              <a:spcPct val="0"/>
            </a:spcBef>
            <a:spcAft>
              <a:spcPct val="35000"/>
            </a:spcAft>
            <a:buNone/>
          </a:pPr>
          <a:r>
            <a:rPr lang="pt-BR" sz="2200" i="0" kern="1200" dirty="0"/>
            <a:t>* </a:t>
          </a:r>
          <a:r>
            <a:rPr lang="fr-FR" sz="2200" i="0" kern="1200" dirty="0"/>
            <a:t>Loi du </a:t>
          </a:r>
          <a:r>
            <a:rPr lang="pt-BR" sz="2200" i="0" kern="1200" dirty="0">
              <a:solidFill>
                <a:srgbClr val="FF0000"/>
              </a:solidFill>
            </a:rPr>
            <a:t>11 </a:t>
          </a:r>
          <a:r>
            <a:rPr lang="pt-BR" sz="2200" i="0" kern="1200" dirty="0" err="1">
              <a:solidFill>
                <a:srgbClr val="FF0000"/>
              </a:solidFill>
            </a:rPr>
            <a:t>mars</a:t>
          </a:r>
          <a:r>
            <a:rPr lang="pt-BR" sz="2200" i="0" kern="1200" dirty="0">
              <a:solidFill>
                <a:srgbClr val="FF0000"/>
              </a:solidFill>
            </a:rPr>
            <a:t> 2026 </a:t>
          </a:r>
          <a:r>
            <a:rPr lang="fr-FR" sz="2200" i="0" kern="1200" dirty="0"/>
            <a:t>relative à la mise en concordance de la loi contenant le titre préliminaire du Code de procédure pénale, le Code d'instruction criminelle et la loi du 20 juillet 1990 relative à la détention préventive avec le Code pénal du 29 février </a:t>
          </a:r>
          <a:r>
            <a:rPr lang="fr-FR" sz="2200" i="0" kern="1200" dirty="0">
              <a:solidFill>
                <a:schemeClr val="tx1"/>
              </a:solidFill>
            </a:rPr>
            <a:t>2024, </a:t>
          </a:r>
          <a:r>
            <a:rPr lang="fr-FR" sz="2200" i="1" kern="1200" dirty="0">
              <a:solidFill>
                <a:schemeClr val="tx1"/>
              </a:solidFill>
            </a:rPr>
            <a:t>M.B</a:t>
          </a:r>
          <a:r>
            <a:rPr lang="fr-FR" sz="2200" i="0" kern="1200" dirty="0">
              <a:solidFill>
                <a:schemeClr val="tx1"/>
              </a:solidFill>
            </a:rPr>
            <a:t>., 18 mars 2026.</a:t>
          </a:r>
        </a:p>
        <a:p>
          <a:pPr marL="0" lvl="0" indent="0" algn="just" defTabSz="889000">
            <a:lnSpc>
              <a:spcPct val="90000"/>
            </a:lnSpc>
            <a:spcBef>
              <a:spcPct val="0"/>
            </a:spcBef>
            <a:spcAft>
              <a:spcPct val="35000"/>
            </a:spcAft>
            <a:buNone/>
          </a:pPr>
          <a:endParaRPr lang="fr-FR" sz="2200" i="0" kern="1200" dirty="0">
            <a:solidFill>
              <a:schemeClr val="tx1"/>
            </a:solidFill>
          </a:endParaRPr>
        </a:p>
        <a:p>
          <a:pPr marL="0" lvl="0" indent="0" algn="just" defTabSz="889000">
            <a:lnSpc>
              <a:spcPct val="90000"/>
            </a:lnSpc>
            <a:spcBef>
              <a:spcPct val="0"/>
            </a:spcBef>
            <a:spcAft>
              <a:spcPct val="35000"/>
            </a:spcAft>
            <a:buNone/>
          </a:pPr>
          <a:r>
            <a:rPr lang="fr-BE" sz="2200" i="0" kern="1200" dirty="0">
              <a:solidFill>
                <a:schemeClr val="tx1"/>
              </a:solidFill>
            </a:rPr>
            <a:t>*Loi </a:t>
          </a:r>
          <a:r>
            <a:rPr lang="fr-BE" sz="2200" b="0" i="0" u="none" kern="1200" dirty="0">
              <a:solidFill>
                <a:schemeClr val="tx1"/>
              </a:solidFill>
            </a:rPr>
            <a:t>du </a:t>
          </a:r>
          <a:r>
            <a:rPr lang="fr-BE" sz="2200" b="0" i="0" u="none" kern="1200" dirty="0">
              <a:solidFill>
                <a:srgbClr val="FF0000"/>
              </a:solidFill>
            </a:rPr>
            <a:t>16 mars 2026</a:t>
          </a:r>
          <a:r>
            <a:rPr lang="fr-BE" sz="2200" i="0" kern="1200" dirty="0"/>
            <a:t> </a:t>
          </a:r>
          <a:r>
            <a:rPr lang="fr-FR" sz="2200" i="0" kern="1200" dirty="0"/>
            <a:t> modifiant la loi du 29 </a:t>
          </a:r>
          <a:r>
            <a:rPr lang="fr-FR" sz="2200" i="0" kern="1200" dirty="0" err="1"/>
            <a:t>février</a:t>
          </a:r>
          <a:r>
            <a:rPr lang="fr-FR" sz="2200" i="0" kern="1200" dirty="0"/>
            <a:t> 2024 introduisant le livre Ier du Code </a:t>
          </a:r>
          <a:r>
            <a:rPr lang="fr-FR" sz="2200" i="0" kern="1200" dirty="0" err="1"/>
            <a:t>pénal</a:t>
          </a:r>
          <a:r>
            <a:rPr lang="fr-FR" sz="2200" i="0" kern="1200" dirty="0"/>
            <a:t> et la loi du 29 </a:t>
          </a:r>
          <a:r>
            <a:rPr lang="fr-FR" sz="2200" i="0" kern="1200" dirty="0" err="1"/>
            <a:t>février</a:t>
          </a:r>
          <a:r>
            <a:rPr lang="fr-FR" sz="2200" i="0" kern="1200" dirty="0"/>
            <a:t> 2024 introduisant le livre II du Code </a:t>
          </a:r>
          <a:r>
            <a:rPr lang="fr-FR" sz="2200" i="0" kern="1200" dirty="0">
              <a:solidFill>
                <a:schemeClr val="tx1"/>
              </a:solidFill>
            </a:rPr>
            <a:t>pénal, </a:t>
          </a:r>
          <a:r>
            <a:rPr lang="fr-FR" sz="2200" i="1" kern="1200" dirty="0">
              <a:solidFill>
                <a:schemeClr val="tx1"/>
              </a:solidFill>
            </a:rPr>
            <a:t>M.B</a:t>
          </a:r>
          <a:r>
            <a:rPr lang="fr-FR" sz="2200" i="0" kern="1200" dirty="0">
              <a:solidFill>
                <a:schemeClr val="tx1"/>
              </a:solidFill>
            </a:rPr>
            <a:t>., 25 mars 2026.</a:t>
          </a:r>
        </a:p>
        <a:p>
          <a:pPr marL="0" lvl="0" indent="0" algn="just" defTabSz="889000">
            <a:lnSpc>
              <a:spcPct val="90000"/>
            </a:lnSpc>
            <a:spcBef>
              <a:spcPct val="0"/>
            </a:spcBef>
            <a:spcAft>
              <a:spcPct val="35000"/>
            </a:spcAft>
            <a:buNone/>
          </a:pPr>
          <a:endParaRPr lang="fr-FR" sz="2200" i="0" kern="1200" dirty="0">
            <a:solidFill>
              <a:schemeClr val="tx1"/>
            </a:solidFill>
          </a:endParaRPr>
        </a:p>
        <a:p>
          <a:pPr marL="0" lvl="0" indent="0" algn="just" defTabSz="889000">
            <a:lnSpc>
              <a:spcPct val="90000"/>
            </a:lnSpc>
            <a:spcBef>
              <a:spcPct val="0"/>
            </a:spcBef>
            <a:spcAft>
              <a:spcPct val="35000"/>
            </a:spcAft>
            <a:buNone/>
          </a:pPr>
          <a:r>
            <a:rPr lang="fr-BE" sz="2200" b="0" i="0" u="none" kern="1200" dirty="0"/>
            <a:t>* Loi du </a:t>
          </a:r>
          <a:r>
            <a:rPr lang="fr-BE" sz="2200" b="0" i="0" u="none" kern="1200" dirty="0">
              <a:solidFill>
                <a:srgbClr val="FF0000"/>
              </a:solidFill>
            </a:rPr>
            <a:t>16 mars 2026 </a:t>
          </a:r>
          <a:r>
            <a:rPr lang="fr-BE" sz="2200" b="0" i="0" u="none" kern="1200" dirty="0"/>
            <a:t>visant à aggraver les peines en matière de trafic de drogue, de trafic d'armes, d'organisation criminelle et de blanchiment et visant à mettre en concordance la loi du 24 février 1921 concernant le trafic des substances vénéneuses, soporifiques, stupéfiantes, psychotropes, désinfectantes ou antiseptiques et des substances pouvant servir à la fabrication illicite de substances stupéfiantes et psychotropes et la loi du 8 juin 2006 réglant des activités économiques et individuelles avec des armes avec le Code pénal du 29 février 2024, </a:t>
          </a:r>
          <a:r>
            <a:rPr lang="fr-FR" sz="2200" i="1" kern="1200" dirty="0">
              <a:solidFill>
                <a:schemeClr val="tx1"/>
              </a:solidFill>
            </a:rPr>
            <a:t>M.B</a:t>
          </a:r>
          <a:r>
            <a:rPr lang="fr-FR" sz="2200" i="0" kern="1200" dirty="0">
              <a:solidFill>
                <a:schemeClr val="tx1"/>
              </a:solidFill>
            </a:rPr>
            <a:t>., 26 mars 2026.</a:t>
          </a:r>
        </a:p>
      </dsp:txBody>
      <dsp:txXfrm>
        <a:off x="0" y="6697"/>
        <a:ext cx="9855199" cy="68513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E3DE17-49A0-4E91-98DF-4516021D2742}">
      <dsp:nvSpPr>
        <dsp:cNvPr id="0" name=""/>
        <dsp:cNvSpPr/>
      </dsp:nvSpPr>
      <dsp:spPr>
        <a:xfrm>
          <a:off x="0" y="0"/>
          <a:ext cx="991663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513E6B-EEBD-49F0-93AB-6FE79AE82413}">
      <dsp:nvSpPr>
        <dsp:cNvPr id="0" name=""/>
        <dsp:cNvSpPr/>
      </dsp:nvSpPr>
      <dsp:spPr>
        <a:xfrm>
          <a:off x="0" y="0"/>
          <a:ext cx="9916633" cy="6858000"/>
        </a:xfrm>
        <a:prstGeom prst="rect">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t" anchorCtr="0">
          <a:noAutofit/>
        </a:bodyPr>
        <a:lstStyle/>
        <a:p>
          <a:pPr marL="0" lvl="0" indent="0" algn="just" defTabSz="889000">
            <a:lnSpc>
              <a:spcPct val="90000"/>
            </a:lnSpc>
            <a:spcBef>
              <a:spcPct val="0"/>
            </a:spcBef>
            <a:spcAft>
              <a:spcPct val="35000"/>
            </a:spcAft>
            <a:buNone/>
          </a:pPr>
          <a:r>
            <a:rPr lang="fr-BE" sz="2000" b="0" i="0" u="none" kern="1200" dirty="0"/>
            <a:t>* </a:t>
          </a:r>
          <a:r>
            <a:rPr lang="fr-BE" sz="2000" i="0" kern="1200" dirty="0">
              <a:solidFill>
                <a:schemeClr val="tx1"/>
              </a:solidFill>
            </a:rPr>
            <a:t>Loi </a:t>
          </a:r>
          <a:r>
            <a:rPr lang="fr-BE" sz="2000" b="0" i="0" u="none" kern="1200" dirty="0">
              <a:solidFill>
                <a:schemeClr val="tx1"/>
              </a:solidFill>
            </a:rPr>
            <a:t>du </a:t>
          </a:r>
          <a:r>
            <a:rPr lang="fr-BE" sz="2000" b="0" i="0" u="none" kern="1200" dirty="0">
              <a:solidFill>
                <a:srgbClr val="FF0000"/>
              </a:solidFill>
            </a:rPr>
            <a:t>16 mars 2026</a:t>
          </a:r>
          <a:r>
            <a:rPr lang="fr-BE" sz="2000" i="0" kern="1200" dirty="0"/>
            <a:t> modifiant la loi du 5 mars 1952 relative aux décimes additionnels sur les amendes pénales, le Code pénal social et diverses dispositions de droit pénal social, </a:t>
          </a:r>
          <a:r>
            <a:rPr lang="fr-BE" sz="2000" i="1" kern="1200" dirty="0"/>
            <a:t>M.B.</a:t>
          </a:r>
          <a:r>
            <a:rPr lang="fr-BE" sz="2000" i="0" kern="1200" dirty="0"/>
            <a:t> 1</a:t>
          </a:r>
          <a:r>
            <a:rPr lang="fr-BE" sz="2000" i="0" kern="1200" baseline="30000" dirty="0"/>
            <a:t>er</a:t>
          </a:r>
          <a:r>
            <a:rPr lang="fr-BE" sz="2000" i="0" kern="1200" dirty="0"/>
            <a:t> avril 2026.</a:t>
          </a:r>
        </a:p>
        <a:p>
          <a:pPr marL="0" lvl="0" indent="0" algn="just" defTabSz="889000">
            <a:lnSpc>
              <a:spcPct val="90000"/>
            </a:lnSpc>
            <a:spcBef>
              <a:spcPct val="0"/>
            </a:spcBef>
            <a:spcAft>
              <a:spcPct val="35000"/>
            </a:spcAft>
            <a:buNone/>
          </a:pPr>
          <a:r>
            <a:rPr lang="fr-BE" sz="2000" b="0" i="0" u="none" kern="1200" dirty="0"/>
            <a:t>* </a:t>
          </a:r>
          <a:r>
            <a:rPr lang="fr-FR" sz="2000" i="0" kern="1200" dirty="0">
              <a:solidFill>
                <a:schemeClr val="tx1"/>
              </a:solidFill>
            </a:rPr>
            <a:t>Loi du </a:t>
          </a:r>
          <a:r>
            <a:rPr lang="fr-FR" sz="2000" i="0" kern="1200" dirty="0">
              <a:solidFill>
                <a:srgbClr val="FF0000"/>
              </a:solidFill>
            </a:rPr>
            <a:t>30 mars 2026 </a:t>
          </a:r>
          <a:r>
            <a:rPr lang="fr-FR" sz="2000" i="0" kern="1200" dirty="0">
              <a:solidFill>
                <a:schemeClr val="tx1"/>
              </a:solidFill>
            </a:rPr>
            <a:t>relative à la mise en concordance des dispositions légales en vigueur de la Justice avec le Code pénal du 29 février 2024 (II), </a:t>
          </a:r>
          <a:r>
            <a:rPr lang="fr-FR" sz="2000" i="1" kern="1200" dirty="0">
              <a:solidFill>
                <a:schemeClr val="tx1"/>
              </a:solidFill>
            </a:rPr>
            <a:t>M.B</a:t>
          </a:r>
          <a:r>
            <a:rPr lang="fr-FR" sz="2000" i="0" kern="1200" dirty="0">
              <a:solidFill>
                <a:schemeClr val="tx1"/>
              </a:solidFill>
            </a:rPr>
            <a:t>., 2 avril 2026.</a:t>
          </a:r>
        </a:p>
        <a:p>
          <a:pPr marL="0" lvl="0" indent="0" algn="just" defTabSz="889000">
            <a:lnSpc>
              <a:spcPct val="90000"/>
            </a:lnSpc>
            <a:spcBef>
              <a:spcPct val="0"/>
            </a:spcBef>
            <a:spcAft>
              <a:spcPct val="35000"/>
            </a:spcAft>
            <a:buNone/>
          </a:pPr>
          <a:endParaRPr lang="fr-FR" sz="2000" i="0" kern="1200" dirty="0">
            <a:solidFill>
              <a:schemeClr val="tx1"/>
            </a:solidFill>
          </a:endParaRPr>
        </a:p>
        <a:p>
          <a:pPr marL="0" lvl="0" indent="0" algn="just" defTabSz="889000">
            <a:lnSpc>
              <a:spcPct val="90000"/>
            </a:lnSpc>
            <a:spcBef>
              <a:spcPct val="0"/>
            </a:spcBef>
            <a:spcAft>
              <a:spcPct val="35000"/>
            </a:spcAft>
            <a:buNone/>
          </a:pPr>
          <a:r>
            <a:rPr lang="fr-BE" sz="2000" b="0" i="0" u="none" kern="1200" dirty="0"/>
            <a:t>* Loi du </a:t>
          </a:r>
          <a:r>
            <a:rPr lang="fr-BE" sz="2000" b="0" i="0" u="none" kern="1200" dirty="0">
              <a:solidFill>
                <a:srgbClr val="FF0000"/>
              </a:solidFill>
            </a:rPr>
            <a:t>30 mars 2026 </a:t>
          </a:r>
          <a:r>
            <a:rPr lang="fr-BE" sz="2000" i="0" kern="1200" dirty="0"/>
            <a:t>fixant un cadre temporaire de l’exécution des peines</a:t>
          </a:r>
          <a:r>
            <a:rPr lang="fr-BE" sz="2000" i="1" kern="1200" dirty="0"/>
            <a:t>, </a:t>
          </a:r>
          <a:r>
            <a:rPr lang="fr-FR" sz="2000" i="1" kern="1200" dirty="0">
              <a:solidFill>
                <a:schemeClr val="tx1"/>
              </a:solidFill>
            </a:rPr>
            <a:t>M.B</a:t>
          </a:r>
          <a:r>
            <a:rPr lang="fr-FR" sz="2000" i="0" kern="1200" dirty="0">
              <a:solidFill>
                <a:schemeClr val="tx1"/>
              </a:solidFill>
            </a:rPr>
            <a:t>., 2 avril 2026</a:t>
          </a:r>
          <a:r>
            <a:rPr lang="fr-BE" sz="2000" b="0" i="0" u="none" kern="1200" dirty="0"/>
            <a:t>, </a:t>
          </a:r>
          <a:r>
            <a:rPr lang="fr-FR" sz="2000" i="1" kern="1200" dirty="0">
              <a:solidFill>
                <a:schemeClr val="tx1"/>
              </a:solidFill>
            </a:rPr>
            <a:t>M.B</a:t>
          </a:r>
          <a:r>
            <a:rPr lang="fr-FR" sz="2000" i="0" kern="1200" dirty="0">
              <a:solidFill>
                <a:schemeClr val="tx1"/>
              </a:solidFill>
            </a:rPr>
            <a:t>., 2 avril 2026.</a:t>
          </a:r>
        </a:p>
        <a:p>
          <a:pPr marL="0" lvl="0" indent="0" algn="just" defTabSz="889000">
            <a:lnSpc>
              <a:spcPct val="90000"/>
            </a:lnSpc>
            <a:spcBef>
              <a:spcPct val="0"/>
            </a:spcBef>
            <a:spcAft>
              <a:spcPct val="35000"/>
            </a:spcAft>
            <a:buNone/>
          </a:pPr>
          <a:endParaRPr lang="fr-FR" sz="2000" i="0" kern="1200" dirty="0">
            <a:solidFill>
              <a:schemeClr val="tx1"/>
            </a:solidFill>
          </a:endParaRPr>
        </a:p>
        <a:p>
          <a:pPr marL="0" lvl="0" indent="0" algn="just" defTabSz="889000">
            <a:lnSpc>
              <a:spcPct val="90000"/>
            </a:lnSpc>
            <a:spcBef>
              <a:spcPct val="0"/>
            </a:spcBef>
            <a:spcAft>
              <a:spcPct val="35000"/>
            </a:spcAft>
            <a:buNone/>
          </a:pPr>
          <a:r>
            <a:rPr lang="fr-FR" sz="2000" i="0" kern="1200" dirty="0">
              <a:solidFill>
                <a:schemeClr val="tx1"/>
              </a:solidFill>
            </a:rPr>
            <a:t>* </a:t>
          </a:r>
          <a:r>
            <a:rPr lang="fr-FR" sz="2000" i="0" kern="1200" dirty="0">
              <a:solidFill>
                <a:prstClr val="black"/>
              </a:solidFill>
              <a:latin typeface="Calibri" panose="020F0502020204030204"/>
              <a:ea typeface="+mn-ea"/>
              <a:cs typeface="+mn-cs"/>
            </a:rPr>
            <a:t>Loi du </a:t>
          </a:r>
          <a:r>
            <a:rPr lang="fr-FR" sz="2000" i="0" kern="1200" dirty="0">
              <a:solidFill>
                <a:srgbClr val="FF0000"/>
              </a:solidFill>
              <a:latin typeface="Calibri" panose="020F0502020204030204"/>
              <a:ea typeface="+mn-ea"/>
              <a:cs typeface="+mn-cs"/>
            </a:rPr>
            <a:t>13 mai 2026 </a:t>
          </a:r>
          <a:r>
            <a:rPr lang="fr-FR" sz="2000" i="0" kern="1200" dirty="0">
              <a:solidFill>
                <a:prstClr val="black"/>
              </a:solidFill>
              <a:latin typeface="Calibri" panose="020F0502020204030204"/>
              <a:ea typeface="+mn-ea"/>
              <a:cs typeface="+mn-cs"/>
            </a:rPr>
            <a:t>portant harmonisation de diverses, </a:t>
          </a:r>
          <a:r>
            <a:rPr lang="fr-FR" sz="2000" i="1" kern="1200" dirty="0">
              <a:solidFill>
                <a:prstClr val="black"/>
              </a:solidFill>
              <a:latin typeface="Calibri" panose="020F0502020204030204"/>
              <a:ea typeface="+mn-ea"/>
              <a:cs typeface="+mn-cs"/>
            </a:rPr>
            <a:t>M.B</a:t>
          </a:r>
          <a:r>
            <a:rPr lang="fr-FR" sz="2000" i="0" kern="1200" dirty="0">
              <a:solidFill>
                <a:prstClr val="black"/>
              </a:solidFill>
              <a:latin typeface="Calibri" panose="020F0502020204030204"/>
              <a:ea typeface="+mn-ea"/>
              <a:cs typeface="+mn-cs"/>
            </a:rPr>
            <a:t>., 23 mai 2026.</a:t>
          </a:r>
        </a:p>
        <a:p>
          <a:pPr marL="0" lvl="0" indent="0" algn="just" defTabSz="889000">
            <a:lnSpc>
              <a:spcPct val="90000"/>
            </a:lnSpc>
            <a:spcBef>
              <a:spcPct val="0"/>
            </a:spcBef>
            <a:spcAft>
              <a:spcPct val="35000"/>
            </a:spcAft>
            <a:buNone/>
          </a:pPr>
          <a:endParaRPr lang="fr-FR" sz="2000" i="0" kern="1200" dirty="0">
            <a:solidFill>
              <a:prstClr val="black"/>
            </a:solidFill>
            <a:latin typeface="Calibri" panose="020F0502020204030204"/>
            <a:ea typeface="+mn-ea"/>
            <a:cs typeface="+mn-cs"/>
          </a:endParaRPr>
        </a:p>
        <a:p>
          <a:pPr marL="0" lvl="0" indent="0" algn="just" defTabSz="889000">
            <a:lnSpc>
              <a:spcPct val="90000"/>
            </a:lnSpc>
            <a:spcBef>
              <a:spcPct val="0"/>
            </a:spcBef>
            <a:spcAft>
              <a:spcPct val="35000"/>
            </a:spcAft>
            <a:buNone/>
          </a:pPr>
          <a:r>
            <a:rPr lang="pt-BR" sz="2000" i="0" kern="1200" dirty="0"/>
            <a:t>* </a:t>
          </a:r>
          <a:r>
            <a:rPr lang="fr-FR" sz="2000" i="0" kern="1200" dirty="0"/>
            <a:t>Loi du </a:t>
          </a:r>
          <a:r>
            <a:rPr lang="fr-FR" sz="2000" i="0" kern="1200" dirty="0">
              <a:solidFill>
                <a:srgbClr val="FF0000"/>
              </a:solidFill>
            </a:rPr>
            <a:t>16 mai 2024 </a:t>
          </a:r>
          <a:r>
            <a:rPr lang="fr-FR" sz="2000" i="0" kern="1200" dirty="0">
              <a:solidFill>
                <a:prstClr val="black">
                  <a:hueOff val="0"/>
                  <a:satOff val="0"/>
                  <a:lumOff val="0"/>
                  <a:alphaOff val="0"/>
                </a:prstClr>
              </a:solidFill>
              <a:latin typeface="Calibri" panose="020F0502020204030204"/>
              <a:ea typeface="+mn-ea"/>
              <a:cs typeface="+mn-cs"/>
            </a:rPr>
            <a:t>portant adaptation du droit pénal fiscal spécial au nouveau Code pénal, M.B. 21 juin 2024.</a:t>
          </a:r>
          <a:endParaRPr lang="fr-FR" sz="2000" i="0" kern="1200" dirty="0">
            <a:solidFill>
              <a:prstClr val="black"/>
            </a:solidFill>
            <a:latin typeface="Calibri" panose="020F0502020204030204"/>
            <a:ea typeface="+mn-ea"/>
            <a:cs typeface="+mn-cs"/>
          </a:endParaRPr>
        </a:p>
        <a:p>
          <a:pPr marL="0" lvl="0" indent="0" algn="just" defTabSz="889000">
            <a:lnSpc>
              <a:spcPct val="90000"/>
            </a:lnSpc>
            <a:spcBef>
              <a:spcPct val="0"/>
            </a:spcBef>
            <a:spcAft>
              <a:spcPct val="35000"/>
            </a:spcAft>
            <a:buNone/>
          </a:pPr>
          <a:endParaRPr lang="fr-FR" sz="2000" i="0" kern="1200" dirty="0">
            <a:solidFill>
              <a:prstClr val="black"/>
            </a:solidFill>
            <a:latin typeface="Calibri" panose="020F0502020204030204"/>
            <a:ea typeface="+mn-ea"/>
            <a:cs typeface="+mn-cs"/>
          </a:endParaRPr>
        </a:p>
        <a:p>
          <a:pPr marL="0" lvl="0" indent="0" algn="just" defTabSz="889000">
            <a:lnSpc>
              <a:spcPct val="90000"/>
            </a:lnSpc>
            <a:spcBef>
              <a:spcPct val="0"/>
            </a:spcBef>
            <a:spcAft>
              <a:spcPct val="35000"/>
            </a:spcAft>
            <a:buNone/>
          </a:pPr>
          <a:r>
            <a:rPr lang="fr-FR" sz="2000" i="0" kern="1200" dirty="0">
              <a:solidFill>
                <a:schemeClr val="tx1"/>
              </a:solidFill>
            </a:rPr>
            <a:t>* L</a:t>
          </a:r>
          <a:r>
            <a:rPr lang="fr-FR" sz="2000" b="0" i="0" kern="1200" dirty="0"/>
            <a:t>oi du </a:t>
          </a:r>
          <a:r>
            <a:rPr lang="fr-FR" sz="2000" b="0" i="0" kern="1200" dirty="0">
              <a:solidFill>
                <a:srgbClr val="FF0000"/>
              </a:solidFill>
            </a:rPr>
            <a:t>25 mai 2026 </a:t>
          </a:r>
          <a:r>
            <a:rPr lang="fr-FR" sz="2000" b="0" i="0" kern="1200" dirty="0"/>
            <a:t>modifiant la loi du 16 mars 1968 relative à la police de la circulation routière suite à l'adoption du nouveau Code pénal et portant des dispositions diverses et modifiant la loi du 21 juin 1985 relative aux conditions techniques auxquelles doivent répondre tout véhicule, </a:t>
          </a:r>
          <a:r>
            <a:rPr lang="fr-FR" sz="2000" i="1" kern="1200" dirty="0">
              <a:solidFill>
                <a:prstClr val="black"/>
              </a:solidFill>
              <a:latin typeface="Calibri" panose="020F0502020204030204"/>
              <a:ea typeface="+mn-ea"/>
              <a:cs typeface="+mn-cs"/>
            </a:rPr>
            <a:t>M.B</a:t>
          </a:r>
          <a:r>
            <a:rPr lang="fr-FR" sz="2000" i="0" kern="1200" dirty="0">
              <a:solidFill>
                <a:prstClr val="black"/>
              </a:solidFill>
              <a:latin typeface="Calibri" panose="020F0502020204030204"/>
              <a:ea typeface="+mn-ea"/>
              <a:cs typeface="+mn-cs"/>
            </a:rPr>
            <a:t>.,</a:t>
          </a:r>
          <a:r>
            <a:rPr lang="fr-FR" sz="2000" b="0" i="0" kern="1200" dirty="0"/>
            <a:t> 8 juin </a:t>
          </a:r>
          <a:r>
            <a:rPr lang="fr-FR" sz="2000" i="0" kern="1200" dirty="0">
              <a:solidFill>
                <a:prstClr val="black"/>
              </a:solidFill>
              <a:latin typeface="Calibri" panose="020F0502020204030204"/>
              <a:ea typeface="+mn-ea"/>
              <a:cs typeface="+mn-cs"/>
            </a:rPr>
            <a:t>2026</a:t>
          </a:r>
          <a:r>
            <a:rPr lang="fr-FR" sz="2000" kern="1200" dirty="0"/>
            <a:t>.</a:t>
          </a:r>
          <a:endParaRPr lang="fr-FR" sz="2000" i="0" kern="1200" dirty="0"/>
        </a:p>
        <a:p>
          <a:pPr marL="0" lvl="0" indent="0" algn="just" defTabSz="889000">
            <a:lnSpc>
              <a:spcPct val="90000"/>
            </a:lnSpc>
            <a:spcBef>
              <a:spcPct val="0"/>
            </a:spcBef>
            <a:spcAft>
              <a:spcPct val="35000"/>
            </a:spcAft>
            <a:buNone/>
          </a:pPr>
          <a:endParaRPr lang="fr-FR" sz="2000" i="0" kern="1200" dirty="0">
            <a:solidFill>
              <a:prstClr val="black"/>
            </a:solidFill>
            <a:latin typeface="Calibri" panose="020F0502020204030204"/>
            <a:ea typeface="+mn-ea"/>
            <a:cs typeface="+mn-cs"/>
          </a:endParaRPr>
        </a:p>
        <a:p>
          <a:pPr marL="0" lvl="0" indent="0" algn="l" defTabSz="889000">
            <a:lnSpc>
              <a:spcPct val="90000"/>
            </a:lnSpc>
            <a:spcBef>
              <a:spcPct val="0"/>
            </a:spcBef>
            <a:spcAft>
              <a:spcPct val="35000"/>
            </a:spcAft>
            <a:buNone/>
          </a:pPr>
          <a:endParaRPr lang="en-US" sz="1500" kern="1200" dirty="0"/>
        </a:p>
      </dsp:txBody>
      <dsp:txXfrm>
        <a:off x="0" y="0"/>
        <a:ext cx="9916633" cy="6858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E3DE17-49A0-4E91-98DF-4516021D2742}">
      <dsp:nvSpPr>
        <dsp:cNvPr id="0" name=""/>
        <dsp:cNvSpPr/>
      </dsp:nvSpPr>
      <dsp:spPr>
        <a:xfrm>
          <a:off x="0" y="0"/>
          <a:ext cx="991663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513E6B-EEBD-49F0-93AB-6FE79AE82413}">
      <dsp:nvSpPr>
        <dsp:cNvPr id="0" name=""/>
        <dsp:cNvSpPr/>
      </dsp:nvSpPr>
      <dsp:spPr>
        <a:xfrm>
          <a:off x="0" y="0"/>
          <a:ext cx="9916633" cy="6858000"/>
        </a:xfrm>
        <a:prstGeom prst="rect">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t" anchorCtr="0">
          <a:noAutofit/>
        </a:bodyPr>
        <a:lstStyle/>
        <a:p>
          <a:pPr marL="0" lvl="0" indent="0" algn="just" defTabSz="977900">
            <a:lnSpc>
              <a:spcPct val="90000"/>
            </a:lnSpc>
            <a:spcBef>
              <a:spcPct val="0"/>
            </a:spcBef>
            <a:spcAft>
              <a:spcPct val="35000"/>
            </a:spcAft>
            <a:buNone/>
          </a:pPr>
          <a:r>
            <a:rPr lang="fr-FR" sz="2000" i="0" kern="1200" dirty="0">
              <a:solidFill>
                <a:prstClr val="black"/>
              </a:solidFill>
              <a:latin typeface="Calibri" panose="020F0502020204030204"/>
              <a:ea typeface="+mn-ea"/>
              <a:cs typeface="+mn-cs"/>
            </a:rPr>
            <a:t>* </a:t>
          </a:r>
          <a:r>
            <a:rPr lang="fr-BE" sz="2000" kern="1200" dirty="0"/>
            <a:t>Loi du </a:t>
          </a:r>
          <a:r>
            <a:rPr lang="fr-BE" sz="2000" kern="1200" dirty="0">
              <a:solidFill>
                <a:srgbClr val="FF0000"/>
              </a:solidFill>
            </a:rPr>
            <a:t>2 juillet 2026 </a:t>
          </a:r>
          <a:r>
            <a:rPr lang="fr-BE" sz="2000" kern="1200" dirty="0"/>
            <a:t>relative à la mise en concordance de dispositions légales diverses en vigueur avec le Code pénal du 29 février 2024, </a:t>
          </a:r>
          <a:r>
            <a:rPr lang="fr-FR" sz="2000" i="1" kern="1200" dirty="0">
              <a:solidFill>
                <a:prstClr val="black"/>
              </a:solidFill>
              <a:latin typeface="Calibri" panose="020F0502020204030204"/>
              <a:ea typeface="+mn-ea"/>
              <a:cs typeface="+mn-cs"/>
            </a:rPr>
            <a:t>M.B</a:t>
          </a:r>
          <a:r>
            <a:rPr lang="fr-FR" sz="2000" i="0" kern="1200" dirty="0">
              <a:solidFill>
                <a:prstClr val="black"/>
              </a:solidFill>
              <a:latin typeface="Calibri" panose="020F0502020204030204"/>
              <a:ea typeface="+mn-ea"/>
              <a:cs typeface="+mn-cs"/>
            </a:rPr>
            <a:t>., 13 juillet 2026.</a:t>
          </a:r>
          <a:endParaRPr lang="fr-BE" sz="2000" i="0" kern="1200" dirty="0">
            <a:solidFill>
              <a:prstClr val="black"/>
            </a:solidFill>
            <a:latin typeface="Calibri" panose="020F0502020204030204"/>
            <a:ea typeface="+mn-ea"/>
            <a:cs typeface="+mn-cs"/>
          </a:endParaRPr>
        </a:p>
        <a:p>
          <a:pPr marL="0" lvl="0" indent="0" algn="just" defTabSz="977900">
            <a:lnSpc>
              <a:spcPct val="90000"/>
            </a:lnSpc>
            <a:spcBef>
              <a:spcPct val="0"/>
            </a:spcBef>
            <a:spcAft>
              <a:spcPct val="35000"/>
            </a:spcAft>
            <a:buNone/>
          </a:pPr>
          <a:r>
            <a:rPr lang="fr-BE" sz="2000" i="0" kern="1200" dirty="0">
              <a:solidFill>
                <a:prstClr val="black"/>
              </a:solidFill>
              <a:latin typeface="Calibri" panose="020F0502020204030204"/>
              <a:ea typeface="+mn-ea"/>
              <a:cs typeface="+mn-cs"/>
            </a:rPr>
            <a:t>* </a:t>
          </a:r>
          <a:r>
            <a:rPr lang="fr-FR" sz="2000" i="0" kern="1200" dirty="0">
              <a:solidFill>
                <a:prstClr val="black"/>
              </a:solidFill>
              <a:latin typeface="Calibri" panose="020F0502020204030204"/>
              <a:ea typeface="+mn-ea"/>
              <a:cs typeface="+mn-cs"/>
            </a:rPr>
            <a:t>Loi spéciale du </a:t>
          </a:r>
          <a:r>
            <a:rPr lang="fr-FR" sz="2000" i="0" kern="1200" dirty="0">
              <a:solidFill>
                <a:srgbClr val="FF0000"/>
              </a:solidFill>
              <a:latin typeface="Calibri" panose="020F0502020204030204"/>
              <a:ea typeface="+mn-ea"/>
              <a:cs typeface="+mn-cs"/>
            </a:rPr>
            <a:t>20 juillet 2026 </a:t>
          </a:r>
          <a:r>
            <a:rPr lang="fr-FR" sz="2000" i="0" kern="1200" dirty="0">
              <a:solidFill>
                <a:prstClr val="black"/>
              </a:solidFill>
              <a:latin typeface="Calibri" panose="020F0502020204030204"/>
              <a:ea typeface="+mn-ea"/>
              <a:cs typeface="+mn-cs"/>
            </a:rPr>
            <a:t>relative à la mise en concordance de dispositions légales diverses en vigueur avec le Code pénal du 29 février 2024, </a:t>
          </a:r>
          <a:r>
            <a:rPr lang="fr-FR" sz="2000" i="1" kern="1200" dirty="0">
              <a:solidFill>
                <a:prstClr val="black"/>
              </a:solidFill>
              <a:latin typeface="Calibri" panose="020F0502020204030204"/>
              <a:ea typeface="+mn-ea"/>
              <a:cs typeface="+mn-cs"/>
            </a:rPr>
            <a:t>M.B</a:t>
          </a:r>
          <a:r>
            <a:rPr lang="fr-FR" sz="2000" i="0" kern="1200" dirty="0">
              <a:solidFill>
                <a:prstClr val="black"/>
              </a:solidFill>
              <a:latin typeface="Calibri" panose="020F0502020204030204"/>
              <a:ea typeface="+mn-ea"/>
              <a:cs typeface="+mn-cs"/>
            </a:rPr>
            <a:t>., 29 juillet 2026.</a:t>
          </a:r>
          <a:endParaRPr lang="fr-BE" sz="2000" i="0" kern="1200" dirty="0">
            <a:solidFill>
              <a:prstClr val="black"/>
            </a:solidFill>
            <a:latin typeface="Calibri" panose="020F0502020204030204"/>
            <a:ea typeface="+mn-ea"/>
            <a:cs typeface="+mn-cs"/>
          </a:endParaRPr>
        </a:p>
        <a:p>
          <a:pPr marL="0" lvl="0" indent="0" algn="just" defTabSz="977900">
            <a:lnSpc>
              <a:spcPct val="90000"/>
            </a:lnSpc>
            <a:spcBef>
              <a:spcPct val="0"/>
            </a:spcBef>
            <a:spcAft>
              <a:spcPct val="35000"/>
            </a:spcAft>
            <a:buNone/>
          </a:pPr>
          <a:r>
            <a:rPr lang="fr-BE" sz="2000" i="0" kern="1200" dirty="0">
              <a:solidFill>
                <a:prstClr val="black"/>
              </a:solidFill>
              <a:latin typeface="Calibri" panose="020F0502020204030204"/>
              <a:ea typeface="+mn-ea"/>
              <a:cs typeface="+mn-cs"/>
            </a:rPr>
            <a:t>* </a:t>
          </a:r>
          <a:r>
            <a:rPr lang="fr-BE" sz="2000" kern="1200" dirty="0"/>
            <a:t>Lo</a:t>
          </a:r>
          <a:r>
            <a:rPr lang="fr-FR" sz="2000" kern="1200" dirty="0"/>
            <a:t>i spéciale du </a:t>
          </a:r>
          <a:r>
            <a:rPr lang="fr-FR" sz="2000" kern="1200" dirty="0">
              <a:solidFill>
                <a:srgbClr val="FF0000"/>
              </a:solidFill>
            </a:rPr>
            <a:t>20 juillet 2026 </a:t>
          </a:r>
          <a:r>
            <a:rPr lang="fr-FR" sz="2000" kern="1200" dirty="0"/>
            <a:t>modifiant l’article 479 du Code d’instruction criminelle et relative à la mise en concordance de la loi spéciale du 25 juin 1998 réglant la responsabilité pénale des membres des gouvernements de communauté ou de région avec le Code pénal du 29 février 2024, </a:t>
          </a:r>
          <a:r>
            <a:rPr lang="fr-FR" sz="2000" i="1" kern="1200" dirty="0">
              <a:solidFill>
                <a:prstClr val="black"/>
              </a:solidFill>
              <a:latin typeface="Calibri" panose="020F0502020204030204"/>
              <a:ea typeface="+mn-ea"/>
              <a:cs typeface="+mn-cs"/>
            </a:rPr>
            <a:t>M.B</a:t>
          </a:r>
          <a:r>
            <a:rPr lang="fr-FR" sz="2000" i="0" kern="1200" dirty="0">
              <a:solidFill>
                <a:prstClr val="black"/>
              </a:solidFill>
              <a:latin typeface="Calibri" panose="020F0502020204030204"/>
              <a:ea typeface="+mn-ea"/>
              <a:cs typeface="+mn-cs"/>
            </a:rPr>
            <a:t>., 24 août 2026.</a:t>
          </a:r>
        </a:p>
        <a:p>
          <a:pPr marL="0" lvl="0" indent="0" algn="just" defTabSz="977900">
            <a:lnSpc>
              <a:spcPct val="90000"/>
            </a:lnSpc>
            <a:spcBef>
              <a:spcPct val="0"/>
            </a:spcBef>
            <a:spcAft>
              <a:spcPct val="35000"/>
            </a:spcAft>
            <a:buNone/>
          </a:pPr>
          <a:endParaRPr lang="fr-FR" sz="2000" i="0" kern="1200" dirty="0">
            <a:solidFill>
              <a:prstClr val="black"/>
            </a:solidFill>
            <a:latin typeface="Calibri" panose="020F0502020204030204"/>
            <a:ea typeface="+mn-ea"/>
            <a:cs typeface="+mn-cs"/>
          </a:endParaRPr>
        </a:p>
        <a:p>
          <a:pPr marL="0" lvl="0" indent="0" algn="just" defTabSz="977900">
            <a:lnSpc>
              <a:spcPct val="90000"/>
            </a:lnSpc>
            <a:spcBef>
              <a:spcPct val="0"/>
            </a:spcBef>
            <a:spcAft>
              <a:spcPct val="35000"/>
            </a:spcAft>
            <a:buNone/>
          </a:pPr>
          <a:r>
            <a:rPr lang="fr-FR" sz="2000" i="0" kern="1200" dirty="0">
              <a:solidFill>
                <a:prstClr val="black"/>
              </a:solidFill>
              <a:latin typeface="Calibri" panose="020F0502020204030204"/>
              <a:ea typeface="+mn-ea"/>
              <a:cs typeface="+mn-cs"/>
            </a:rPr>
            <a:t>+ Arrêté royal du </a:t>
          </a:r>
          <a:r>
            <a:rPr lang="fr-FR" sz="2000" i="0" kern="1200" dirty="0">
              <a:solidFill>
                <a:srgbClr val="FF0000"/>
              </a:solidFill>
              <a:latin typeface="Calibri" panose="020F0502020204030204"/>
              <a:ea typeface="+mn-ea"/>
              <a:cs typeface="+mn-cs"/>
            </a:rPr>
            <a:t>5 juin 2026 </a:t>
          </a:r>
          <a:r>
            <a:rPr lang="fr-FR" sz="2000" i="0" kern="1200" dirty="0">
              <a:solidFill>
                <a:prstClr val="black"/>
              </a:solidFill>
              <a:latin typeface="Calibri" panose="020F0502020204030204"/>
              <a:ea typeface="+mn-ea"/>
              <a:cs typeface="+mn-cs"/>
            </a:rPr>
            <a:t>déterminant le contenu et les modalités de réalisation du rapport d'information comme déterminé par l'article 31 du Code pénal, </a:t>
          </a:r>
          <a:r>
            <a:rPr lang="fr-FR" sz="2000" i="1" kern="1200" dirty="0">
              <a:solidFill>
                <a:prstClr val="black"/>
              </a:solidFill>
              <a:latin typeface="Calibri" panose="020F0502020204030204"/>
              <a:ea typeface="+mn-ea"/>
              <a:cs typeface="+mn-cs"/>
            </a:rPr>
            <a:t>M.B</a:t>
          </a:r>
          <a:r>
            <a:rPr lang="fr-FR" sz="2000" i="0" kern="1200" dirty="0">
              <a:solidFill>
                <a:prstClr val="black"/>
              </a:solidFill>
              <a:latin typeface="Calibri" panose="020F0502020204030204"/>
              <a:ea typeface="+mn-ea"/>
              <a:cs typeface="+mn-cs"/>
            </a:rPr>
            <a:t>., 16 juin 2026.</a:t>
          </a:r>
        </a:p>
        <a:p>
          <a:pPr marL="0" lvl="0" indent="0" algn="just" defTabSz="977900">
            <a:lnSpc>
              <a:spcPct val="90000"/>
            </a:lnSpc>
            <a:spcBef>
              <a:spcPct val="0"/>
            </a:spcBef>
            <a:spcAft>
              <a:spcPct val="35000"/>
            </a:spcAft>
            <a:buNone/>
          </a:pPr>
          <a:endParaRPr lang="fr-FR" sz="2000" i="0" kern="1200" dirty="0">
            <a:solidFill>
              <a:prstClr val="black"/>
            </a:solidFill>
            <a:latin typeface="Calibri" panose="020F0502020204030204"/>
            <a:ea typeface="+mn-ea"/>
            <a:cs typeface="+mn-cs"/>
          </a:endParaRPr>
        </a:p>
        <a:p>
          <a:pPr marL="0" lvl="0" indent="0" algn="just" defTabSz="977900">
            <a:lnSpc>
              <a:spcPct val="90000"/>
            </a:lnSpc>
            <a:spcBef>
              <a:spcPct val="0"/>
            </a:spcBef>
            <a:spcAft>
              <a:spcPct val="35000"/>
            </a:spcAft>
            <a:buNone/>
          </a:pPr>
          <a:r>
            <a:rPr lang="fr-FR" sz="2000" i="0" kern="1200" dirty="0">
              <a:solidFill>
                <a:prstClr val="black"/>
              </a:solidFill>
              <a:latin typeface="Calibri" panose="020F0502020204030204"/>
              <a:ea typeface="+mn-ea"/>
              <a:cs typeface="+mn-cs"/>
            </a:rPr>
            <a:t>+ Arrêté royal du </a:t>
          </a:r>
          <a:r>
            <a:rPr lang="fr-FR" sz="2000" i="0" kern="1200" dirty="0">
              <a:solidFill>
                <a:srgbClr val="FF0000"/>
              </a:solidFill>
              <a:latin typeface="Calibri" panose="020F0502020204030204"/>
              <a:ea typeface="+mn-ea"/>
              <a:cs typeface="+mn-cs"/>
            </a:rPr>
            <a:t>27 août 2026 </a:t>
          </a:r>
          <a:r>
            <a:rPr lang="fr-FR" sz="2000" i="0" kern="1200" dirty="0">
              <a:solidFill>
                <a:prstClr val="black"/>
              </a:solidFill>
              <a:latin typeface="Calibri" panose="020F0502020204030204"/>
              <a:ea typeface="+mn-ea"/>
              <a:cs typeface="+mn-cs"/>
            </a:rPr>
            <a:t>relatif au fonctionnement des commissions de probation, </a:t>
          </a:r>
          <a:r>
            <a:rPr lang="fr-FR" sz="2000" i="1" kern="1200" dirty="0">
              <a:solidFill>
                <a:prstClr val="black"/>
              </a:solidFill>
              <a:latin typeface="Calibri" panose="020F0502020204030204"/>
              <a:ea typeface="+mn-ea"/>
              <a:cs typeface="+mn-cs"/>
            </a:rPr>
            <a:t>M.B</a:t>
          </a:r>
          <a:r>
            <a:rPr lang="fr-FR" sz="2000" i="0" kern="1200" dirty="0">
              <a:solidFill>
                <a:prstClr val="black"/>
              </a:solidFill>
              <a:latin typeface="Calibri" panose="020F0502020204030204"/>
              <a:ea typeface="+mn-ea"/>
              <a:cs typeface="+mn-cs"/>
            </a:rPr>
            <a:t>., 2 septembre 2026.</a:t>
          </a:r>
        </a:p>
        <a:p>
          <a:pPr marL="0" lvl="0" indent="0" algn="just" defTabSz="977900">
            <a:lnSpc>
              <a:spcPct val="90000"/>
            </a:lnSpc>
            <a:spcBef>
              <a:spcPct val="0"/>
            </a:spcBef>
            <a:spcAft>
              <a:spcPct val="35000"/>
            </a:spcAft>
            <a:buNone/>
          </a:pPr>
          <a:endParaRPr lang="fr-FR" sz="2000" i="0" kern="1200" dirty="0">
            <a:solidFill>
              <a:prstClr val="black"/>
            </a:solidFill>
            <a:latin typeface="Calibri" panose="020F0502020204030204"/>
            <a:ea typeface="+mn-ea"/>
            <a:cs typeface="+mn-cs"/>
          </a:endParaRPr>
        </a:p>
        <a:p>
          <a:pPr marL="0" lvl="0" indent="0" algn="just" defTabSz="977900">
            <a:lnSpc>
              <a:spcPct val="90000"/>
            </a:lnSpc>
            <a:spcBef>
              <a:spcPct val="0"/>
            </a:spcBef>
            <a:spcAft>
              <a:spcPct val="35000"/>
            </a:spcAft>
            <a:buNone/>
          </a:pPr>
          <a:r>
            <a:rPr lang="fr-BE" sz="2000" b="0" i="0" u="none" kern="1200" dirty="0"/>
            <a:t>+ Décret du </a:t>
          </a:r>
          <a:r>
            <a:rPr lang="fr-BE" sz="2000" b="0" i="0" u="none" kern="1200" dirty="0">
              <a:solidFill>
                <a:srgbClr val="FF0000"/>
              </a:solidFill>
            </a:rPr>
            <a:t>4 septembre 2026</a:t>
          </a:r>
          <a:r>
            <a:rPr lang="fr-BE" sz="2000" b="0" i="0" u="none" kern="1200" dirty="0"/>
            <a:t> de la communauté française portant harmonisation du décret du 18 janvier 2018 portant le Code de la prévention, de l'aide à la jeunesse et de la protection de la jeunesse avec le nouveau Code pénal du 29 février 2024, </a:t>
          </a:r>
          <a:r>
            <a:rPr lang="fr-BE" sz="2000" b="0" i="1" u="none" kern="1200" dirty="0"/>
            <a:t>M.B</a:t>
          </a:r>
          <a:r>
            <a:rPr lang="fr-BE" sz="2000" b="0" i="0" u="none" kern="1200" dirty="0"/>
            <a:t>., 14 septembre 2026.</a:t>
          </a:r>
          <a:endParaRPr lang="fr-FR" sz="2000" i="0" kern="1200" dirty="0">
            <a:solidFill>
              <a:prstClr val="black"/>
            </a:solidFill>
            <a:latin typeface="Calibri" panose="020F0502020204030204"/>
            <a:ea typeface="+mn-ea"/>
            <a:cs typeface="+mn-cs"/>
          </a:endParaRPr>
        </a:p>
      </dsp:txBody>
      <dsp:txXfrm>
        <a:off x="0" y="0"/>
        <a:ext cx="9916633" cy="6858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E3DE17-49A0-4E91-98DF-4516021D2742}">
      <dsp:nvSpPr>
        <dsp:cNvPr id="0" name=""/>
        <dsp:cNvSpPr/>
      </dsp:nvSpPr>
      <dsp:spPr>
        <a:xfrm>
          <a:off x="0" y="4286"/>
          <a:ext cx="750893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513E6B-EEBD-49F0-93AB-6FE79AE82413}">
      <dsp:nvSpPr>
        <dsp:cNvPr id="0" name=""/>
        <dsp:cNvSpPr/>
      </dsp:nvSpPr>
      <dsp:spPr>
        <a:xfrm>
          <a:off x="0" y="46868"/>
          <a:ext cx="7508930" cy="19276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r-BE" sz="1900" kern="1200" dirty="0"/>
            <a:t>* D. Vandermeersch, J. Rozie et J. De Herdt, </a:t>
          </a:r>
          <a:r>
            <a:rPr lang="fr-BE" sz="1900" i="1" kern="1200" dirty="0"/>
            <a:t>Le livre I</a:t>
          </a:r>
          <a:r>
            <a:rPr lang="fr-BE" sz="1900" i="1" kern="1200" baseline="30000" dirty="0"/>
            <a:t>er</a:t>
          </a:r>
          <a:r>
            <a:rPr lang="fr-BE" sz="1900" i="1" kern="1200" dirty="0"/>
            <a:t> du nouveau Code pénal – Les principes généraux du droit pénal revisités</a:t>
          </a:r>
          <a:r>
            <a:rPr lang="fr-BE" sz="1900" kern="1200" dirty="0"/>
            <a:t>, Bruxelles, La Charte, 2024, 388p. (</a:t>
          </a:r>
          <a:r>
            <a:rPr lang="fr-FR" sz="1900" kern="1200" dirty="0"/>
            <a:t>sur Moodle)</a:t>
          </a:r>
          <a:endParaRPr lang="fr-BE" sz="1900" kern="1200" dirty="0"/>
        </a:p>
        <a:p>
          <a:pPr marL="0" lvl="0" indent="0" algn="l" defTabSz="844550">
            <a:lnSpc>
              <a:spcPct val="90000"/>
            </a:lnSpc>
            <a:spcBef>
              <a:spcPct val="0"/>
            </a:spcBef>
            <a:spcAft>
              <a:spcPct val="35000"/>
            </a:spcAft>
            <a:buNone/>
          </a:pPr>
          <a:r>
            <a:rPr lang="fr-FR" sz="1900" kern="1200" dirty="0"/>
            <a:t>* Th. Moreau, D. Vandermeersch et J.-</a:t>
          </a:r>
          <a:r>
            <a:rPr lang="fr-FR" sz="1900" kern="1200" dirty="0" err="1"/>
            <a:t>M.Hausmann</a:t>
          </a:r>
          <a:r>
            <a:rPr lang="fr-FR" sz="1900" kern="1200" dirty="0"/>
            <a:t>, </a:t>
          </a:r>
          <a:r>
            <a:rPr lang="fr-FR" sz="1900" i="1" kern="1200" dirty="0"/>
            <a:t>Éléments de droit pénal et de droit de l’exécution des peines</a:t>
          </a:r>
          <a:r>
            <a:rPr lang="fr-FR" sz="1900" kern="1200" dirty="0"/>
            <a:t>, La Charte, 2026, 737p. </a:t>
          </a:r>
          <a:endParaRPr lang="en-US" sz="1900" kern="1200" dirty="0"/>
        </a:p>
      </dsp:txBody>
      <dsp:txXfrm>
        <a:off x="0" y="46868"/>
        <a:ext cx="7508930" cy="1927689"/>
      </dsp:txXfrm>
    </dsp:sp>
    <dsp:sp modelId="{C442F4DD-EEE4-457D-9790-4D46B13447DD}">
      <dsp:nvSpPr>
        <dsp:cNvPr id="0" name=""/>
        <dsp:cNvSpPr/>
      </dsp:nvSpPr>
      <dsp:spPr>
        <a:xfrm>
          <a:off x="0" y="1931975"/>
          <a:ext cx="7508930"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D3EDCDE-9BE4-45BB-9F6F-2E4E36DC5F10}">
      <dsp:nvSpPr>
        <dsp:cNvPr id="0" name=""/>
        <dsp:cNvSpPr/>
      </dsp:nvSpPr>
      <dsp:spPr>
        <a:xfrm>
          <a:off x="0" y="1931975"/>
          <a:ext cx="7508930" cy="1477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fr-BE" sz="1900" kern="1200" dirty="0"/>
            <a:t>* F. </a:t>
          </a:r>
          <a:r>
            <a:rPr lang="fr-BE" sz="1900" kern="1200" dirty="0" err="1"/>
            <a:t>Kuty</a:t>
          </a:r>
          <a:r>
            <a:rPr lang="fr-BE" sz="1900" kern="1200" dirty="0"/>
            <a:t>, </a:t>
          </a:r>
          <a:r>
            <a:rPr lang="fr-BE" sz="1900" i="1" kern="1200" dirty="0"/>
            <a:t>Précis de droit pénal. Commentaire du livre Ier du Code pénal</a:t>
          </a:r>
          <a:r>
            <a:rPr lang="fr-BE" sz="1900" kern="1200" dirty="0"/>
            <a:t>, Bruxelles, Larcier-</a:t>
          </a:r>
          <a:r>
            <a:rPr lang="fr-BE" sz="1900" kern="1200" dirty="0" err="1"/>
            <a:t>Intersentia</a:t>
          </a:r>
          <a:r>
            <a:rPr lang="fr-BE" sz="1900" kern="1200" dirty="0"/>
            <a:t>, 2025, 581 p.</a:t>
          </a:r>
        </a:p>
        <a:p>
          <a:pPr marL="0" lvl="0" indent="0" algn="l" defTabSz="844550">
            <a:lnSpc>
              <a:spcPct val="90000"/>
            </a:lnSpc>
            <a:spcBef>
              <a:spcPct val="0"/>
            </a:spcBef>
            <a:spcAft>
              <a:spcPct val="35000"/>
            </a:spcAft>
            <a:buNone/>
          </a:pPr>
          <a:r>
            <a:rPr lang="fr-BE" sz="1900" kern="1200" dirty="0"/>
            <a:t>F. Kuty et D. Vandermeersch, </a:t>
          </a:r>
          <a:r>
            <a:rPr lang="fr-BE" sz="1900" b="0" i="1" kern="1200" dirty="0"/>
            <a:t>Précis de droit pénal spécial</a:t>
          </a:r>
          <a:r>
            <a:rPr lang="fr-BE" sz="1900" kern="1200" dirty="0"/>
            <a:t>, Louvain-La-Neuve, Larcier-</a:t>
          </a:r>
          <a:r>
            <a:rPr lang="fr-BE" sz="1900" kern="1200" dirty="0" err="1"/>
            <a:t>Intersentia</a:t>
          </a:r>
          <a:r>
            <a:rPr lang="fr-BE" sz="1900" kern="1200" dirty="0"/>
            <a:t>, 2026, 1906 p.</a:t>
          </a:r>
          <a:endParaRPr lang="en-US" sz="1900" kern="1200" dirty="0"/>
        </a:p>
      </dsp:txBody>
      <dsp:txXfrm>
        <a:off x="0" y="1931975"/>
        <a:ext cx="7508930" cy="1477920"/>
      </dsp:txXfrm>
    </dsp:sp>
    <dsp:sp modelId="{4E3FF972-DA20-4E09-914E-79727F45A077}">
      <dsp:nvSpPr>
        <dsp:cNvPr id="0" name=""/>
        <dsp:cNvSpPr/>
      </dsp:nvSpPr>
      <dsp:spPr>
        <a:xfrm>
          <a:off x="0" y="3409896"/>
          <a:ext cx="7508930"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9F5F14-C2FE-409B-8B54-E6F6C5EA285D}">
      <dsp:nvSpPr>
        <dsp:cNvPr id="0" name=""/>
        <dsp:cNvSpPr/>
      </dsp:nvSpPr>
      <dsp:spPr>
        <a:xfrm>
          <a:off x="0" y="3409896"/>
          <a:ext cx="7501597" cy="28029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r-FR" sz="1900" kern="1200" dirty="0"/>
            <a:t>* M.-A. Beernaert et D. Vandermeersch, </a:t>
          </a:r>
          <a:r>
            <a:rPr lang="fr-FR" sz="1900" i="1" kern="1200" dirty="0"/>
            <a:t>Code comparé – Ancien et nouveau Code pénal</a:t>
          </a:r>
          <a:r>
            <a:rPr lang="fr-FR" sz="1900" kern="1200" dirty="0"/>
            <a:t>, Bruxelles, Larcier, 2026, 410 p.</a:t>
          </a:r>
        </a:p>
        <a:p>
          <a:pPr marL="0" lvl="0" indent="0" algn="l" defTabSz="844550">
            <a:lnSpc>
              <a:spcPct val="90000"/>
            </a:lnSpc>
            <a:spcBef>
              <a:spcPct val="0"/>
            </a:spcBef>
            <a:spcAft>
              <a:spcPct val="35000"/>
            </a:spcAft>
            <a:buNone/>
          </a:pPr>
          <a:r>
            <a:rPr lang="fr-FR" sz="1900" kern="1200" dirty="0"/>
            <a:t>* D. </a:t>
          </a:r>
          <a:r>
            <a:rPr lang="fr-FR" sz="1900" kern="1200" dirty="0" err="1"/>
            <a:t>Scalia</a:t>
          </a:r>
          <a:r>
            <a:rPr lang="fr-FR" sz="1900" kern="1200" dirty="0"/>
            <a:t>, C. Guillain et L. Kennes, </a:t>
          </a:r>
          <a:r>
            <a:rPr lang="fr-FR" sz="1900" i="1" kern="1200" dirty="0"/>
            <a:t>Le nouveau Code pénal. Commentaire article par article du Livre Ier</a:t>
          </a:r>
          <a:r>
            <a:rPr lang="fr-FR" sz="1900" kern="1200" dirty="0"/>
            <a:t>, </a:t>
          </a:r>
          <a:r>
            <a:rPr lang="fr-FR" sz="1900" kern="1200" dirty="0" err="1"/>
            <a:t>Limal</a:t>
          </a:r>
          <a:r>
            <a:rPr lang="fr-FR" sz="1900" kern="1200" dirty="0"/>
            <a:t>, Anthemis, 2024, 451 p.</a:t>
          </a:r>
        </a:p>
        <a:p>
          <a:pPr marL="0" lvl="0" indent="0" algn="l" defTabSz="844550">
            <a:lnSpc>
              <a:spcPct val="90000"/>
            </a:lnSpc>
            <a:spcBef>
              <a:spcPct val="0"/>
            </a:spcBef>
            <a:spcAft>
              <a:spcPct val="35000"/>
            </a:spcAft>
            <a:buNone/>
          </a:pPr>
          <a:r>
            <a:rPr lang="fr-FR" sz="1900" kern="1200" dirty="0"/>
            <a:t>* H.-D. </a:t>
          </a:r>
          <a:r>
            <a:rPr lang="fr-FR" sz="1900" kern="1200" dirty="0" err="1"/>
            <a:t>Bosly</a:t>
          </a:r>
          <a:r>
            <a:rPr lang="fr-FR" sz="1900" kern="1200" dirty="0"/>
            <a:t>, Ch. De </a:t>
          </a:r>
          <a:r>
            <a:rPr lang="fr-FR" sz="1900" kern="1200" dirty="0" err="1"/>
            <a:t>Valkeneer</a:t>
          </a:r>
          <a:r>
            <a:rPr lang="fr-FR" sz="1900" kern="1200" dirty="0"/>
            <a:t> (</a:t>
          </a:r>
          <a:r>
            <a:rPr lang="fr-FR" sz="1900" kern="1200" dirty="0" err="1"/>
            <a:t>dir</a:t>
          </a:r>
          <a:r>
            <a:rPr lang="fr-FR" sz="1900" kern="1200" dirty="0"/>
            <a:t>.), </a:t>
          </a:r>
          <a:r>
            <a:rPr lang="fr-FR" sz="1900" i="1" kern="1200" dirty="0"/>
            <a:t>Le droit pénal réformé. Examen du nouveau livre Ier</a:t>
          </a:r>
          <a:r>
            <a:rPr lang="fr-FR" sz="1900" kern="1200" dirty="0"/>
            <a:t>, Larcier, 2024, 245p.</a:t>
          </a:r>
        </a:p>
        <a:p>
          <a:pPr marL="0" lvl="0" indent="0" algn="l" defTabSz="844550">
            <a:lnSpc>
              <a:spcPct val="90000"/>
            </a:lnSpc>
            <a:spcBef>
              <a:spcPct val="0"/>
            </a:spcBef>
            <a:spcAft>
              <a:spcPct val="35000"/>
            </a:spcAft>
            <a:buNone/>
          </a:pPr>
          <a:r>
            <a:rPr lang="en-US" sz="1900" kern="1200" dirty="0"/>
            <a:t>* V. Fransen et A. Masset (dir.), </a:t>
          </a:r>
          <a:r>
            <a:rPr lang="en-US" sz="1900" i="1" kern="1200" dirty="0"/>
            <a:t>Le nouveau Code pénal : prêt pour </a:t>
          </a:r>
          <a:r>
            <a:rPr lang="en-US" sz="1900" i="1" kern="1200" dirty="0" err="1"/>
            <a:t>demain</a:t>
          </a:r>
          <a:r>
            <a:rPr lang="en-US" sz="1900" i="1" kern="1200" dirty="0"/>
            <a:t>?</a:t>
          </a:r>
          <a:r>
            <a:rPr lang="en-US" sz="1900" kern="1200" dirty="0"/>
            <a:t>, CUP Vol 239, Bruxelles, Anthemis, 350 p.</a:t>
          </a:r>
        </a:p>
      </dsp:txBody>
      <dsp:txXfrm>
        <a:off x="0" y="3409896"/>
        <a:ext cx="7501597" cy="280299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F6D321-632C-4539-9D25-AEE431313732}">
      <dsp:nvSpPr>
        <dsp:cNvPr id="0" name=""/>
        <dsp:cNvSpPr/>
      </dsp:nvSpPr>
      <dsp:spPr>
        <a:xfrm>
          <a:off x="3412187" y="3592660"/>
          <a:ext cx="2903389" cy="2903389"/>
        </a:xfrm>
        <a:prstGeom prst="rect">
          <a:avLst/>
        </a:prstGeom>
        <a:blipFill rotWithShape="0">
          <a:blip xmlns:r="http://schemas.openxmlformats.org/officeDocument/2006/relationships" r:embed="rId1" cstate="email">
            <a:extLst>
              <a:ext uri="{28A0092B-C50C-407E-A947-70E740481C1C}">
                <a14:useLocalDpi xmlns:a14="http://schemas.microsoft.com/office/drawing/2010/main"/>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br>
            <a:rPr lang="nl-BE" sz="2000" kern="1200"/>
          </a:br>
          <a:endParaRPr lang="nl-BE" sz="2000" kern="1200" dirty="0"/>
        </a:p>
      </dsp:txBody>
      <dsp:txXfrm>
        <a:off x="3412187" y="3592660"/>
        <a:ext cx="2903389" cy="2903389"/>
      </dsp:txXfrm>
    </dsp:sp>
    <dsp:sp modelId="{553BF95D-82BF-4C59-B1A7-99C6D9B9ADF8}">
      <dsp:nvSpPr>
        <dsp:cNvPr id="0" name=""/>
        <dsp:cNvSpPr/>
      </dsp:nvSpPr>
      <dsp:spPr>
        <a:xfrm rot="12950314">
          <a:off x="1519276" y="3036845"/>
          <a:ext cx="2275823" cy="82746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57EC4B8-CAA8-41BB-9047-720979342358}">
      <dsp:nvSpPr>
        <dsp:cNvPr id="0" name=""/>
        <dsp:cNvSpPr/>
      </dsp:nvSpPr>
      <dsp:spPr>
        <a:xfrm>
          <a:off x="355607" y="1681038"/>
          <a:ext cx="2758220" cy="22065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7155" tIns="97155" rIns="97155" bIns="97155" numCol="1" spcCol="1270" anchor="ctr" anchorCtr="0">
          <a:noAutofit/>
        </a:bodyPr>
        <a:lstStyle/>
        <a:p>
          <a:pPr marL="0" lvl="0" indent="0" algn="ctr" defTabSz="2266950">
            <a:lnSpc>
              <a:spcPct val="90000"/>
            </a:lnSpc>
            <a:spcBef>
              <a:spcPct val="0"/>
            </a:spcBef>
            <a:spcAft>
              <a:spcPct val="35000"/>
            </a:spcAft>
            <a:buNone/>
          </a:pPr>
          <a:r>
            <a:rPr lang="nl-BE" sz="5100" i="1" kern="1200" dirty="0" err="1"/>
            <a:t>Précis</a:t>
          </a:r>
          <a:endParaRPr lang="nl-BE" sz="5100" i="1" kern="1200" dirty="0"/>
        </a:p>
      </dsp:txBody>
      <dsp:txXfrm>
        <a:off x="420235" y="1745666"/>
        <a:ext cx="2628964" cy="2077320"/>
      </dsp:txXfrm>
    </dsp:sp>
    <dsp:sp modelId="{5961FB30-41D0-4DC3-BC1C-3AC045B124A6}">
      <dsp:nvSpPr>
        <dsp:cNvPr id="0" name=""/>
        <dsp:cNvSpPr/>
      </dsp:nvSpPr>
      <dsp:spPr>
        <a:xfrm rot="16281942">
          <a:off x="3754520" y="1867681"/>
          <a:ext cx="2350463" cy="82746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27E4D4F-709B-455C-86C7-94D722C81001}">
      <dsp:nvSpPr>
        <dsp:cNvPr id="0" name=""/>
        <dsp:cNvSpPr/>
      </dsp:nvSpPr>
      <dsp:spPr>
        <a:xfrm>
          <a:off x="3578652" y="3228"/>
          <a:ext cx="2758220" cy="22065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7155" tIns="97155" rIns="97155" bIns="97155" numCol="1" spcCol="1270" anchor="ctr" anchorCtr="0">
          <a:noAutofit/>
        </a:bodyPr>
        <a:lstStyle/>
        <a:p>
          <a:pPr marL="0" lvl="0" indent="0" algn="ctr" defTabSz="2266950">
            <a:lnSpc>
              <a:spcPct val="90000"/>
            </a:lnSpc>
            <a:spcBef>
              <a:spcPct val="0"/>
            </a:spcBef>
            <a:spcAft>
              <a:spcPct val="35000"/>
            </a:spcAft>
            <a:buNone/>
          </a:pPr>
          <a:r>
            <a:rPr lang="nl-BE" sz="5100" i="1" kern="1200" dirty="0"/>
            <a:t>Cohérent</a:t>
          </a:r>
        </a:p>
      </dsp:txBody>
      <dsp:txXfrm>
        <a:off x="3643280" y="67856"/>
        <a:ext cx="2628964" cy="2077320"/>
      </dsp:txXfrm>
    </dsp:sp>
    <dsp:sp modelId="{C8689921-FBCB-45A0-8F13-69CD52952BAE}">
      <dsp:nvSpPr>
        <dsp:cNvPr id="0" name=""/>
        <dsp:cNvSpPr/>
      </dsp:nvSpPr>
      <dsp:spPr>
        <a:xfrm rot="19543857">
          <a:off x="5969867" y="3052226"/>
          <a:ext cx="2421086" cy="82746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2753752-C814-4F46-9AEA-66892E1FAACD}">
      <dsp:nvSpPr>
        <dsp:cNvPr id="0" name=""/>
        <dsp:cNvSpPr/>
      </dsp:nvSpPr>
      <dsp:spPr>
        <a:xfrm>
          <a:off x="6801697" y="1681038"/>
          <a:ext cx="2758220" cy="22065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7155" tIns="97155" rIns="97155" bIns="97155" numCol="1" spcCol="1270" anchor="ctr" anchorCtr="0">
          <a:noAutofit/>
        </a:bodyPr>
        <a:lstStyle/>
        <a:p>
          <a:pPr marL="0" lvl="0" indent="0" algn="ctr" defTabSz="2266950">
            <a:lnSpc>
              <a:spcPct val="90000"/>
            </a:lnSpc>
            <a:spcBef>
              <a:spcPct val="0"/>
            </a:spcBef>
            <a:spcAft>
              <a:spcPct val="35000"/>
            </a:spcAft>
            <a:buNone/>
          </a:pPr>
          <a:r>
            <a:rPr lang="nl-BE" sz="5100" i="1" kern="1200" dirty="0"/>
            <a:t>Simple</a:t>
          </a:r>
        </a:p>
      </dsp:txBody>
      <dsp:txXfrm>
        <a:off x="6866325" y="1745666"/>
        <a:ext cx="2628964" cy="207732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F3D151-4588-41E2-B7A8-102DF4F64089}">
      <dsp:nvSpPr>
        <dsp:cNvPr id="0" name=""/>
        <dsp:cNvSpPr/>
      </dsp:nvSpPr>
      <dsp:spPr>
        <a:xfrm>
          <a:off x="0" y="2288"/>
          <a:ext cx="6364224" cy="115984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BC4EBE5-1FC4-4730-A72C-5D95362A9865}">
      <dsp:nvSpPr>
        <dsp:cNvPr id="0" name=""/>
        <dsp:cNvSpPr/>
      </dsp:nvSpPr>
      <dsp:spPr>
        <a:xfrm>
          <a:off x="350852" y="263253"/>
          <a:ext cx="637913" cy="637913"/>
        </a:xfrm>
        <a:prstGeom prst="rect">
          <a:avLst/>
        </a:prstGeom>
        <a:blipFill>
          <a:blip xmlns:r="http://schemas.openxmlformats.org/officeDocument/2006/relationships" r:embed="rId1"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57B1441-6EC7-499D-B70B-7CE5726BB7C6}">
      <dsp:nvSpPr>
        <dsp:cNvPr id="0" name=""/>
        <dsp:cNvSpPr/>
      </dsp:nvSpPr>
      <dsp:spPr>
        <a:xfrm>
          <a:off x="1339618" y="2288"/>
          <a:ext cx="5024605" cy="115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750" tIns="122750" rIns="122750" bIns="122750" numCol="1" spcCol="1270" anchor="ctr" anchorCtr="0">
          <a:noAutofit/>
        </a:bodyPr>
        <a:lstStyle/>
        <a:p>
          <a:pPr marL="0" lvl="0" indent="0" algn="l" defTabSz="1422400">
            <a:lnSpc>
              <a:spcPct val="90000"/>
            </a:lnSpc>
            <a:spcBef>
              <a:spcPct val="0"/>
            </a:spcBef>
            <a:spcAft>
              <a:spcPct val="35000"/>
            </a:spcAft>
            <a:buNone/>
          </a:pPr>
          <a:r>
            <a:rPr lang="nl-BE" sz="3200" i="1" kern="1200" dirty="0"/>
            <a:t>Art. 1. Le principe de </a:t>
          </a:r>
          <a:r>
            <a:rPr lang="nl-BE" sz="3200" i="1" kern="1200" dirty="0" err="1"/>
            <a:t>légalité</a:t>
          </a:r>
          <a:endParaRPr lang="en-US" sz="3200" kern="1200" dirty="0"/>
        </a:p>
      </dsp:txBody>
      <dsp:txXfrm>
        <a:off x="1339618" y="2288"/>
        <a:ext cx="5024605" cy="1159843"/>
      </dsp:txXfrm>
    </dsp:sp>
    <dsp:sp modelId="{7F23A8F8-3AB5-4D04-B74A-262355E5B877}">
      <dsp:nvSpPr>
        <dsp:cNvPr id="0" name=""/>
        <dsp:cNvSpPr/>
      </dsp:nvSpPr>
      <dsp:spPr>
        <a:xfrm>
          <a:off x="0" y="1452092"/>
          <a:ext cx="6364224" cy="115984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A5B6E6-9242-4D55-963C-28C864B44754}">
      <dsp:nvSpPr>
        <dsp:cNvPr id="0" name=""/>
        <dsp:cNvSpPr/>
      </dsp:nvSpPr>
      <dsp:spPr>
        <a:xfrm>
          <a:off x="350852" y="1713057"/>
          <a:ext cx="637913" cy="637913"/>
        </a:xfrm>
        <a:prstGeom prst="rect">
          <a:avLst/>
        </a:prstGeom>
        <a:blipFill>
          <a:blip xmlns:r="http://schemas.openxmlformats.org/officeDocument/2006/relationships"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54A05EC-0764-4D5F-B3AA-1B79FE5AA46C}">
      <dsp:nvSpPr>
        <dsp:cNvPr id="0" name=""/>
        <dsp:cNvSpPr/>
      </dsp:nvSpPr>
      <dsp:spPr>
        <a:xfrm>
          <a:off x="1339618" y="1452092"/>
          <a:ext cx="5024605" cy="115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750" tIns="122750" rIns="122750" bIns="122750" numCol="1" spcCol="1270" anchor="ctr" anchorCtr="0">
          <a:noAutofit/>
        </a:bodyPr>
        <a:lstStyle/>
        <a:p>
          <a:pPr marL="0" lvl="0" indent="0" algn="l" defTabSz="933450">
            <a:lnSpc>
              <a:spcPct val="90000"/>
            </a:lnSpc>
            <a:spcBef>
              <a:spcPct val="0"/>
            </a:spcBef>
            <a:spcAft>
              <a:spcPct val="35000"/>
            </a:spcAft>
            <a:buNone/>
          </a:pPr>
          <a:r>
            <a:rPr lang="fr-FR" sz="2100" i="1" kern="1200" dirty="0"/>
            <a:t>Nul ne peut être puni pour une infraction dont les éléments ne sont pas définis par la loi.</a:t>
          </a:r>
          <a:endParaRPr lang="en-US" sz="2100" i="1" kern="1200" dirty="0"/>
        </a:p>
      </dsp:txBody>
      <dsp:txXfrm>
        <a:off x="1339618" y="1452092"/>
        <a:ext cx="5024605" cy="1159843"/>
      </dsp:txXfrm>
    </dsp:sp>
    <dsp:sp modelId="{D9D10FC8-C6BB-4AC7-AD23-2A151E90FE0D}">
      <dsp:nvSpPr>
        <dsp:cNvPr id="0" name=""/>
        <dsp:cNvSpPr/>
      </dsp:nvSpPr>
      <dsp:spPr>
        <a:xfrm>
          <a:off x="0" y="2901896"/>
          <a:ext cx="6364224" cy="115984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E41452-E5E5-4879-80E5-FBC59042F4B7}">
      <dsp:nvSpPr>
        <dsp:cNvPr id="0" name=""/>
        <dsp:cNvSpPr/>
      </dsp:nvSpPr>
      <dsp:spPr>
        <a:xfrm>
          <a:off x="350852" y="3162861"/>
          <a:ext cx="637913" cy="637913"/>
        </a:xfrm>
        <a:prstGeom prst="rect">
          <a:avLst/>
        </a:prstGeom>
        <a:blipFill>
          <a:blip xmlns:r="http://schemas.openxmlformats.org/officeDocument/2006/relationships"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EC95C52-A320-4DC8-9CC9-FDD5F8A80C87}">
      <dsp:nvSpPr>
        <dsp:cNvPr id="0" name=""/>
        <dsp:cNvSpPr/>
      </dsp:nvSpPr>
      <dsp:spPr>
        <a:xfrm>
          <a:off x="1339618" y="2901896"/>
          <a:ext cx="5024605" cy="115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750" tIns="122750" rIns="122750" bIns="122750" numCol="1" spcCol="1270" anchor="ctr" anchorCtr="0">
          <a:noAutofit/>
        </a:bodyPr>
        <a:lstStyle/>
        <a:p>
          <a:pPr marL="0" lvl="0" indent="0" algn="l" defTabSz="933450">
            <a:lnSpc>
              <a:spcPct val="90000"/>
            </a:lnSpc>
            <a:spcBef>
              <a:spcPct val="0"/>
            </a:spcBef>
            <a:spcAft>
              <a:spcPct val="35000"/>
            </a:spcAft>
            <a:buNone/>
          </a:pPr>
          <a:r>
            <a:rPr lang="fr-FR" sz="2100" i="1" kern="1200" dirty="0"/>
            <a:t>Nul ne peut être puni d’une peine qui n’est pas prévue </a:t>
          </a:r>
          <a:r>
            <a:rPr lang="en-GB" sz="2100" i="1" kern="1200" dirty="0"/>
            <a:t>par la </a:t>
          </a:r>
          <a:r>
            <a:rPr lang="en-GB" sz="2100" i="1" kern="1200" dirty="0" err="1"/>
            <a:t>loi</a:t>
          </a:r>
          <a:r>
            <a:rPr lang="en-GB" sz="2100" i="1" kern="1200" dirty="0"/>
            <a:t>.</a:t>
          </a:r>
          <a:endParaRPr lang="en-US" sz="2100" i="1" kern="1200" dirty="0"/>
        </a:p>
      </dsp:txBody>
      <dsp:txXfrm>
        <a:off x="1339618" y="2901896"/>
        <a:ext cx="5024605" cy="1159843"/>
      </dsp:txXfrm>
    </dsp:sp>
    <dsp:sp modelId="{311E2715-0D62-45ED-9634-89D914D01ACF}">
      <dsp:nvSpPr>
        <dsp:cNvPr id="0" name=""/>
        <dsp:cNvSpPr/>
      </dsp:nvSpPr>
      <dsp:spPr>
        <a:xfrm>
          <a:off x="0" y="4351700"/>
          <a:ext cx="6364224" cy="1159843"/>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65CA52-C3C6-44D1-A796-8D43D43ED08D}">
      <dsp:nvSpPr>
        <dsp:cNvPr id="0" name=""/>
        <dsp:cNvSpPr/>
      </dsp:nvSpPr>
      <dsp:spPr>
        <a:xfrm>
          <a:off x="350852" y="4612665"/>
          <a:ext cx="637913" cy="637913"/>
        </a:xfrm>
        <a:prstGeom prst="rect">
          <a:avLst/>
        </a:prstGeom>
        <a:blipFill>
          <a:blip xmlns:r="http://schemas.openxmlformats.org/officeDocument/2006/relationships"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AD8B7C6-F0A7-47F7-9168-550CD25812C2}">
      <dsp:nvSpPr>
        <dsp:cNvPr id="0" name=""/>
        <dsp:cNvSpPr/>
      </dsp:nvSpPr>
      <dsp:spPr>
        <a:xfrm>
          <a:off x="1339618" y="4351700"/>
          <a:ext cx="5024605" cy="115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750" tIns="122750" rIns="122750" bIns="122750" numCol="1" spcCol="1270" anchor="ctr" anchorCtr="0">
          <a:noAutofit/>
        </a:bodyPr>
        <a:lstStyle/>
        <a:p>
          <a:pPr marL="0" lvl="0" indent="0" algn="l" defTabSz="933450">
            <a:lnSpc>
              <a:spcPct val="90000"/>
            </a:lnSpc>
            <a:spcBef>
              <a:spcPct val="0"/>
            </a:spcBef>
            <a:spcAft>
              <a:spcPct val="35000"/>
            </a:spcAft>
            <a:buNone/>
          </a:pPr>
          <a:r>
            <a:rPr lang="nl-BE" sz="2100" i="0" kern="1200" dirty="0" err="1">
              <a:solidFill>
                <a:schemeClr val="accent4">
                  <a:lumMod val="60000"/>
                  <a:lumOff val="40000"/>
                </a:schemeClr>
              </a:solidFill>
            </a:rPr>
            <a:t>Consécration</a:t>
          </a:r>
          <a:r>
            <a:rPr lang="nl-BE" sz="2100" i="0" kern="1200" dirty="0">
              <a:solidFill>
                <a:schemeClr val="accent4">
                  <a:lumMod val="60000"/>
                  <a:lumOff val="40000"/>
                </a:schemeClr>
              </a:solidFill>
            </a:rPr>
            <a:t> du principe </a:t>
          </a:r>
          <a:r>
            <a:rPr lang="nl-BE" sz="2100" i="0" kern="1200" dirty="0" err="1">
              <a:solidFill>
                <a:schemeClr val="accent4">
                  <a:lumMod val="60000"/>
                  <a:lumOff val="40000"/>
                </a:schemeClr>
              </a:solidFill>
            </a:rPr>
            <a:t>constitutionnel</a:t>
          </a:r>
          <a:r>
            <a:rPr lang="nl-BE" sz="2100" i="0" kern="1200" dirty="0">
              <a:solidFill>
                <a:schemeClr val="accent4">
                  <a:lumMod val="60000"/>
                  <a:lumOff val="40000"/>
                </a:schemeClr>
              </a:solidFill>
            </a:rPr>
            <a:t> (art.12-14 </a:t>
          </a:r>
          <a:r>
            <a:rPr lang="nl-BE" sz="2100" i="0" kern="1200" dirty="0" err="1">
              <a:solidFill>
                <a:schemeClr val="accent4">
                  <a:lumMod val="60000"/>
                  <a:lumOff val="40000"/>
                </a:schemeClr>
              </a:solidFill>
            </a:rPr>
            <a:t>Const</a:t>
          </a:r>
          <a:r>
            <a:rPr lang="nl-BE" sz="2100" i="0" kern="1200" dirty="0">
              <a:solidFill>
                <a:schemeClr val="accent4">
                  <a:lumMod val="60000"/>
                  <a:lumOff val="40000"/>
                </a:schemeClr>
              </a:solidFill>
            </a:rPr>
            <a:t>. et </a:t>
          </a:r>
          <a:r>
            <a:rPr lang="nl-BE" sz="2100" i="0" kern="1200" dirty="0" err="1">
              <a:solidFill>
                <a:schemeClr val="accent4">
                  <a:lumMod val="60000"/>
                  <a:lumOff val="40000"/>
                </a:schemeClr>
              </a:solidFill>
            </a:rPr>
            <a:t>consacré</a:t>
          </a:r>
          <a:r>
            <a:rPr lang="nl-BE" sz="2100" i="0" kern="1200" dirty="0">
              <a:solidFill>
                <a:schemeClr val="accent4">
                  <a:lumMod val="60000"/>
                  <a:lumOff val="40000"/>
                </a:schemeClr>
              </a:solidFill>
            </a:rPr>
            <a:t> </a:t>
          </a:r>
          <a:r>
            <a:rPr lang="nl-BE" sz="2100" i="0" kern="1200" dirty="0" err="1">
              <a:solidFill>
                <a:schemeClr val="accent4">
                  <a:lumMod val="60000"/>
                  <a:lumOff val="40000"/>
                </a:schemeClr>
              </a:solidFill>
            </a:rPr>
            <a:t>aussi</a:t>
          </a:r>
          <a:r>
            <a:rPr lang="nl-BE" sz="2100" i="0" kern="1200" dirty="0">
              <a:solidFill>
                <a:schemeClr val="accent4">
                  <a:lumMod val="60000"/>
                  <a:lumOff val="40000"/>
                </a:schemeClr>
              </a:solidFill>
            </a:rPr>
            <a:t> par les </a:t>
          </a:r>
          <a:r>
            <a:rPr lang="nl-BE" sz="2100" i="0" kern="1200" dirty="0" err="1">
              <a:solidFill>
                <a:schemeClr val="accent4">
                  <a:lumMod val="60000"/>
                  <a:lumOff val="40000"/>
                </a:schemeClr>
              </a:solidFill>
            </a:rPr>
            <a:t>textes</a:t>
          </a:r>
          <a:r>
            <a:rPr lang="nl-BE" sz="2100" i="0" kern="1200" dirty="0">
              <a:solidFill>
                <a:schemeClr val="accent4">
                  <a:lumMod val="60000"/>
                  <a:lumOff val="40000"/>
                </a:schemeClr>
              </a:solidFill>
            </a:rPr>
            <a:t> </a:t>
          </a:r>
          <a:r>
            <a:rPr lang="nl-BE" sz="2100" i="0" kern="1200" dirty="0" err="1">
              <a:solidFill>
                <a:schemeClr val="accent4">
                  <a:lumMod val="60000"/>
                  <a:lumOff val="40000"/>
                </a:schemeClr>
              </a:solidFill>
            </a:rPr>
            <a:t>internationaux</a:t>
          </a:r>
          <a:r>
            <a:rPr lang="nl-BE" sz="2100" i="0" kern="1200" dirty="0">
              <a:solidFill>
                <a:schemeClr val="accent4">
                  <a:lumMod val="60000"/>
                  <a:lumOff val="40000"/>
                </a:schemeClr>
              </a:solidFill>
            </a:rPr>
            <a:t>)</a:t>
          </a:r>
          <a:endParaRPr lang="en-US" sz="2100" i="0" kern="1200" dirty="0">
            <a:solidFill>
              <a:schemeClr val="accent4">
                <a:lumMod val="60000"/>
                <a:lumOff val="40000"/>
              </a:schemeClr>
            </a:solidFill>
          </a:endParaRPr>
        </a:p>
      </dsp:txBody>
      <dsp:txXfrm>
        <a:off x="1339618" y="4351700"/>
        <a:ext cx="5024605" cy="115984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67F2F1-D040-465E-80A7-E235E30CBAD2}">
      <dsp:nvSpPr>
        <dsp:cNvPr id="0" name=""/>
        <dsp:cNvSpPr/>
      </dsp:nvSpPr>
      <dsp:spPr>
        <a:xfrm>
          <a:off x="0" y="0"/>
          <a:ext cx="7746757" cy="2172776"/>
        </a:xfrm>
        <a:prstGeom prst="roundRect">
          <a:avLst/>
        </a:prstGeom>
        <a:gradFill rotWithShape="0">
          <a:gsLst>
            <a:gs pos="0">
              <a:schemeClr val="accent2">
                <a:hueOff val="0"/>
                <a:satOff val="0"/>
                <a:lumOff val="0"/>
                <a:satMod val="103000"/>
                <a:lumMod val="102000"/>
                <a:tint val="94000"/>
                <a:alpha val="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nl-BE" sz="2400" i="0" kern="1200" dirty="0"/>
            <a:t>Principe de non-</a:t>
          </a:r>
          <a:r>
            <a:rPr lang="nl-BE" sz="2400" i="0" kern="1200" dirty="0" err="1"/>
            <a:t>rétroactivité</a:t>
          </a:r>
          <a:r>
            <a:rPr lang="nl-BE" sz="2400" i="0" kern="1200" dirty="0"/>
            <a:t> de la </a:t>
          </a:r>
          <a:r>
            <a:rPr lang="nl-BE" sz="2400" i="0" kern="1200" dirty="0" err="1"/>
            <a:t>loi</a:t>
          </a:r>
          <a:r>
            <a:rPr lang="nl-BE" sz="2400" i="0" kern="1200" dirty="0"/>
            <a:t> pénale </a:t>
          </a:r>
          <a:r>
            <a:rPr lang="nl-BE" sz="2400" i="0" kern="1200" dirty="0" err="1"/>
            <a:t>avec</a:t>
          </a:r>
          <a:r>
            <a:rPr lang="nl-BE" sz="2400" i="0" kern="1200" dirty="0"/>
            <a:t> </a:t>
          </a:r>
          <a:r>
            <a:rPr lang="nl-BE" sz="2400" i="0" kern="1200" dirty="0" err="1"/>
            <a:t>l’exception</a:t>
          </a:r>
          <a:r>
            <a:rPr lang="nl-BE" sz="2400" i="0" kern="1200" dirty="0"/>
            <a:t> de la </a:t>
          </a:r>
          <a:r>
            <a:rPr lang="nl-BE" sz="2400" i="0" kern="1200" dirty="0" err="1"/>
            <a:t>rétroactivité</a:t>
          </a:r>
          <a:r>
            <a:rPr lang="nl-BE" sz="2400" i="0" kern="1200" dirty="0"/>
            <a:t> de la </a:t>
          </a:r>
          <a:r>
            <a:rPr lang="nl-BE" sz="2400" i="0" kern="1200" dirty="0" err="1"/>
            <a:t>loi</a:t>
          </a:r>
          <a:r>
            <a:rPr lang="nl-BE" sz="2400" i="0" kern="1200" dirty="0"/>
            <a:t> pénale plus </a:t>
          </a:r>
          <a:r>
            <a:rPr lang="nl-BE" sz="2400" i="0" kern="1200" dirty="0" err="1"/>
            <a:t>douce</a:t>
          </a:r>
          <a:endParaRPr lang="en-US" sz="2400" i="0" kern="1200" dirty="0"/>
        </a:p>
      </dsp:txBody>
      <dsp:txXfrm>
        <a:off x="106066" y="106066"/>
        <a:ext cx="7534625" cy="1960644"/>
      </dsp:txXfrm>
    </dsp:sp>
    <dsp:sp modelId="{CABF8A92-4A97-4173-A859-2F56276739FD}">
      <dsp:nvSpPr>
        <dsp:cNvPr id="0" name=""/>
        <dsp:cNvSpPr/>
      </dsp:nvSpPr>
      <dsp:spPr>
        <a:xfrm>
          <a:off x="0" y="2127322"/>
          <a:ext cx="7746757" cy="2172776"/>
        </a:xfrm>
        <a:prstGeom prst="roundRect">
          <a:avLst/>
        </a:prstGeom>
        <a:gradFill rotWithShape="0">
          <a:gsLst>
            <a:gs pos="0">
              <a:schemeClr val="accent3">
                <a:hueOff val="0"/>
                <a:satOff val="0"/>
                <a:lumOff val="0"/>
                <a:satMod val="103000"/>
                <a:lumMod val="102000"/>
                <a:tint val="94000"/>
                <a:alpha val="7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nl-BE" sz="2800" i="0" kern="1200" dirty="0"/>
            <a:t>La </a:t>
          </a:r>
          <a:r>
            <a:rPr lang="nl-BE" sz="2800" i="0" kern="1200" dirty="0" err="1"/>
            <a:t>loi</a:t>
          </a:r>
          <a:r>
            <a:rPr lang="nl-BE" sz="2800" i="0" kern="1200" dirty="0"/>
            <a:t> plus </a:t>
          </a:r>
          <a:r>
            <a:rPr lang="nl-BE" sz="2800" i="0" kern="1200" dirty="0" err="1"/>
            <a:t>douce</a:t>
          </a:r>
          <a:r>
            <a:rPr lang="nl-BE" sz="2800" i="0" kern="1200" dirty="0"/>
            <a:t> </a:t>
          </a:r>
          <a:r>
            <a:rPr lang="nl-BE" sz="2800" i="0" kern="1200" dirty="0" err="1"/>
            <a:t>est</a:t>
          </a:r>
          <a:r>
            <a:rPr lang="nl-BE" sz="2800" i="0" kern="1200" dirty="0"/>
            <a:t> </a:t>
          </a:r>
          <a:r>
            <a:rPr lang="nl-BE" sz="2800" i="0" kern="1200" dirty="0" err="1"/>
            <a:t>appréciée</a:t>
          </a:r>
          <a:r>
            <a:rPr lang="nl-BE" sz="2800" i="0" kern="1200" dirty="0"/>
            <a:t> </a:t>
          </a:r>
          <a:r>
            <a:rPr lang="nl-BE" sz="2800" i="0" kern="1200" dirty="0" err="1"/>
            <a:t>peine</a:t>
          </a:r>
          <a:r>
            <a:rPr lang="nl-BE" sz="2800" i="0" kern="1200" dirty="0"/>
            <a:t> par </a:t>
          </a:r>
          <a:r>
            <a:rPr lang="nl-BE" sz="2800" i="0" kern="1200" dirty="0" err="1"/>
            <a:t>peine</a:t>
          </a:r>
          <a:r>
            <a:rPr lang="nl-BE" sz="2800" i="0" kern="1200" dirty="0"/>
            <a:t>, </a:t>
          </a:r>
          <a:r>
            <a:rPr lang="nl-BE" sz="2800" i="1" kern="1200" dirty="0"/>
            <a:t>in </a:t>
          </a:r>
          <a:r>
            <a:rPr lang="nl-BE" sz="2800" i="1" kern="1200" dirty="0" err="1"/>
            <a:t>concreto</a:t>
          </a:r>
          <a:r>
            <a:rPr lang="nl-BE" sz="2800" i="1" kern="1200" dirty="0"/>
            <a:t> </a:t>
          </a:r>
          <a:r>
            <a:rPr lang="nl-BE" sz="2800" i="0" kern="1200" dirty="0"/>
            <a:t>(</a:t>
          </a:r>
          <a:r>
            <a:rPr lang="nl-BE" sz="2800" i="0" kern="1200" dirty="0" err="1"/>
            <a:t>comparaison</a:t>
          </a:r>
          <a:r>
            <a:rPr lang="nl-BE" sz="2800" i="0" kern="1200" dirty="0"/>
            <a:t> </a:t>
          </a:r>
          <a:r>
            <a:rPr lang="nl-BE" sz="2800" i="0" kern="1200" dirty="0" err="1"/>
            <a:t>peine</a:t>
          </a:r>
          <a:r>
            <a:rPr lang="nl-BE" sz="2800" i="0" kern="1200" dirty="0"/>
            <a:t> par </a:t>
          </a:r>
          <a:r>
            <a:rPr lang="nl-BE" sz="2800" i="0" kern="1200" dirty="0" err="1"/>
            <a:t>peine</a:t>
          </a:r>
          <a:r>
            <a:rPr lang="nl-BE" sz="2800" i="0" kern="1200" dirty="0"/>
            <a:t> = </a:t>
          </a:r>
          <a:r>
            <a:rPr lang="nl-BE" sz="2800" i="0" kern="1200" dirty="0" err="1"/>
            <a:t>jurisprudence</a:t>
          </a:r>
          <a:r>
            <a:rPr lang="nl-BE" sz="2800" i="0" kern="1200" dirty="0"/>
            <a:t> Cour </a:t>
          </a:r>
          <a:r>
            <a:rPr lang="nl-BE" sz="2800" i="0" kern="1200" dirty="0" err="1"/>
            <a:t>constitutionnelle</a:t>
          </a:r>
          <a:r>
            <a:rPr lang="nl-BE" sz="2800" i="0" kern="1200" dirty="0"/>
            <a:t>)</a:t>
          </a:r>
          <a:endParaRPr lang="en-US" sz="2800" i="0" kern="1200" dirty="0"/>
        </a:p>
      </dsp:txBody>
      <dsp:txXfrm>
        <a:off x="106066" y="2233388"/>
        <a:ext cx="7534625" cy="1960644"/>
      </dsp:txXfrm>
    </dsp:sp>
    <dsp:sp modelId="{1EB72729-363F-4DB9-86A3-F271C4A286F1}">
      <dsp:nvSpPr>
        <dsp:cNvPr id="0" name=""/>
        <dsp:cNvSpPr/>
      </dsp:nvSpPr>
      <dsp:spPr>
        <a:xfrm>
          <a:off x="0" y="4373808"/>
          <a:ext cx="7746757" cy="2172776"/>
        </a:xfrm>
        <a:prstGeom prst="roundRect">
          <a:avLst/>
        </a:prstGeom>
        <a:gradFill rotWithShape="0">
          <a:gsLst>
            <a:gs pos="0">
              <a:schemeClr val="accent4">
                <a:hueOff val="0"/>
                <a:satOff val="0"/>
                <a:lumOff val="0"/>
                <a:satMod val="103000"/>
                <a:lumMod val="102000"/>
                <a:tint val="94000"/>
                <a:alpha val="5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nl-BE" sz="2400" b="1" i="0" kern="1200" dirty="0" err="1">
              <a:solidFill>
                <a:schemeClr val="accent1">
                  <a:lumMod val="75000"/>
                </a:schemeClr>
              </a:solidFill>
            </a:rPr>
            <a:t>Technique</a:t>
          </a:r>
          <a:r>
            <a:rPr lang="nl-BE" sz="2400" b="1" i="0" kern="1200" dirty="0">
              <a:solidFill>
                <a:schemeClr val="accent1">
                  <a:lumMod val="75000"/>
                </a:schemeClr>
              </a:solidFill>
            </a:rPr>
            <a:t> de </a:t>
          </a:r>
          <a:r>
            <a:rPr lang="nl-BE" sz="2400" b="1" i="0" kern="1200" dirty="0" err="1">
              <a:solidFill>
                <a:schemeClr val="accent1">
                  <a:lumMod val="75000"/>
                </a:schemeClr>
              </a:solidFill>
            </a:rPr>
            <a:t>panachage</a:t>
          </a:r>
          <a:r>
            <a:rPr lang="nl-BE" sz="2400" b="1" i="0" kern="1200" dirty="0">
              <a:solidFill>
                <a:schemeClr val="accent1">
                  <a:lumMod val="75000"/>
                </a:schemeClr>
              </a:solidFill>
            </a:rPr>
            <a:t> : </a:t>
          </a:r>
        </a:p>
        <a:p>
          <a:pPr marL="0" lvl="0" indent="0" algn="just" defTabSz="1066800">
            <a:lnSpc>
              <a:spcPct val="90000"/>
            </a:lnSpc>
            <a:spcBef>
              <a:spcPct val="0"/>
            </a:spcBef>
            <a:spcAft>
              <a:spcPct val="35000"/>
            </a:spcAft>
            <a:buNone/>
          </a:pPr>
          <a:r>
            <a:rPr lang="nl-BE" sz="2000" i="0" kern="1200" dirty="0"/>
            <a:t>- on </a:t>
          </a:r>
          <a:r>
            <a:rPr lang="nl-BE" sz="2000" i="0" kern="1200" dirty="0" err="1"/>
            <a:t>compare</a:t>
          </a:r>
          <a:r>
            <a:rPr lang="nl-BE" sz="2000" i="0" kern="1200" dirty="0"/>
            <a:t> les </a:t>
          </a:r>
          <a:r>
            <a:rPr lang="nl-BE" sz="2000" i="0" kern="1200" dirty="0" err="1"/>
            <a:t>peines</a:t>
          </a:r>
          <a:r>
            <a:rPr lang="nl-BE" sz="2000" i="0" kern="1200" dirty="0"/>
            <a:t> </a:t>
          </a:r>
          <a:r>
            <a:rPr lang="nl-BE" sz="2000" i="0" kern="1200" dirty="0" err="1"/>
            <a:t>principales</a:t>
          </a:r>
          <a:r>
            <a:rPr lang="nl-BE" sz="2000" i="0" kern="1200" dirty="0"/>
            <a:t> (antérieure et nouvelle) et on </a:t>
          </a:r>
          <a:r>
            <a:rPr lang="nl-BE" sz="2000" i="0" kern="1200" dirty="0" err="1"/>
            <a:t>retient</a:t>
          </a:r>
          <a:r>
            <a:rPr lang="nl-BE" sz="2000" i="0" kern="1200" dirty="0"/>
            <a:t> la </a:t>
          </a:r>
          <a:r>
            <a:rPr lang="nl-BE" sz="2000" i="0" kern="1200" dirty="0" err="1"/>
            <a:t>peine</a:t>
          </a:r>
          <a:r>
            <a:rPr lang="nl-BE" sz="2000" i="0" kern="1200" dirty="0"/>
            <a:t> principale la plus </a:t>
          </a:r>
          <a:r>
            <a:rPr lang="nl-BE" sz="2000" i="0" kern="1200" dirty="0" err="1"/>
            <a:t>douce</a:t>
          </a:r>
          <a:endParaRPr lang="nl-BE" sz="2000" i="0" kern="1200" dirty="0"/>
        </a:p>
        <a:p>
          <a:pPr marL="0" lvl="0" indent="0" algn="l" defTabSz="1066800">
            <a:lnSpc>
              <a:spcPct val="90000"/>
            </a:lnSpc>
            <a:spcBef>
              <a:spcPct val="0"/>
            </a:spcBef>
            <a:spcAft>
              <a:spcPct val="35000"/>
            </a:spcAft>
            <a:buNone/>
          </a:pPr>
          <a:r>
            <a:rPr lang="nl-BE" sz="2000" i="0" kern="1200" dirty="0"/>
            <a:t> - on </a:t>
          </a:r>
          <a:r>
            <a:rPr lang="nl-BE" sz="2000" i="0" kern="1200" dirty="0" err="1"/>
            <a:t>compare</a:t>
          </a:r>
          <a:r>
            <a:rPr lang="nl-BE" sz="2000" i="0" kern="1200" dirty="0"/>
            <a:t> la </a:t>
          </a:r>
          <a:r>
            <a:rPr lang="nl-BE" sz="2000" i="0" kern="1200" dirty="0" err="1"/>
            <a:t>ou</a:t>
          </a:r>
          <a:r>
            <a:rPr lang="nl-BE" sz="2000" i="0" kern="1200" dirty="0"/>
            <a:t> les </a:t>
          </a:r>
          <a:r>
            <a:rPr lang="nl-BE" sz="2000" i="0" kern="1200" dirty="0" err="1"/>
            <a:t>peines</a:t>
          </a:r>
          <a:r>
            <a:rPr lang="nl-BE" sz="2000" i="0" kern="1200" dirty="0"/>
            <a:t> accessoires et on </a:t>
          </a:r>
          <a:r>
            <a:rPr lang="nl-BE" sz="2000" i="0" kern="1200" dirty="0" err="1"/>
            <a:t>retient</a:t>
          </a:r>
          <a:r>
            <a:rPr lang="nl-BE" sz="2000" i="0" kern="1200" dirty="0"/>
            <a:t> la </a:t>
          </a:r>
          <a:r>
            <a:rPr lang="nl-BE" sz="2000" i="0" kern="1200" dirty="0" err="1"/>
            <a:t>ou</a:t>
          </a:r>
          <a:r>
            <a:rPr lang="nl-BE" sz="2000" i="0" kern="1200" dirty="0"/>
            <a:t> les </a:t>
          </a:r>
          <a:r>
            <a:rPr lang="nl-BE" sz="2000" i="0" kern="1200" dirty="0" err="1"/>
            <a:t>peines</a:t>
          </a:r>
          <a:r>
            <a:rPr lang="nl-BE" sz="2000" i="0" kern="1200" dirty="0"/>
            <a:t> accessoires les plus </a:t>
          </a:r>
          <a:r>
            <a:rPr lang="nl-BE" sz="2000" i="0" kern="1200" dirty="0" err="1"/>
            <a:t>douces</a:t>
          </a:r>
          <a:r>
            <a:rPr lang="nl-BE" sz="2000" i="0" kern="1200" dirty="0"/>
            <a:t> (</a:t>
          </a:r>
          <a:r>
            <a:rPr lang="nl-BE" sz="2000" i="0" kern="1200" dirty="0" err="1"/>
            <a:t>même</a:t>
          </a:r>
          <a:r>
            <a:rPr lang="nl-BE" sz="2000" i="0" kern="1200" dirty="0"/>
            <a:t> si la </a:t>
          </a:r>
          <a:r>
            <a:rPr lang="nl-BE" sz="2000" i="0" kern="1200" dirty="0" err="1"/>
            <a:t>peine</a:t>
          </a:r>
          <a:r>
            <a:rPr lang="nl-BE" sz="2000" i="0" kern="1200" dirty="0"/>
            <a:t> principale </a:t>
          </a:r>
          <a:r>
            <a:rPr lang="nl-BE" sz="2000" i="0" kern="1200" dirty="0" err="1"/>
            <a:t>correspondante</a:t>
          </a:r>
          <a:r>
            <a:rPr lang="nl-BE" sz="2000" i="0" kern="1200" dirty="0"/>
            <a:t> </a:t>
          </a:r>
          <a:r>
            <a:rPr lang="nl-BE" sz="2000" i="0" kern="1200" dirty="0" err="1"/>
            <a:t>est</a:t>
          </a:r>
          <a:r>
            <a:rPr lang="nl-BE" sz="2000" i="0" kern="1200" dirty="0"/>
            <a:t> plus forte).</a:t>
          </a:r>
          <a:endParaRPr lang="en-US" sz="2000" i="0" kern="1200" dirty="0"/>
        </a:p>
      </dsp:txBody>
      <dsp:txXfrm>
        <a:off x="106066" y="4479874"/>
        <a:ext cx="7534625" cy="196064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F62687-4400-4F36-A23B-CEB3C209DD07}">
      <dsp:nvSpPr>
        <dsp:cNvPr id="0" name=""/>
        <dsp:cNvSpPr/>
      </dsp:nvSpPr>
      <dsp:spPr>
        <a:xfrm>
          <a:off x="0" y="166658"/>
          <a:ext cx="3394451" cy="9149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nl-BE" sz="2300" i="0" kern="1200" dirty="0"/>
            <a:t>Art. 3. </a:t>
          </a:r>
          <a:r>
            <a:rPr lang="nl-BE" sz="2300" i="0" kern="1200" dirty="0" err="1"/>
            <a:t>L’application</a:t>
          </a:r>
          <a:r>
            <a:rPr lang="nl-BE" sz="2300" i="0" kern="1200" dirty="0"/>
            <a:t> de la </a:t>
          </a:r>
          <a:r>
            <a:rPr lang="nl-BE" sz="2300" i="0" kern="1200" dirty="0" err="1"/>
            <a:t>loi</a:t>
          </a:r>
          <a:r>
            <a:rPr lang="nl-BE" sz="2300" i="0" kern="1200" dirty="0"/>
            <a:t> pénale dans </a:t>
          </a:r>
          <a:r>
            <a:rPr lang="nl-BE" sz="2300" i="0" kern="1200" dirty="0" err="1"/>
            <a:t>l’espace</a:t>
          </a:r>
          <a:endParaRPr lang="fr-BE" sz="2300" i="0" kern="1200" dirty="0"/>
        </a:p>
      </dsp:txBody>
      <dsp:txXfrm>
        <a:off x="44664" y="211322"/>
        <a:ext cx="3305123" cy="825612"/>
      </dsp:txXfrm>
    </dsp:sp>
    <dsp:sp modelId="{CB9B19B8-8B10-4CA6-A2B9-B7AAD3046D91}">
      <dsp:nvSpPr>
        <dsp:cNvPr id="0" name=""/>
        <dsp:cNvSpPr/>
      </dsp:nvSpPr>
      <dsp:spPr>
        <a:xfrm>
          <a:off x="0" y="1081598"/>
          <a:ext cx="3394451" cy="5046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774" tIns="29210" rIns="163576" bIns="29210" numCol="1" spcCol="1270" anchor="t" anchorCtr="0">
          <a:noAutofit/>
        </a:bodyPr>
        <a:lstStyle/>
        <a:p>
          <a:pPr marL="171450" lvl="1" indent="-171450" algn="l" defTabSz="800100">
            <a:lnSpc>
              <a:spcPct val="90000"/>
            </a:lnSpc>
            <a:spcBef>
              <a:spcPct val="0"/>
            </a:spcBef>
            <a:spcAft>
              <a:spcPct val="20000"/>
            </a:spcAft>
            <a:buChar char="•"/>
          </a:pPr>
          <a:endParaRPr lang="fr-BE" sz="1800" kern="1200" dirty="0"/>
        </a:p>
        <a:p>
          <a:pPr marL="171450" lvl="1" indent="-171450" algn="l" defTabSz="800100">
            <a:lnSpc>
              <a:spcPct val="90000"/>
            </a:lnSpc>
            <a:spcBef>
              <a:spcPct val="0"/>
            </a:spcBef>
            <a:spcAft>
              <a:spcPct val="20000"/>
            </a:spcAft>
            <a:buChar char="•"/>
          </a:pPr>
          <a:r>
            <a:rPr lang="nl-BE" sz="1800" kern="1200" dirty="0"/>
            <a:t>Principe de </a:t>
          </a:r>
          <a:r>
            <a:rPr lang="nl-BE" sz="1800" kern="1200" dirty="0" err="1"/>
            <a:t>territorialité</a:t>
          </a:r>
          <a:r>
            <a:rPr lang="nl-BE" sz="1800" kern="1200" dirty="0"/>
            <a:t> </a:t>
          </a:r>
          <a:r>
            <a:rPr lang="nl-BE" sz="1800" kern="1200" dirty="0" err="1"/>
            <a:t>fondé</a:t>
          </a:r>
          <a:r>
            <a:rPr lang="nl-BE" sz="1800" kern="1200" dirty="0"/>
            <a:t> </a:t>
          </a:r>
          <a:r>
            <a:rPr lang="nl-BE" sz="1800" kern="1200" dirty="0" err="1"/>
            <a:t>sur</a:t>
          </a:r>
          <a:r>
            <a:rPr lang="nl-BE" sz="1800" kern="1200" dirty="0"/>
            <a:t> la théorie de </a:t>
          </a:r>
          <a:r>
            <a:rPr lang="nl-BE" sz="1800" kern="1200" dirty="0" err="1"/>
            <a:t>l’ubiquité</a:t>
          </a:r>
          <a:r>
            <a:rPr lang="nl-BE" sz="1800" kern="1200" dirty="0"/>
            <a:t>  (“</a:t>
          </a:r>
          <a:r>
            <a:rPr lang="nl-BE" sz="1800" i="1" kern="1200" dirty="0" err="1"/>
            <a:t>dès</a:t>
          </a:r>
          <a:r>
            <a:rPr lang="nl-BE" sz="1800" i="1" kern="1200" dirty="0"/>
            <a:t> </a:t>
          </a:r>
          <a:r>
            <a:rPr lang="nl-BE" sz="1800" i="1" kern="1200" dirty="0" err="1"/>
            <a:t>qu’un</a:t>
          </a:r>
          <a:r>
            <a:rPr lang="nl-BE" sz="1800" i="1" kern="1200" dirty="0"/>
            <a:t> élément </a:t>
          </a:r>
          <a:r>
            <a:rPr lang="nl-BE" sz="1800" i="1" kern="1200" dirty="0" err="1"/>
            <a:t>constitutif</a:t>
          </a:r>
          <a:r>
            <a:rPr lang="nl-BE" sz="1800" i="1" kern="1200" dirty="0"/>
            <a:t> </a:t>
          </a:r>
          <a:r>
            <a:rPr lang="nl-BE" sz="1800" i="1" kern="1200" dirty="0" err="1"/>
            <a:t>ou</a:t>
          </a:r>
          <a:r>
            <a:rPr lang="nl-BE" sz="1800" i="1" kern="1200" dirty="0"/>
            <a:t> </a:t>
          </a:r>
          <a:r>
            <a:rPr lang="nl-BE" sz="1800" i="1" kern="1200" dirty="0" err="1"/>
            <a:t>aggravant</a:t>
          </a:r>
          <a:r>
            <a:rPr lang="nl-BE" sz="1800" i="1" kern="1200" dirty="0"/>
            <a:t> a </a:t>
          </a:r>
          <a:r>
            <a:rPr lang="nl-BE" sz="1800" i="1" kern="1200" dirty="0" err="1"/>
            <a:t>eu</a:t>
          </a:r>
          <a:r>
            <a:rPr lang="nl-BE" sz="1800" i="1" kern="1200" dirty="0"/>
            <a:t> </a:t>
          </a:r>
          <a:r>
            <a:rPr lang="nl-BE" sz="1800" i="1" kern="1200" dirty="0" err="1"/>
            <a:t>lieu</a:t>
          </a:r>
          <a:r>
            <a:rPr lang="nl-BE" sz="1800" i="1" kern="1200" dirty="0"/>
            <a:t> </a:t>
          </a:r>
          <a:r>
            <a:rPr lang="nl-BE" sz="1800" i="1" kern="1200" dirty="0" err="1"/>
            <a:t>matériellement</a:t>
          </a:r>
          <a:r>
            <a:rPr lang="nl-BE" sz="1800" i="1" kern="1200" dirty="0"/>
            <a:t> en </a:t>
          </a:r>
          <a:r>
            <a:rPr lang="nl-BE" sz="1800" i="1" kern="1200" dirty="0" err="1"/>
            <a:t>Belgique</a:t>
          </a:r>
          <a:r>
            <a:rPr lang="nl-BE" sz="1800" kern="1200" dirty="0"/>
            <a:t>”)</a:t>
          </a:r>
          <a:endParaRPr lang="fr-BE" sz="1800" kern="1200" dirty="0"/>
        </a:p>
        <a:p>
          <a:pPr marL="171450" lvl="1" indent="-171450" algn="l" defTabSz="800100">
            <a:lnSpc>
              <a:spcPct val="90000"/>
            </a:lnSpc>
            <a:spcBef>
              <a:spcPct val="0"/>
            </a:spcBef>
            <a:spcAft>
              <a:spcPct val="20000"/>
            </a:spcAft>
            <a:buChar char="•"/>
          </a:pPr>
          <a:endParaRPr lang="fr-BE" sz="1800" kern="1200" dirty="0"/>
        </a:p>
        <a:p>
          <a:pPr marL="171450" lvl="1" indent="-171450" algn="l" defTabSz="800100">
            <a:lnSpc>
              <a:spcPct val="90000"/>
            </a:lnSpc>
            <a:spcBef>
              <a:spcPct val="0"/>
            </a:spcBef>
            <a:spcAft>
              <a:spcPct val="20000"/>
            </a:spcAft>
            <a:buChar char="•"/>
          </a:pPr>
          <a:r>
            <a:rPr lang="nl-BE" sz="1800" b="1" kern="1200" dirty="0" err="1"/>
            <a:t>Exceptions</a:t>
          </a:r>
          <a:r>
            <a:rPr lang="nl-BE" sz="1800" kern="1200" dirty="0"/>
            <a:t> : </a:t>
          </a:r>
          <a:r>
            <a:rPr lang="nl-BE" sz="1800" kern="1200" dirty="0" err="1"/>
            <a:t>prévues</a:t>
          </a:r>
          <a:r>
            <a:rPr lang="nl-BE" sz="1800" kern="1200" dirty="0"/>
            <a:t> dans </a:t>
          </a:r>
          <a:r>
            <a:rPr lang="nl-BE" sz="1800" kern="1200" dirty="0" err="1"/>
            <a:t>le</a:t>
          </a:r>
          <a:r>
            <a:rPr lang="nl-BE" sz="1800" kern="1200" dirty="0"/>
            <a:t> </a:t>
          </a:r>
          <a:r>
            <a:rPr lang="nl-BE" sz="1800" kern="1200" dirty="0" err="1"/>
            <a:t>titre</a:t>
          </a:r>
          <a:r>
            <a:rPr lang="nl-BE" sz="1800" kern="1200" dirty="0"/>
            <a:t> préliminaire du Code de procédure pénale (</a:t>
          </a:r>
          <a:r>
            <a:rPr lang="nl-BE" sz="1800" kern="1200" dirty="0" err="1"/>
            <a:t>compétence</a:t>
          </a:r>
          <a:r>
            <a:rPr lang="nl-BE" sz="1800" kern="1200" dirty="0"/>
            <a:t> </a:t>
          </a:r>
          <a:r>
            <a:rPr lang="nl-BE" sz="1800" kern="1200" dirty="0" err="1"/>
            <a:t>liée</a:t>
          </a:r>
          <a:r>
            <a:rPr lang="nl-BE" sz="1800" kern="1200" dirty="0"/>
            <a:t> à </a:t>
          </a:r>
          <a:r>
            <a:rPr lang="nl-BE" sz="1800" kern="1200" dirty="0" err="1"/>
            <a:t>l’auteur</a:t>
          </a:r>
          <a:r>
            <a:rPr lang="nl-BE" sz="1800" kern="1200" dirty="0"/>
            <a:t>, </a:t>
          </a:r>
          <a:r>
            <a:rPr lang="nl-BE" sz="1800" kern="1200" dirty="0" err="1"/>
            <a:t>compétence</a:t>
          </a:r>
          <a:r>
            <a:rPr lang="nl-BE" sz="1800" kern="1200" dirty="0"/>
            <a:t> </a:t>
          </a:r>
          <a:r>
            <a:rPr lang="nl-BE" sz="1800" kern="1200" dirty="0" err="1"/>
            <a:t>liée</a:t>
          </a:r>
          <a:r>
            <a:rPr lang="nl-BE" sz="1800" kern="1200" dirty="0"/>
            <a:t> à la </a:t>
          </a:r>
          <a:r>
            <a:rPr lang="nl-BE" sz="1800" kern="1200" dirty="0" err="1"/>
            <a:t>victime</a:t>
          </a:r>
          <a:r>
            <a:rPr lang="nl-BE" sz="1800" kern="1200" dirty="0"/>
            <a:t>, </a:t>
          </a:r>
          <a:r>
            <a:rPr lang="nl-BE" sz="1800" kern="1200" dirty="0" err="1"/>
            <a:t>compétence</a:t>
          </a:r>
          <a:r>
            <a:rPr lang="nl-BE" sz="1800" kern="1200" dirty="0"/>
            <a:t> </a:t>
          </a:r>
          <a:r>
            <a:rPr lang="nl-BE" sz="1800" kern="1200" dirty="0" err="1"/>
            <a:t>liée</a:t>
          </a:r>
          <a:r>
            <a:rPr lang="nl-BE" sz="1800" kern="1200" dirty="0"/>
            <a:t> à la </a:t>
          </a:r>
          <a:r>
            <a:rPr lang="nl-BE" sz="1800" kern="1200" dirty="0" err="1"/>
            <a:t>défense</a:t>
          </a:r>
          <a:r>
            <a:rPr lang="nl-BE" sz="1800" kern="1200" dirty="0"/>
            <a:t> des </a:t>
          </a:r>
          <a:r>
            <a:rPr lang="nl-BE" sz="1800" kern="1200" dirty="0" err="1"/>
            <a:t>intérêts</a:t>
          </a:r>
          <a:r>
            <a:rPr lang="nl-BE" sz="1800" kern="1200" dirty="0"/>
            <a:t> de la </a:t>
          </a:r>
          <a:r>
            <a:rPr lang="nl-BE" sz="1800" kern="1200" dirty="0" err="1"/>
            <a:t>Belgique</a:t>
          </a:r>
          <a:r>
            <a:rPr lang="nl-BE" sz="1800" kern="1200" dirty="0"/>
            <a:t> </a:t>
          </a:r>
          <a:r>
            <a:rPr lang="nl-BE" sz="1800" kern="1200" dirty="0" err="1"/>
            <a:t>ou</a:t>
          </a:r>
          <a:r>
            <a:rPr lang="nl-BE" sz="1800" kern="1200" dirty="0"/>
            <a:t> </a:t>
          </a:r>
          <a:r>
            <a:rPr lang="nl-BE" sz="1800" kern="1200" dirty="0" err="1"/>
            <a:t>d’une</a:t>
          </a:r>
          <a:r>
            <a:rPr lang="nl-BE" sz="1800" kern="1200" dirty="0"/>
            <a:t> </a:t>
          </a:r>
          <a:r>
            <a:rPr lang="nl-BE" sz="1800" kern="1200" dirty="0" err="1"/>
            <a:t>institution</a:t>
          </a:r>
          <a:r>
            <a:rPr lang="nl-BE" sz="1800" kern="1200" dirty="0"/>
            <a:t> internationale </a:t>
          </a:r>
          <a:r>
            <a:rPr lang="nl-BE" sz="1800" kern="1200" dirty="0" err="1"/>
            <a:t>qui</a:t>
          </a:r>
          <a:r>
            <a:rPr lang="nl-BE" sz="1800" kern="1200" dirty="0"/>
            <a:t> y a </a:t>
          </a:r>
          <a:r>
            <a:rPr lang="nl-BE" sz="1800" kern="1200" dirty="0" err="1"/>
            <a:t>son</a:t>
          </a:r>
          <a:r>
            <a:rPr lang="nl-BE" sz="1800" kern="1200" dirty="0"/>
            <a:t> </a:t>
          </a:r>
          <a:r>
            <a:rPr lang="nl-BE" sz="1800" kern="1200" dirty="0" err="1"/>
            <a:t>siège</a:t>
          </a:r>
          <a:r>
            <a:rPr lang="nl-BE" sz="1800" kern="1200" dirty="0"/>
            <a:t>, </a:t>
          </a:r>
          <a:r>
            <a:rPr lang="nl-BE" sz="1800" kern="1200" dirty="0" err="1"/>
            <a:t>compétence</a:t>
          </a:r>
          <a:r>
            <a:rPr lang="nl-BE" sz="1800" kern="1200" dirty="0"/>
            <a:t> </a:t>
          </a:r>
          <a:r>
            <a:rPr lang="nl-BE" sz="1800" kern="1200" dirty="0" err="1"/>
            <a:t>liée</a:t>
          </a:r>
          <a:r>
            <a:rPr lang="nl-BE" sz="1800" kern="1200" dirty="0"/>
            <a:t> à </a:t>
          </a:r>
          <a:r>
            <a:rPr lang="nl-BE" sz="1800" kern="1200" dirty="0" err="1"/>
            <a:t>d’autres</a:t>
          </a:r>
          <a:r>
            <a:rPr lang="nl-BE" sz="1800" kern="1200" dirty="0"/>
            <a:t> </a:t>
          </a:r>
          <a:r>
            <a:rPr lang="nl-BE" sz="1800" kern="1200" dirty="0" err="1"/>
            <a:t>intérêts</a:t>
          </a:r>
          <a:r>
            <a:rPr lang="nl-BE" sz="1800" kern="1200" dirty="0"/>
            <a:t> et la </a:t>
          </a:r>
          <a:r>
            <a:rPr lang="nl-BE" sz="1800" kern="1200" dirty="0" err="1"/>
            <a:t>compétence</a:t>
          </a:r>
          <a:r>
            <a:rPr lang="nl-BE" sz="1800" kern="1200" dirty="0"/>
            <a:t> </a:t>
          </a:r>
          <a:r>
            <a:rPr lang="nl-BE" sz="1800" kern="1200" dirty="0" err="1"/>
            <a:t>basée</a:t>
          </a:r>
          <a:r>
            <a:rPr lang="nl-BE" sz="1800" kern="1200" dirty="0"/>
            <a:t> </a:t>
          </a:r>
          <a:r>
            <a:rPr lang="nl-BE" sz="1800" kern="1200" dirty="0" err="1"/>
            <a:t>sur</a:t>
          </a:r>
          <a:r>
            <a:rPr lang="nl-BE" sz="1800" kern="1200" dirty="0"/>
            <a:t> </a:t>
          </a:r>
          <a:r>
            <a:rPr lang="nl-BE" sz="1800" kern="1200" dirty="0" err="1"/>
            <a:t>le</a:t>
          </a:r>
          <a:r>
            <a:rPr lang="nl-BE" sz="1800" kern="1200" dirty="0"/>
            <a:t> </a:t>
          </a:r>
          <a:r>
            <a:rPr lang="nl-BE" sz="1800" kern="1200" dirty="0" err="1"/>
            <a:t>droit</a:t>
          </a:r>
          <a:r>
            <a:rPr lang="nl-BE" sz="1800" kern="1200" dirty="0"/>
            <a:t> </a:t>
          </a:r>
          <a:r>
            <a:rPr lang="nl-BE" sz="1800" kern="1200" dirty="0" err="1"/>
            <a:t>européen</a:t>
          </a:r>
          <a:r>
            <a:rPr lang="nl-BE" sz="1800" kern="1200" dirty="0"/>
            <a:t> </a:t>
          </a:r>
          <a:r>
            <a:rPr lang="nl-BE" sz="1800" kern="1200" dirty="0" err="1"/>
            <a:t>ou</a:t>
          </a:r>
          <a:r>
            <a:rPr lang="nl-BE" sz="1800" kern="1200" dirty="0"/>
            <a:t> </a:t>
          </a:r>
          <a:r>
            <a:rPr lang="nl-BE" sz="1800" kern="1200" dirty="0" err="1"/>
            <a:t>international</a:t>
          </a:r>
          <a:endParaRPr lang="fr-BE" sz="1800" kern="1200" dirty="0"/>
        </a:p>
      </dsp:txBody>
      <dsp:txXfrm>
        <a:off x="0" y="1081598"/>
        <a:ext cx="3394451" cy="504665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C63588-E787-4493-AE71-E94309FF75DD}">
      <dsp:nvSpPr>
        <dsp:cNvPr id="0" name=""/>
        <dsp:cNvSpPr/>
      </dsp:nvSpPr>
      <dsp:spPr>
        <a:xfrm>
          <a:off x="66185" y="477524"/>
          <a:ext cx="3347428" cy="92888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nl-BE" sz="2300" i="0" kern="1200" dirty="0"/>
            <a:t>Art. 4. </a:t>
          </a:r>
          <a:r>
            <a:rPr lang="nl-BE" sz="2300" i="0" kern="1200" dirty="0" err="1"/>
            <a:t>L’interprétation</a:t>
          </a:r>
          <a:r>
            <a:rPr lang="nl-BE" sz="2300" i="0" kern="1200" dirty="0"/>
            <a:t> de la </a:t>
          </a:r>
          <a:r>
            <a:rPr lang="nl-BE" sz="2300" i="0" kern="1200" dirty="0" err="1"/>
            <a:t>loi</a:t>
          </a:r>
          <a:endParaRPr lang="fr-BE" sz="2300" i="0" kern="1200" dirty="0"/>
        </a:p>
      </dsp:txBody>
      <dsp:txXfrm>
        <a:off x="111529" y="522868"/>
        <a:ext cx="3256740" cy="838196"/>
      </dsp:txXfrm>
    </dsp:sp>
    <dsp:sp modelId="{E556BDED-1BE6-4EFC-A7EF-6B10553AF8A2}">
      <dsp:nvSpPr>
        <dsp:cNvPr id="0" name=""/>
        <dsp:cNvSpPr/>
      </dsp:nvSpPr>
      <dsp:spPr>
        <a:xfrm>
          <a:off x="0" y="1380256"/>
          <a:ext cx="3479800" cy="44401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84" tIns="22860" rIns="128016" bIns="22860" numCol="1" spcCol="1270" anchor="t" anchorCtr="0">
          <a:noAutofit/>
        </a:bodyPr>
        <a:lstStyle/>
        <a:p>
          <a:pPr marL="228600" lvl="1" indent="-228600" algn="l" defTabSz="933450">
            <a:lnSpc>
              <a:spcPct val="90000"/>
            </a:lnSpc>
            <a:spcBef>
              <a:spcPct val="0"/>
            </a:spcBef>
            <a:spcAft>
              <a:spcPct val="20000"/>
            </a:spcAft>
            <a:buChar char="•"/>
          </a:pPr>
          <a:endParaRPr lang="fr-BE" sz="2100" kern="1200" dirty="0"/>
        </a:p>
        <a:p>
          <a:pPr marL="171450" lvl="1" indent="-171450" algn="l" defTabSz="800100">
            <a:lnSpc>
              <a:spcPct val="90000"/>
            </a:lnSpc>
            <a:spcBef>
              <a:spcPct val="0"/>
            </a:spcBef>
            <a:spcAft>
              <a:spcPct val="20000"/>
            </a:spcAft>
            <a:buChar char="•"/>
          </a:pPr>
          <a:r>
            <a:rPr lang="nl-BE" sz="1800" kern="1200" dirty="0"/>
            <a:t>Principe de </a:t>
          </a:r>
          <a:r>
            <a:rPr lang="nl-BE" sz="1800" kern="1200" dirty="0" err="1"/>
            <a:t>l’interprétation</a:t>
          </a:r>
          <a:r>
            <a:rPr lang="nl-BE" sz="1800" kern="1200" dirty="0"/>
            <a:t> </a:t>
          </a:r>
          <a:r>
            <a:rPr lang="nl-BE" sz="1800" kern="1200" dirty="0" err="1"/>
            <a:t>stricte</a:t>
          </a:r>
          <a:endParaRPr lang="fr-BE" sz="1800" kern="1200" dirty="0"/>
        </a:p>
        <a:p>
          <a:pPr marL="171450" lvl="1" indent="-171450" algn="l" defTabSz="800100">
            <a:lnSpc>
              <a:spcPct val="90000"/>
            </a:lnSpc>
            <a:spcBef>
              <a:spcPct val="0"/>
            </a:spcBef>
            <a:spcAft>
              <a:spcPct val="20000"/>
            </a:spcAft>
            <a:buChar char="•"/>
          </a:pPr>
          <a:endParaRPr lang="fr-BE" sz="1800" kern="1200" dirty="0"/>
        </a:p>
        <a:p>
          <a:pPr marL="171450" lvl="1" indent="-171450" algn="l" defTabSz="800100">
            <a:lnSpc>
              <a:spcPct val="90000"/>
            </a:lnSpc>
            <a:spcBef>
              <a:spcPct val="0"/>
            </a:spcBef>
            <a:spcAft>
              <a:spcPct val="20000"/>
            </a:spcAft>
            <a:buChar char="•"/>
          </a:pPr>
          <a:r>
            <a:rPr lang="nl-BE" sz="1800" kern="1200" dirty="0" err="1"/>
            <a:t>Interdiction</a:t>
          </a:r>
          <a:r>
            <a:rPr lang="nl-BE" sz="1800" kern="1200" dirty="0"/>
            <a:t> de </a:t>
          </a:r>
          <a:r>
            <a:rPr lang="nl-BE" sz="1800" kern="1200" dirty="0" err="1"/>
            <a:t>l’interprétation</a:t>
          </a:r>
          <a:r>
            <a:rPr lang="nl-BE" sz="1800" kern="1200" dirty="0"/>
            <a:t> </a:t>
          </a:r>
          <a:r>
            <a:rPr lang="nl-BE" sz="1800" kern="1200" dirty="0" err="1"/>
            <a:t>analogique</a:t>
          </a:r>
          <a:r>
            <a:rPr lang="nl-BE" sz="1800" kern="1200" dirty="0"/>
            <a:t> en </a:t>
          </a:r>
          <a:r>
            <a:rPr lang="nl-BE" sz="1800" kern="1200" dirty="0" err="1"/>
            <a:t>défaveur</a:t>
          </a:r>
          <a:r>
            <a:rPr lang="nl-BE" sz="1800" kern="1200" dirty="0"/>
            <a:t> de la </a:t>
          </a:r>
          <a:r>
            <a:rPr lang="nl-BE" sz="1800" kern="1200" dirty="0" err="1"/>
            <a:t>personne</a:t>
          </a:r>
          <a:r>
            <a:rPr lang="nl-BE" sz="1800" kern="1200" dirty="0"/>
            <a:t> </a:t>
          </a:r>
          <a:r>
            <a:rPr lang="nl-BE" sz="1800" kern="1200" dirty="0" err="1"/>
            <a:t>poursuivie</a:t>
          </a:r>
          <a:r>
            <a:rPr lang="nl-BE" sz="1800" kern="1200" dirty="0"/>
            <a:t> mais </a:t>
          </a:r>
          <a:r>
            <a:rPr lang="nl-BE" sz="1800" kern="1200" dirty="0" err="1"/>
            <a:t>l’interprétation</a:t>
          </a:r>
          <a:r>
            <a:rPr lang="nl-BE" sz="1800" kern="1200" dirty="0"/>
            <a:t> </a:t>
          </a:r>
          <a:r>
            <a:rPr lang="nl-BE" sz="1800" kern="1200" dirty="0" err="1"/>
            <a:t>analogique</a:t>
          </a:r>
          <a:r>
            <a:rPr lang="nl-BE" sz="1800" kern="1200" dirty="0"/>
            <a:t> en faveur de la </a:t>
          </a:r>
          <a:r>
            <a:rPr lang="nl-BE" sz="1800" kern="1200" dirty="0" err="1"/>
            <a:t>personne</a:t>
          </a:r>
          <a:r>
            <a:rPr lang="nl-BE" sz="1800" kern="1200" dirty="0"/>
            <a:t> </a:t>
          </a:r>
          <a:r>
            <a:rPr lang="nl-BE" sz="1800" kern="1200" dirty="0" err="1"/>
            <a:t>poursuivie</a:t>
          </a:r>
          <a:r>
            <a:rPr lang="nl-BE" sz="1800" kern="1200" dirty="0"/>
            <a:t> </a:t>
          </a:r>
          <a:r>
            <a:rPr lang="nl-BE" sz="1800" kern="1200" dirty="0" err="1"/>
            <a:t>est</a:t>
          </a:r>
          <a:r>
            <a:rPr lang="nl-BE" sz="1800" kern="1200" dirty="0"/>
            <a:t> permis</a:t>
          </a:r>
          <a:endParaRPr lang="fr-BE" sz="1800" kern="1200" dirty="0"/>
        </a:p>
        <a:p>
          <a:pPr marL="171450" lvl="1" indent="-171450" algn="l" defTabSz="800100">
            <a:lnSpc>
              <a:spcPct val="90000"/>
            </a:lnSpc>
            <a:spcBef>
              <a:spcPct val="0"/>
            </a:spcBef>
            <a:spcAft>
              <a:spcPct val="20000"/>
            </a:spcAft>
            <a:buChar char="•"/>
          </a:pPr>
          <a:endParaRPr lang="fr-BE" sz="1800" kern="1200" dirty="0"/>
        </a:p>
        <a:p>
          <a:pPr marL="171450" lvl="1" indent="-171450" algn="l" defTabSz="800100">
            <a:lnSpc>
              <a:spcPct val="90000"/>
            </a:lnSpc>
            <a:spcBef>
              <a:spcPct val="0"/>
            </a:spcBef>
            <a:spcAft>
              <a:spcPct val="20000"/>
            </a:spcAft>
            <a:buChar char="•"/>
          </a:pPr>
          <a:r>
            <a:rPr lang="nl-BE" sz="1800" kern="1200" dirty="0" err="1"/>
            <a:t>Interprétation</a:t>
          </a:r>
          <a:r>
            <a:rPr lang="nl-BE" sz="1800" kern="1200" dirty="0"/>
            <a:t> </a:t>
          </a:r>
          <a:r>
            <a:rPr lang="nl-BE" sz="1800" kern="1200" dirty="0" err="1"/>
            <a:t>évolutive</a:t>
          </a:r>
          <a:r>
            <a:rPr lang="nl-BE" sz="1800" kern="1200" dirty="0"/>
            <a:t> “</a:t>
          </a:r>
          <a:r>
            <a:rPr lang="nl-BE" sz="1800" kern="1200" dirty="0" err="1"/>
            <a:t>faits</a:t>
          </a:r>
          <a:r>
            <a:rPr lang="nl-BE" sz="1800" kern="1200" dirty="0"/>
            <a:t> que </a:t>
          </a:r>
          <a:r>
            <a:rPr lang="nl-BE" sz="1800" kern="1200" dirty="0" err="1"/>
            <a:t>le</a:t>
          </a:r>
          <a:r>
            <a:rPr lang="nl-BE" sz="1800" kern="1200" dirty="0"/>
            <a:t> </a:t>
          </a:r>
          <a:r>
            <a:rPr lang="nl-BE" sz="1800" kern="1200" dirty="0" err="1"/>
            <a:t>législateur</a:t>
          </a:r>
          <a:r>
            <a:rPr lang="nl-BE" sz="1800" kern="1200" dirty="0"/>
            <a:t> </a:t>
          </a:r>
          <a:r>
            <a:rPr lang="nl-BE" sz="1800" kern="1200" dirty="0" err="1"/>
            <a:t>était</a:t>
          </a:r>
          <a:r>
            <a:rPr lang="nl-BE" sz="1800" kern="1200" dirty="0"/>
            <a:t> dans </a:t>
          </a:r>
          <a:r>
            <a:rPr lang="nl-BE" sz="1800" kern="1200" dirty="0" err="1"/>
            <a:t>l’impossibilité</a:t>
          </a:r>
          <a:r>
            <a:rPr lang="nl-BE" sz="1800" kern="1200" dirty="0"/>
            <a:t> </a:t>
          </a:r>
          <a:r>
            <a:rPr lang="nl-BE" sz="1800" u="sng" kern="1200" dirty="0" err="1"/>
            <a:t>absolue</a:t>
          </a:r>
          <a:r>
            <a:rPr lang="nl-BE" sz="1800" kern="1200" dirty="0"/>
            <a:t> de </a:t>
          </a:r>
          <a:r>
            <a:rPr lang="nl-BE" sz="1800" kern="1200" dirty="0" err="1"/>
            <a:t>prévoir</a:t>
          </a:r>
          <a:r>
            <a:rPr lang="nl-BE" sz="1800" kern="1200" dirty="0"/>
            <a:t> à </a:t>
          </a:r>
          <a:r>
            <a:rPr lang="nl-BE" sz="1800" kern="1200" dirty="0" err="1"/>
            <a:t>l’époque</a:t>
          </a:r>
          <a:r>
            <a:rPr lang="nl-BE" sz="1800" kern="1200" dirty="0"/>
            <a:t> de sa </a:t>
          </a:r>
          <a:r>
            <a:rPr lang="nl-BE" sz="1800" kern="1200" dirty="0" err="1"/>
            <a:t>promulgation</a:t>
          </a:r>
          <a:r>
            <a:rPr lang="nl-BE" sz="1800" kern="1200" dirty="0"/>
            <a:t> à la </a:t>
          </a:r>
          <a:r>
            <a:rPr lang="nl-BE" sz="1800" kern="1200" dirty="0" err="1"/>
            <a:t>condition</a:t>
          </a:r>
          <a:r>
            <a:rPr lang="nl-BE" sz="1800" kern="1200" dirty="0"/>
            <a:t>…”</a:t>
          </a:r>
          <a:endParaRPr lang="fr-BE" sz="1800" kern="1200" dirty="0"/>
        </a:p>
      </dsp:txBody>
      <dsp:txXfrm>
        <a:off x="0" y="1380256"/>
        <a:ext cx="3479800" cy="444015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C0AE1F-557B-45F2-976B-E333C43EBD37}">
      <dsp:nvSpPr>
        <dsp:cNvPr id="0" name=""/>
        <dsp:cNvSpPr/>
      </dsp:nvSpPr>
      <dsp:spPr>
        <a:xfrm>
          <a:off x="0" y="274151"/>
          <a:ext cx="10935878" cy="36855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48746" tIns="312420" rIns="848746" bIns="156464" numCol="1" spcCol="1270" anchor="t" anchorCtr="0">
          <a:noAutofit/>
        </a:bodyPr>
        <a:lstStyle/>
        <a:p>
          <a:pPr marL="228600" lvl="1" indent="-228600" algn="l" defTabSz="977900">
            <a:lnSpc>
              <a:spcPct val="90000"/>
            </a:lnSpc>
            <a:spcBef>
              <a:spcPct val="0"/>
            </a:spcBef>
            <a:spcAft>
              <a:spcPct val="15000"/>
            </a:spcAft>
            <a:buFont typeface="Arial" panose="020B0604020202020204" pitchFamily="34" charset="0"/>
            <a:buNone/>
          </a:pPr>
          <a:r>
            <a:rPr lang="nl-BE" sz="2200" kern="1200" dirty="0">
              <a:sym typeface="Wingdings" panose="05000000000000000000" pitchFamily="2" charset="2"/>
            </a:rPr>
            <a:t></a:t>
          </a:r>
          <a:r>
            <a:rPr lang="nl-BE" sz="2200" kern="1200" dirty="0"/>
            <a:t> </a:t>
          </a:r>
          <a:r>
            <a:rPr lang="nl-BE" sz="2200" kern="1200" dirty="0" err="1">
              <a:solidFill>
                <a:schemeClr val="accent1"/>
              </a:solidFill>
            </a:rPr>
            <a:t>Suppression</a:t>
          </a:r>
          <a:r>
            <a:rPr lang="nl-BE" sz="2200" kern="1200" dirty="0">
              <a:solidFill>
                <a:schemeClr val="accent1"/>
              </a:solidFill>
            </a:rPr>
            <a:t> de la </a:t>
          </a:r>
          <a:r>
            <a:rPr lang="nl-BE" sz="2200" kern="1200" dirty="0" err="1">
              <a:solidFill>
                <a:schemeClr val="accent1"/>
              </a:solidFill>
            </a:rPr>
            <a:t>division</a:t>
          </a:r>
          <a:r>
            <a:rPr lang="nl-BE" sz="2200" kern="1200" dirty="0">
              <a:solidFill>
                <a:schemeClr val="accent1"/>
              </a:solidFill>
            </a:rPr>
            <a:t> tripartite des </a:t>
          </a:r>
          <a:r>
            <a:rPr lang="nl-BE" sz="2200" kern="1200" dirty="0" err="1">
              <a:solidFill>
                <a:schemeClr val="accent1"/>
              </a:solidFill>
            </a:rPr>
            <a:t>infractions</a:t>
          </a:r>
          <a:r>
            <a:rPr lang="nl-BE" sz="2200" kern="1200" dirty="0">
              <a:solidFill>
                <a:schemeClr val="accent1"/>
              </a:solidFill>
            </a:rPr>
            <a:t> </a:t>
          </a:r>
          <a:r>
            <a:rPr lang="nl-BE" sz="2200" kern="1200" dirty="0"/>
            <a:t>(crimes, </a:t>
          </a:r>
          <a:r>
            <a:rPr lang="nl-BE" sz="2200" kern="1200" dirty="0" err="1"/>
            <a:t>délits</a:t>
          </a:r>
          <a:r>
            <a:rPr lang="nl-BE" sz="2200" kern="1200" dirty="0"/>
            <a:t> et     </a:t>
          </a:r>
          <a:r>
            <a:rPr lang="nl-BE" sz="2200" kern="1200" dirty="0" err="1"/>
            <a:t>contraventions</a:t>
          </a:r>
          <a:r>
            <a:rPr lang="nl-BE" sz="2200" kern="1200" dirty="0"/>
            <a:t>). </a:t>
          </a:r>
          <a:r>
            <a:rPr lang="nl-BE" sz="1800" kern="1200" dirty="0"/>
            <a:t>NB Le terme “crime” est maintenu pour les crimes de droit international</a:t>
          </a:r>
          <a:endParaRPr lang="en-US" sz="1800" kern="1200" dirty="0"/>
        </a:p>
        <a:p>
          <a:pPr marL="228600" lvl="1" indent="-228600" algn="just" defTabSz="977900">
            <a:lnSpc>
              <a:spcPct val="90000"/>
            </a:lnSpc>
            <a:spcBef>
              <a:spcPct val="0"/>
            </a:spcBef>
            <a:spcAft>
              <a:spcPct val="15000"/>
            </a:spcAft>
            <a:buFont typeface="Arial" panose="020B0604020202020204" pitchFamily="34" charset="0"/>
            <a:buNone/>
          </a:pPr>
          <a:r>
            <a:rPr lang="nl-BE" sz="2200" kern="1200" dirty="0">
              <a:sym typeface="Wingdings" panose="05000000000000000000" pitchFamily="2" charset="2"/>
            </a:rPr>
            <a:t> </a:t>
          </a:r>
          <a:r>
            <a:rPr lang="nl-BE" sz="2200" kern="1200" dirty="0">
              <a:solidFill>
                <a:schemeClr val="accent1"/>
              </a:solidFill>
            </a:rPr>
            <a:t>Suppression des mécanismes de correctionnalisation et de contraventionnalisation</a:t>
          </a:r>
          <a:endParaRPr lang="en-US" sz="1800" kern="1200" dirty="0"/>
        </a:p>
        <a:p>
          <a:pPr marL="457200" lvl="2" indent="-228600" algn="l" defTabSz="977900">
            <a:lnSpc>
              <a:spcPct val="90000"/>
            </a:lnSpc>
            <a:spcBef>
              <a:spcPct val="0"/>
            </a:spcBef>
            <a:spcAft>
              <a:spcPct val="15000"/>
            </a:spcAft>
            <a:buChar char="•"/>
          </a:pPr>
          <a:r>
            <a:rPr lang="nl-BE" sz="2200" kern="1200" dirty="0"/>
            <a:t>“ Affaires criminelles” = liste limitative d’infractions obligatoirement soumises à la cour d’assises  (art. 216</a:t>
          </a:r>
          <a:r>
            <a:rPr lang="nl-BE" sz="2200" i="1" kern="1200" dirty="0"/>
            <a:t>novies </a:t>
          </a:r>
          <a:r>
            <a:rPr lang="nl-BE" sz="2200" kern="1200" dirty="0"/>
            <a:t>nouveau C.i.cr.) </a:t>
          </a:r>
          <a:r>
            <a:rPr lang="nl-BE" sz="2000" kern="1200" dirty="0"/>
            <a:t>+ Infractions politiques et de presse</a:t>
          </a:r>
          <a:endParaRPr lang="en-US" sz="2000" kern="1200" dirty="0"/>
        </a:p>
        <a:p>
          <a:pPr marL="457200" lvl="2" indent="-228600" algn="l" defTabSz="977900">
            <a:lnSpc>
              <a:spcPct val="90000"/>
            </a:lnSpc>
            <a:spcBef>
              <a:spcPct val="0"/>
            </a:spcBef>
            <a:spcAft>
              <a:spcPct val="15000"/>
            </a:spcAft>
            <a:buChar char="•"/>
          </a:pPr>
          <a:r>
            <a:rPr lang="nl-BE" sz="2200" kern="1200" dirty="0">
              <a:solidFill>
                <a:schemeClr val="accent1"/>
              </a:solidFill>
            </a:rPr>
            <a:t>Contraventions</a:t>
          </a:r>
          <a:r>
            <a:rPr lang="nl-BE" sz="2200" kern="1200" dirty="0"/>
            <a:t> : dépénalisation (ex: tapage nocturne) ou “upgrader” en infraction punie d’une peine de niveau 1 (ex: art. 423: “ </a:t>
          </a:r>
          <a:r>
            <a:rPr lang="fr-FR" sz="2200" kern="1200" dirty="0"/>
            <a:t>L’interdiction de se cacher le visage dans l’espace public </a:t>
          </a:r>
          <a:r>
            <a:rPr lang="nl-BE" sz="2200" kern="1200" dirty="0"/>
            <a:t>”)</a:t>
          </a:r>
          <a:endParaRPr lang="en-US" sz="2200" kern="1200" dirty="0"/>
        </a:p>
      </dsp:txBody>
      <dsp:txXfrm>
        <a:off x="0" y="274151"/>
        <a:ext cx="10935878" cy="3685500"/>
      </dsp:txXfrm>
    </dsp:sp>
    <dsp:sp modelId="{9BF38F84-03F4-48AB-BB67-1534A02E4043}">
      <dsp:nvSpPr>
        <dsp:cNvPr id="0" name=""/>
        <dsp:cNvSpPr/>
      </dsp:nvSpPr>
      <dsp:spPr>
        <a:xfrm>
          <a:off x="546793" y="58705"/>
          <a:ext cx="7655114" cy="4428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9345" tIns="0" rIns="289345" bIns="0" numCol="1" spcCol="1270" anchor="ctr" anchorCtr="0">
          <a:noAutofit/>
        </a:bodyPr>
        <a:lstStyle/>
        <a:p>
          <a:pPr marL="0" lvl="0" indent="0" algn="l" defTabSz="666750">
            <a:lnSpc>
              <a:spcPct val="90000"/>
            </a:lnSpc>
            <a:spcBef>
              <a:spcPct val="0"/>
            </a:spcBef>
            <a:spcAft>
              <a:spcPct val="35000"/>
            </a:spcAft>
            <a:buNone/>
          </a:pPr>
          <a:r>
            <a:rPr lang="nl-BE" sz="1500" kern="1200" dirty="0" err="1"/>
            <a:t>Section</a:t>
          </a:r>
          <a:r>
            <a:rPr lang="nl-BE" sz="1500" kern="1200" dirty="0"/>
            <a:t> 1</a:t>
          </a:r>
          <a:r>
            <a:rPr lang="nl-BE" sz="1500" kern="1200" baseline="30000" dirty="0"/>
            <a:t>ère</a:t>
          </a:r>
          <a:r>
            <a:rPr lang="nl-BE" sz="1500" kern="1200" dirty="0"/>
            <a:t> Définition de </a:t>
          </a:r>
          <a:r>
            <a:rPr lang="nl-BE" sz="1500" kern="1200" dirty="0" err="1"/>
            <a:t>l’infraction</a:t>
          </a:r>
          <a:endParaRPr lang="en-US" sz="1500" kern="1200" dirty="0"/>
        </a:p>
      </dsp:txBody>
      <dsp:txXfrm>
        <a:off x="568409" y="80321"/>
        <a:ext cx="7611882" cy="399568"/>
      </dsp:txXfrm>
    </dsp:sp>
    <dsp:sp modelId="{531E6DB8-6C4D-4DE1-B9DD-2350F03C7C1B}">
      <dsp:nvSpPr>
        <dsp:cNvPr id="0" name=""/>
        <dsp:cNvSpPr/>
      </dsp:nvSpPr>
      <dsp:spPr>
        <a:xfrm>
          <a:off x="0" y="4268005"/>
          <a:ext cx="10935878" cy="378000"/>
        </a:xfrm>
        <a:prstGeom prst="rect">
          <a:avLst/>
        </a:prstGeom>
        <a:solidFill>
          <a:schemeClr val="lt1">
            <a:alpha val="90000"/>
            <a:hueOff val="0"/>
            <a:satOff val="0"/>
            <a:lumOff val="0"/>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dsp:style>
    </dsp:sp>
    <dsp:sp modelId="{A2416904-F760-4CE7-A2D4-7AE351D8F6EA}">
      <dsp:nvSpPr>
        <dsp:cNvPr id="0" name=""/>
        <dsp:cNvSpPr/>
      </dsp:nvSpPr>
      <dsp:spPr>
        <a:xfrm>
          <a:off x="546793" y="4046605"/>
          <a:ext cx="7655114" cy="44280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9345" tIns="0" rIns="289345" bIns="0" numCol="1" spcCol="1270" anchor="ctr" anchorCtr="0">
          <a:noAutofit/>
        </a:bodyPr>
        <a:lstStyle/>
        <a:p>
          <a:pPr marL="0" lvl="0" indent="0" algn="l" defTabSz="666750">
            <a:lnSpc>
              <a:spcPct val="90000"/>
            </a:lnSpc>
            <a:spcBef>
              <a:spcPct val="0"/>
            </a:spcBef>
            <a:spcAft>
              <a:spcPct val="35000"/>
            </a:spcAft>
            <a:buNone/>
          </a:pPr>
          <a:r>
            <a:rPr lang="nl-BE" sz="1500" kern="1200"/>
            <a:t>Section 2. La tentative punissable</a:t>
          </a:r>
          <a:endParaRPr lang="en-US" sz="1500" kern="1200"/>
        </a:p>
      </dsp:txBody>
      <dsp:txXfrm>
        <a:off x="568409" y="4068221"/>
        <a:ext cx="7611882" cy="399568"/>
      </dsp:txXfrm>
    </dsp:sp>
    <dsp:sp modelId="{C828B038-623C-4657-9192-314834D302E5}">
      <dsp:nvSpPr>
        <dsp:cNvPr id="0" name=""/>
        <dsp:cNvSpPr/>
      </dsp:nvSpPr>
      <dsp:spPr>
        <a:xfrm>
          <a:off x="0" y="4948405"/>
          <a:ext cx="10935878" cy="378000"/>
        </a:xfrm>
        <a:prstGeom prst="rect">
          <a:avLst/>
        </a:prstGeom>
        <a:solidFill>
          <a:schemeClr val="lt1">
            <a:alpha val="90000"/>
            <a:hueOff val="0"/>
            <a:satOff val="0"/>
            <a:lumOff val="0"/>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dsp:style>
    </dsp:sp>
    <dsp:sp modelId="{97DDAA78-C1E4-429B-BEC7-EE91DDC3C605}">
      <dsp:nvSpPr>
        <dsp:cNvPr id="0" name=""/>
        <dsp:cNvSpPr/>
      </dsp:nvSpPr>
      <dsp:spPr>
        <a:xfrm>
          <a:off x="546793" y="4727005"/>
          <a:ext cx="7655114" cy="44280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9345" tIns="0" rIns="289345" bIns="0" numCol="1" spcCol="1270" anchor="ctr" anchorCtr="0">
          <a:noAutofit/>
        </a:bodyPr>
        <a:lstStyle/>
        <a:p>
          <a:pPr marL="0" lvl="0" indent="0" algn="l" defTabSz="666750">
            <a:lnSpc>
              <a:spcPct val="90000"/>
            </a:lnSpc>
            <a:spcBef>
              <a:spcPct val="0"/>
            </a:spcBef>
            <a:spcAft>
              <a:spcPct val="35000"/>
            </a:spcAft>
            <a:buNone/>
          </a:pPr>
          <a:r>
            <a:rPr lang="nl-BE" sz="1500" kern="1200"/>
            <a:t>Section 3. Les causes de justification</a:t>
          </a:r>
          <a:endParaRPr lang="en-US" sz="1500" kern="1200"/>
        </a:p>
      </dsp:txBody>
      <dsp:txXfrm>
        <a:off x="568409" y="4748621"/>
        <a:ext cx="7611882" cy="39956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44FCC7-E3FB-47A8-97B0-3CFAF4ECAB86}">
      <dsp:nvSpPr>
        <dsp:cNvPr id="0" name=""/>
        <dsp:cNvSpPr/>
      </dsp:nvSpPr>
      <dsp:spPr>
        <a:xfrm>
          <a:off x="4223" y="1056017"/>
          <a:ext cx="2539730" cy="90493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fr-BE" sz="2500" kern="1200"/>
            <a:t>Elément matériel</a:t>
          </a:r>
        </a:p>
      </dsp:txBody>
      <dsp:txXfrm>
        <a:off x="4223" y="1056017"/>
        <a:ext cx="2539730" cy="904932"/>
      </dsp:txXfrm>
    </dsp:sp>
    <dsp:sp modelId="{342D73AF-3146-453F-A389-FC7A5504E196}">
      <dsp:nvSpPr>
        <dsp:cNvPr id="0" name=""/>
        <dsp:cNvSpPr/>
      </dsp:nvSpPr>
      <dsp:spPr>
        <a:xfrm>
          <a:off x="4223" y="1960949"/>
          <a:ext cx="2539730" cy="2264625"/>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fr-BE" sz="2500" kern="1200"/>
            <a:t>Action</a:t>
          </a:r>
        </a:p>
        <a:p>
          <a:pPr marL="228600" lvl="1" indent="-228600" algn="l" defTabSz="1111250">
            <a:lnSpc>
              <a:spcPct val="90000"/>
            </a:lnSpc>
            <a:spcBef>
              <a:spcPct val="0"/>
            </a:spcBef>
            <a:spcAft>
              <a:spcPct val="15000"/>
            </a:spcAft>
            <a:buChar char="•"/>
          </a:pPr>
          <a:r>
            <a:rPr lang="fr-BE" sz="2500" kern="1200"/>
            <a:t>Omission</a:t>
          </a:r>
        </a:p>
      </dsp:txBody>
      <dsp:txXfrm>
        <a:off x="4223" y="1960949"/>
        <a:ext cx="2539730" cy="2264625"/>
      </dsp:txXfrm>
    </dsp:sp>
    <dsp:sp modelId="{73C622E8-A0C0-4F27-A81A-9DAD9EE72AA1}">
      <dsp:nvSpPr>
        <dsp:cNvPr id="0" name=""/>
        <dsp:cNvSpPr/>
      </dsp:nvSpPr>
      <dsp:spPr>
        <a:xfrm>
          <a:off x="2899516" y="1056017"/>
          <a:ext cx="2539730" cy="904932"/>
        </a:xfrm>
        <a:prstGeom prst="rect">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fr-BE" sz="2500" kern="1200"/>
            <a:t>Elément moral</a:t>
          </a:r>
        </a:p>
      </dsp:txBody>
      <dsp:txXfrm>
        <a:off x="2899516" y="1056017"/>
        <a:ext cx="2539730" cy="904932"/>
      </dsp:txXfrm>
    </dsp:sp>
    <dsp:sp modelId="{13201CF6-64F1-41BB-A4B5-06DE49403092}">
      <dsp:nvSpPr>
        <dsp:cNvPr id="0" name=""/>
        <dsp:cNvSpPr/>
      </dsp:nvSpPr>
      <dsp:spPr>
        <a:xfrm>
          <a:off x="2899516" y="1960949"/>
          <a:ext cx="2539730" cy="2264625"/>
        </a:xfrm>
        <a:prstGeom prst="rect">
          <a:avLst/>
        </a:prstGeom>
        <a:solidFill>
          <a:schemeClr val="accent2">
            <a:tint val="40000"/>
            <a:alpha val="90000"/>
            <a:hueOff val="-283075"/>
            <a:satOff val="-25115"/>
            <a:lumOff val="-256"/>
            <a:alphaOff val="0"/>
          </a:schemeClr>
        </a:solidFill>
        <a:ln w="12700" cap="flat" cmpd="sng" algn="ctr">
          <a:solidFill>
            <a:schemeClr val="accent2">
              <a:tint val="40000"/>
              <a:alpha val="90000"/>
              <a:hueOff val="-283075"/>
              <a:satOff val="-25115"/>
              <a:lumOff val="-25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fr-BE" sz="2500" kern="1200"/>
            <a:t>Infractions réglementaires</a:t>
          </a:r>
        </a:p>
        <a:p>
          <a:pPr marL="228600" lvl="1" indent="-228600" algn="l" defTabSz="1111250">
            <a:lnSpc>
              <a:spcPct val="90000"/>
            </a:lnSpc>
            <a:spcBef>
              <a:spcPct val="0"/>
            </a:spcBef>
            <a:spcAft>
              <a:spcPct val="15000"/>
            </a:spcAft>
            <a:buChar char="•"/>
          </a:pPr>
          <a:r>
            <a:rPr lang="fr-BE" sz="2500" kern="1200"/>
            <a:t>Faute lourde</a:t>
          </a:r>
        </a:p>
        <a:p>
          <a:pPr marL="228600" lvl="1" indent="-228600" algn="l" defTabSz="1111250">
            <a:lnSpc>
              <a:spcPct val="90000"/>
            </a:lnSpc>
            <a:spcBef>
              <a:spcPct val="0"/>
            </a:spcBef>
            <a:spcAft>
              <a:spcPct val="15000"/>
            </a:spcAft>
            <a:buChar char="•"/>
          </a:pPr>
          <a:r>
            <a:rPr lang="fr-BE" sz="2500" kern="1200"/>
            <a:t>Dol général</a:t>
          </a:r>
        </a:p>
        <a:p>
          <a:pPr marL="228600" lvl="1" indent="-228600" algn="l" defTabSz="1111250">
            <a:lnSpc>
              <a:spcPct val="90000"/>
            </a:lnSpc>
            <a:spcBef>
              <a:spcPct val="0"/>
            </a:spcBef>
            <a:spcAft>
              <a:spcPct val="15000"/>
            </a:spcAft>
            <a:buChar char="•"/>
          </a:pPr>
          <a:r>
            <a:rPr lang="fr-BE" sz="2500" kern="1200" dirty="0"/>
            <a:t>Dol spécial</a:t>
          </a:r>
        </a:p>
      </dsp:txBody>
      <dsp:txXfrm>
        <a:off x="2899516" y="1960949"/>
        <a:ext cx="2539730" cy="2264625"/>
      </dsp:txXfrm>
    </dsp:sp>
    <dsp:sp modelId="{5FC5AE27-F4EF-4C37-97D3-6ABC6B144104}">
      <dsp:nvSpPr>
        <dsp:cNvPr id="0" name=""/>
        <dsp:cNvSpPr/>
      </dsp:nvSpPr>
      <dsp:spPr>
        <a:xfrm>
          <a:off x="5794809" y="1056017"/>
          <a:ext cx="2539730" cy="904932"/>
        </a:xfrm>
        <a:prstGeom prst="rect">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fr-BE" sz="2500" kern="1200"/>
            <a:t>Caractère illicite</a:t>
          </a:r>
        </a:p>
      </dsp:txBody>
      <dsp:txXfrm>
        <a:off x="5794809" y="1056017"/>
        <a:ext cx="2539730" cy="904932"/>
      </dsp:txXfrm>
    </dsp:sp>
    <dsp:sp modelId="{14676F17-D9B2-4FBB-8DCF-B37A521408A9}">
      <dsp:nvSpPr>
        <dsp:cNvPr id="0" name=""/>
        <dsp:cNvSpPr/>
      </dsp:nvSpPr>
      <dsp:spPr>
        <a:xfrm>
          <a:off x="5794809" y="1960949"/>
          <a:ext cx="2539730" cy="2264625"/>
        </a:xfrm>
        <a:prstGeom prst="rect">
          <a:avLst/>
        </a:prstGeom>
        <a:solidFill>
          <a:schemeClr val="accent2">
            <a:tint val="40000"/>
            <a:alpha val="90000"/>
            <a:hueOff val="-566151"/>
            <a:satOff val="-50231"/>
            <a:lumOff val="-513"/>
            <a:alphaOff val="0"/>
          </a:schemeClr>
        </a:solidFill>
        <a:ln w="12700" cap="flat" cmpd="sng" algn="ctr">
          <a:solidFill>
            <a:schemeClr val="accent2">
              <a:tint val="40000"/>
              <a:alpha val="90000"/>
              <a:hueOff val="-566151"/>
              <a:satOff val="-50231"/>
              <a:lumOff val="-51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fr-BE" sz="2500" kern="1200"/>
            <a:t>Absence de cause de justification</a:t>
          </a:r>
        </a:p>
      </dsp:txBody>
      <dsp:txXfrm>
        <a:off x="5794809" y="1960949"/>
        <a:ext cx="2539730" cy="2264625"/>
      </dsp:txXfrm>
    </dsp:sp>
    <dsp:sp modelId="{8AD67753-070D-4F38-BB0C-5DE7346C508C}">
      <dsp:nvSpPr>
        <dsp:cNvPr id="0" name=""/>
        <dsp:cNvSpPr/>
      </dsp:nvSpPr>
      <dsp:spPr>
        <a:xfrm>
          <a:off x="8690102" y="1056017"/>
          <a:ext cx="2539730" cy="904932"/>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fr-BE" sz="2500" kern="1200"/>
            <a:t>(Elément aggravant)</a:t>
          </a:r>
        </a:p>
      </dsp:txBody>
      <dsp:txXfrm>
        <a:off x="8690102" y="1056017"/>
        <a:ext cx="2539730" cy="904932"/>
      </dsp:txXfrm>
    </dsp:sp>
    <dsp:sp modelId="{87DE17A0-461D-4057-9149-529B6D2AA559}">
      <dsp:nvSpPr>
        <dsp:cNvPr id="0" name=""/>
        <dsp:cNvSpPr/>
      </dsp:nvSpPr>
      <dsp:spPr>
        <a:xfrm>
          <a:off x="8690102" y="1960949"/>
          <a:ext cx="2539730" cy="2264625"/>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fr-BE" sz="2300" kern="1200" dirty="0"/>
            <a:t>Objectif ou subjectif</a:t>
          </a:r>
        </a:p>
        <a:p>
          <a:pPr marL="228600" lvl="1" indent="-228600" algn="l" defTabSz="1022350">
            <a:lnSpc>
              <a:spcPct val="90000"/>
            </a:lnSpc>
            <a:spcBef>
              <a:spcPct val="0"/>
            </a:spcBef>
            <a:spcAft>
              <a:spcPct val="15000"/>
            </a:spcAft>
            <a:buChar char="•"/>
          </a:pPr>
          <a:r>
            <a:rPr lang="fr-BE" sz="2300" kern="1200" dirty="0"/>
            <a:t>Niveau de peine supérieur           </a:t>
          </a:r>
          <a:r>
            <a:rPr lang="fr-BE" sz="1600" kern="1200" dirty="0"/>
            <a:t>(&gt;&lt; facteur aggravant)</a:t>
          </a:r>
          <a:endParaRPr lang="fr-BE" sz="2300" kern="1200" dirty="0"/>
        </a:p>
      </dsp:txBody>
      <dsp:txXfrm>
        <a:off x="8690102" y="1960949"/>
        <a:ext cx="2539730" cy="226462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7CAE06-AB6B-4636-BB82-F667A5E29434}">
      <dsp:nvSpPr>
        <dsp:cNvPr id="0" name=""/>
        <dsp:cNvSpPr/>
      </dsp:nvSpPr>
      <dsp:spPr>
        <a:xfrm>
          <a:off x="0" y="326838"/>
          <a:ext cx="10954732" cy="4536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7BD568A-E8FE-43A0-A0DB-957EAFBA37B0}">
      <dsp:nvSpPr>
        <dsp:cNvPr id="0" name=""/>
        <dsp:cNvSpPr/>
      </dsp:nvSpPr>
      <dsp:spPr>
        <a:xfrm>
          <a:off x="547736" y="61158"/>
          <a:ext cx="7668312" cy="5313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9844" tIns="0" rIns="289844" bIns="0" numCol="1" spcCol="1270" anchor="ctr" anchorCtr="0">
          <a:noAutofit/>
        </a:bodyPr>
        <a:lstStyle/>
        <a:p>
          <a:pPr marL="0" lvl="0" indent="0" algn="l" defTabSz="800100">
            <a:lnSpc>
              <a:spcPct val="90000"/>
            </a:lnSpc>
            <a:spcBef>
              <a:spcPct val="0"/>
            </a:spcBef>
            <a:spcAft>
              <a:spcPct val="35000"/>
            </a:spcAft>
            <a:buNone/>
          </a:pPr>
          <a:r>
            <a:rPr lang="nl-BE" sz="1800" i="0" kern="1200" dirty="0" err="1"/>
            <a:t>Section</a:t>
          </a:r>
          <a:r>
            <a:rPr lang="nl-BE" sz="1800" i="0" kern="1200" dirty="0"/>
            <a:t> 1</a:t>
          </a:r>
          <a:r>
            <a:rPr lang="nl-BE" sz="1800" i="0" kern="1200" baseline="30000" dirty="0"/>
            <a:t>er</a:t>
          </a:r>
          <a:r>
            <a:rPr lang="nl-BE" sz="1800" i="0" kern="1200" dirty="0"/>
            <a:t> Définition de </a:t>
          </a:r>
          <a:r>
            <a:rPr lang="nl-BE" sz="1800" i="0" kern="1200" dirty="0" err="1"/>
            <a:t>l’infraction</a:t>
          </a:r>
          <a:endParaRPr lang="en-US" sz="1800" i="0" kern="1200" dirty="0"/>
        </a:p>
      </dsp:txBody>
      <dsp:txXfrm>
        <a:off x="573675" y="87097"/>
        <a:ext cx="7616434" cy="479482"/>
      </dsp:txXfrm>
    </dsp:sp>
    <dsp:sp modelId="{379A7513-F3E4-4AE8-9D7B-D4C179E58BB5}">
      <dsp:nvSpPr>
        <dsp:cNvPr id="0" name=""/>
        <dsp:cNvSpPr/>
      </dsp:nvSpPr>
      <dsp:spPr>
        <a:xfrm>
          <a:off x="0" y="1143318"/>
          <a:ext cx="10954732" cy="1644300"/>
        </a:xfrm>
        <a:prstGeom prst="rect">
          <a:avLst/>
        </a:prstGeom>
        <a:solidFill>
          <a:schemeClr val="lt1">
            <a:alpha val="90000"/>
            <a:hueOff val="0"/>
            <a:satOff val="0"/>
            <a:lumOff val="0"/>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0209" tIns="374904" rIns="850209" bIns="128016" numCol="1" spcCol="1270" anchor="t" anchorCtr="0">
          <a:noAutofit/>
        </a:bodyPr>
        <a:lstStyle/>
        <a:p>
          <a:pPr marL="171450" lvl="1" indent="-171450" algn="l" defTabSz="800100">
            <a:lnSpc>
              <a:spcPct val="90000"/>
            </a:lnSpc>
            <a:spcBef>
              <a:spcPct val="0"/>
            </a:spcBef>
            <a:spcAft>
              <a:spcPct val="15000"/>
            </a:spcAft>
            <a:buChar char="•"/>
          </a:pPr>
          <a:r>
            <a:rPr lang="nl-BE" sz="1800" i="0" kern="1200" dirty="0" err="1"/>
            <a:t>Un</a:t>
          </a:r>
          <a:r>
            <a:rPr lang="nl-BE" sz="1800" i="0" kern="1200" dirty="0"/>
            <a:t> élément matériel</a:t>
          </a:r>
          <a:endParaRPr lang="en-US" sz="1800" i="0" kern="1200" dirty="0"/>
        </a:p>
        <a:p>
          <a:pPr marL="171450" lvl="1" indent="-171450" algn="l" defTabSz="800100">
            <a:lnSpc>
              <a:spcPct val="90000"/>
            </a:lnSpc>
            <a:spcBef>
              <a:spcPct val="0"/>
            </a:spcBef>
            <a:spcAft>
              <a:spcPct val="15000"/>
            </a:spcAft>
            <a:buChar char="•"/>
          </a:pPr>
          <a:r>
            <a:rPr lang="nl-BE" sz="1800" i="0" kern="1200" dirty="0" err="1">
              <a:solidFill>
                <a:schemeClr val="accent1"/>
              </a:solidFill>
            </a:rPr>
            <a:t>Un</a:t>
          </a:r>
          <a:r>
            <a:rPr lang="nl-BE" sz="1800" i="0" kern="1200" dirty="0">
              <a:solidFill>
                <a:schemeClr val="accent1"/>
              </a:solidFill>
            </a:rPr>
            <a:t> élément </a:t>
          </a:r>
          <a:r>
            <a:rPr lang="nl-BE" sz="1800" i="0" kern="1200" dirty="0" err="1">
              <a:solidFill>
                <a:schemeClr val="accent1"/>
              </a:solidFill>
            </a:rPr>
            <a:t>moral</a:t>
          </a:r>
          <a:endParaRPr lang="en-US" sz="1800" i="0" kern="1200" dirty="0">
            <a:solidFill>
              <a:schemeClr val="accent1"/>
            </a:solidFill>
          </a:endParaRPr>
        </a:p>
        <a:p>
          <a:pPr marL="171450" lvl="1" indent="-171450" algn="l" defTabSz="800100">
            <a:lnSpc>
              <a:spcPct val="90000"/>
            </a:lnSpc>
            <a:spcBef>
              <a:spcPct val="0"/>
            </a:spcBef>
            <a:spcAft>
              <a:spcPct val="15000"/>
            </a:spcAft>
            <a:buChar char="•"/>
          </a:pPr>
          <a:r>
            <a:rPr lang="nl-BE" sz="1800" i="0" kern="1200" dirty="0" err="1"/>
            <a:t>Un</a:t>
          </a:r>
          <a:r>
            <a:rPr lang="nl-BE" sz="1800" i="0" kern="1200" dirty="0"/>
            <a:t> </a:t>
          </a:r>
          <a:r>
            <a:rPr lang="nl-BE" sz="1800" i="0" kern="1200" dirty="0" err="1"/>
            <a:t>caractère</a:t>
          </a:r>
          <a:r>
            <a:rPr lang="nl-BE" sz="1800" i="0" kern="1200" dirty="0"/>
            <a:t> </a:t>
          </a:r>
          <a:r>
            <a:rPr lang="nl-BE" sz="1800" i="0" kern="1200" dirty="0" err="1"/>
            <a:t>d’illicéité</a:t>
          </a:r>
          <a:endParaRPr lang="en-US" sz="1800" i="0" kern="1200" dirty="0"/>
        </a:p>
        <a:p>
          <a:pPr marL="171450" lvl="1" indent="-171450" algn="l" defTabSz="800100">
            <a:lnSpc>
              <a:spcPct val="90000"/>
            </a:lnSpc>
            <a:spcBef>
              <a:spcPct val="0"/>
            </a:spcBef>
            <a:spcAft>
              <a:spcPct val="15000"/>
            </a:spcAft>
            <a:buChar char="•"/>
          </a:pPr>
          <a:r>
            <a:rPr lang="nl-BE" sz="1800" i="0" kern="1200" dirty="0" err="1"/>
            <a:t>Possibilité</a:t>
          </a:r>
          <a:r>
            <a:rPr lang="nl-BE" sz="1800" i="0" kern="1200" dirty="0"/>
            <a:t> de </a:t>
          </a:r>
          <a:r>
            <a:rPr lang="nl-BE" sz="1800" i="0" kern="1200" dirty="0" err="1"/>
            <a:t>prévoir</a:t>
          </a:r>
          <a:r>
            <a:rPr lang="nl-BE" sz="1800" i="0" kern="1200" dirty="0"/>
            <a:t> des </a:t>
          </a:r>
          <a:r>
            <a:rPr lang="nl-BE" sz="1800" i="0" kern="1200" dirty="0" err="1"/>
            <a:t>éléments</a:t>
          </a:r>
          <a:r>
            <a:rPr lang="nl-BE" sz="1800" i="0" kern="1200" dirty="0"/>
            <a:t> </a:t>
          </a:r>
          <a:r>
            <a:rPr lang="nl-BE" sz="1800" i="0" kern="1200" dirty="0" err="1"/>
            <a:t>aggravants</a:t>
          </a:r>
          <a:endParaRPr lang="en-US" sz="1800" i="0" kern="1200" dirty="0"/>
        </a:p>
      </dsp:txBody>
      <dsp:txXfrm>
        <a:off x="0" y="1143318"/>
        <a:ext cx="10954732" cy="1644300"/>
      </dsp:txXfrm>
    </dsp:sp>
    <dsp:sp modelId="{184F7151-1528-4679-AF97-3D2E72C9577B}">
      <dsp:nvSpPr>
        <dsp:cNvPr id="0" name=""/>
        <dsp:cNvSpPr/>
      </dsp:nvSpPr>
      <dsp:spPr>
        <a:xfrm>
          <a:off x="547736" y="877638"/>
          <a:ext cx="7668312" cy="53136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9844" tIns="0" rIns="289844" bIns="0" numCol="1" spcCol="1270" anchor="ctr" anchorCtr="0">
          <a:noAutofit/>
        </a:bodyPr>
        <a:lstStyle/>
        <a:p>
          <a:pPr marL="0" lvl="0" indent="0" algn="l" defTabSz="800100">
            <a:lnSpc>
              <a:spcPct val="90000"/>
            </a:lnSpc>
            <a:spcBef>
              <a:spcPct val="0"/>
            </a:spcBef>
            <a:spcAft>
              <a:spcPct val="35000"/>
            </a:spcAft>
            <a:buNone/>
          </a:pPr>
          <a:r>
            <a:rPr lang="nl-BE" sz="1800" i="0" kern="1200"/>
            <a:t>Art. 5. Les éléments constitutifs de l’infraction</a:t>
          </a:r>
          <a:endParaRPr lang="en-US" sz="1800" i="0" kern="1200"/>
        </a:p>
      </dsp:txBody>
      <dsp:txXfrm>
        <a:off x="573675" y="903577"/>
        <a:ext cx="7616434" cy="479482"/>
      </dsp:txXfrm>
    </dsp:sp>
    <dsp:sp modelId="{896E444A-B1AB-4B7C-B229-5DF2F36ACBF1}">
      <dsp:nvSpPr>
        <dsp:cNvPr id="0" name=""/>
        <dsp:cNvSpPr/>
      </dsp:nvSpPr>
      <dsp:spPr>
        <a:xfrm>
          <a:off x="0" y="3150499"/>
          <a:ext cx="10954732" cy="2154600"/>
        </a:xfrm>
        <a:prstGeom prst="rect">
          <a:avLst/>
        </a:prstGeom>
        <a:solidFill>
          <a:schemeClr val="lt1">
            <a:alpha val="90000"/>
            <a:hueOff val="0"/>
            <a:satOff val="0"/>
            <a:lumOff val="0"/>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0209" tIns="374904" rIns="850209" bIns="128016" numCol="1" spcCol="1270" anchor="t" anchorCtr="0">
          <a:noAutofit/>
        </a:bodyPr>
        <a:lstStyle/>
        <a:p>
          <a:pPr marL="171450" lvl="1" indent="-171450" algn="l" defTabSz="800100">
            <a:lnSpc>
              <a:spcPct val="90000"/>
            </a:lnSpc>
            <a:spcBef>
              <a:spcPct val="0"/>
            </a:spcBef>
            <a:spcAft>
              <a:spcPct val="15000"/>
            </a:spcAft>
            <a:buNone/>
          </a:pPr>
          <a:r>
            <a:rPr lang="fr-FR" sz="1800" i="1" kern="1200" dirty="0"/>
            <a:t>Toute infraction requiert l’existence d’un élément matériel. Cet élément consiste en une action ou une </a:t>
          </a:r>
          <a:r>
            <a:rPr lang="en-GB" sz="1800" i="1" kern="1200" dirty="0"/>
            <a:t>omission.</a:t>
          </a:r>
          <a:endParaRPr lang="en-US" sz="1800" i="0" kern="1200" dirty="0"/>
        </a:p>
        <a:p>
          <a:pPr marL="171450" lvl="1" indent="-171450" algn="l" defTabSz="800100">
            <a:lnSpc>
              <a:spcPct val="90000"/>
            </a:lnSpc>
            <a:spcBef>
              <a:spcPct val="0"/>
            </a:spcBef>
            <a:spcAft>
              <a:spcPct val="15000"/>
            </a:spcAft>
            <a:buChar char="•"/>
          </a:pPr>
          <a:r>
            <a:rPr lang="nl-BE" sz="1800" i="0" kern="1200" dirty="0" err="1"/>
            <a:t>L’élément</a:t>
          </a:r>
          <a:r>
            <a:rPr lang="nl-BE" sz="1800" i="0" kern="1200" dirty="0"/>
            <a:t> matériel </a:t>
          </a:r>
          <a:r>
            <a:rPr lang="nl-BE" sz="1800" i="0" kern="1200" dirty="0" err="1"/>
            <a:t>est</a:t>
          </a:r>
          <a:r>
            <a:rPr lang="nl-BE" sz="1800" i="0" kern="1200" dirty="0"/>
            <a:t> </a:t>
          </a:r>
          <a:r>
            <a:rPr lang="nl-BE" sz="1800" i="0" kern="1200" dirty="0" err="1"/>
            <a:t>le</a:t>
          </a:r>
          <a:r>
            <a:rPr lang="nl-BE" sz="1800" i="0" kern="1200" dirty="0"/>
            <a:t> </a:t>
          </a:r>
          <a:r>
            <a:rPr lang="nl-BE" sz="1800" i="0" kern="1200" dirty="0" err="1"/>
            <a:t>comportement</a:t>
          </a:r>
          <a:r>
            <a:rPr lang="nl-BE" sz="1800" i="0" kern="1200" dirty="0"/>
            <a:t> </a:t>
          </a:r>
          <a:r>
            <a:rPr lang="nl-BE" sz="1800" i="0" kern="1200" dirty="0" err="1"/>
            <a:t>interdit</a:t>
          </a:r>
          <a:r>
            <a:rPr lang="nl-BE" sz="1800" i="0" kern="1200" dirty="0"/>
            <a:t> par la </a:t>
          </a:r>
          <a:r>
            <a:rPr lang="nl-BE" sz="1800" i="0" kern="1200" dirty="0" err="1"/>
            <a:t>loi</a:t>
          </a:r>
          <a:r>
            <a:rPr lang="nl-BE" sz="1800" i="0" kern="1200" dirty="0"/>
            <a:t> pénale </a:t>
          </a:r>
          <a:r>
            <a:rPr lang="nl-BE" sz="1800" i="0" kern="1200" dirty="0" err="1"/>
            <a:t>décrit</a:t>
          </a:r>
          <a:r>
            <a:rPr lang="nl-BE" sz="1800" i="0" kern="1200" dirty="0"/>
            <a:t> dans </a:t>
          </a:r>
          <a:r>
            <a:rPr lang="nl-BE" sz="1800" i="0" kern="1200" dirty="0" err="1"/>
            <a:t>l’incrimination</a:t>
          </a:r>
          <a:r>
            <a:rPr lang="nl-BE" sz="1800" i="0" kern="1200" dirty="0"/>
            <a:t> (</a:t>
          </a:r>
          <a:r>
            <a:rPr lang="nl-BE" sz="1800" i="0" kern="1200" dirty="0" err="1"/>
            <a:t>éléments</a:t>
          </a:r>
          <a:r>
            <a:rPr lang="nl-BE" sz="1800" i="0" kern="1200" dirty="0"/>
            <a:t> </a:t>
          </a:r>
          <a:r>
            <a:rPr lang="nl-BE" sz="1800" i="0" kern="1200" dirty="0" err="1"/>
            <a:t>constitutifs</a:t>
          </a:r>
          <a:r>
            <a:rPr lang="nl-BE" sz="1800" i="0" kern="1200" dirty="0"/>
            <a:t> matériels)</a:t>
          </a:r>
          <a:endParaRPr lang="en-US" sz="1800" i="0" kern="1200" dirty="0"/>
        </a:p>
        <a:p>
          <a:pPr marL="171450" lvl="1" indent="-171450" algn="l" defTabSz="800100">
            <a:lnSpc>
              <a:spcPct val="90000"/>
            </a:lnSpc>
            <a:spcBef>
              <a:spcPct val="0"/>
            </a:spcBef>
            <a:spcAft>
              <a:spcPct val="15000"/>
            </a:spcAft>
            <a:buChar char="•"/>
          </a:pPr>
          <a:r>
            <a:rPr lang="nl-BE" sz="1800" i="0" kern="1200" dirty="0"/>
            <a:t>Action</a:t>
          </a:r>
          <a:endParaRPr lang="en-US" sz="1800" i="0" kern="1200" dirty="0"/>
        </a:p>
        <a:p>
          <a:pPr marL="171450" lvl="1" indent="-171450" algn="l" defTabSz="800100">
            <a:lnSpc>
              <a:spcPct val="90000"/>
            </a:lnSpc>
            <a:spcBef>
              <a:spcPct val="0"/>
            </a:spcBef>
            <a:spcAft>
              <a:spcPct val="15000"/>
            </a:spcAft>
            <a:buChar char="•"/>
          </a:pPr>
          <a:r>
            <a:rPr lang="nl-BE" sz="1800" i="0" kern="1200" dirty="0" err="1"/>
            <a:t>Omission</a:t>
          </a:r>
          <a:r>
            <a:rPr lang="nl-BE" sz="1800" i="0" kern="1200" dirty="0"/>
            <a:t> </a:t>
          </a:r>
          <a:endParaRPr lang="en-US" sz="1800" i="0" kern="1200" dirty="0"/>
        </a:p>
      </dsp:txBody>
      <dsp:txXfrm>
        <a:off x="0" y="3150499"/>
        <a:ext cx="10954732" cy="2154600"/>
      </dsp:txXfrm>
    </dsp:sp>
    <dsp:sp modelId="{23E62598-1EE7-4391-9220-851C37CE9C62}">
      <dsp:nvSpPr>
        <dsp:cNvPr id="0" name=""/>
        <dsp:cNvSpPr/>
      </dsp:nvSpPr>
      <dsp:spPr>
        <a:xfrm>
          <a:off x="547736" y="2884819"/>
          <a:ext cx="7668312" cy="53136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9844" tIns="0" rIns="289844" bIns="0" numCol="1" spcCol="1270" anchor="ctr" anchorCtr="0">
          <a:noAutofit/>
        </a:bodyPr>
        <a:lstStyle/>
        <a:p>
          <a:pPr marL="0" lvl="0" indent="0" algn="l" defTabSz="800100">
            <a:lnSpc>
              <a:spcPct val="90000"/>
            </a:lnSpc>
            <a:spcBef>
              <a:spcPct val="0"/>
            </a:spcBef>
            <a:spcAft>
              <a:spcPct val="35000"/>
            </a:spcAft>
            <a:buNone/>
          </a:pPr>
          <a:r>
            <a:rPr lang="nl-BE" sz="1800" i="0" kern="1200" dirty="0"/>
            <a:t>Art. 6 </a:t>
          </a:r>
          <a:r>
            <a:rPr lang="nl-BE" sz="1800" i="0" kern="1200" dirty="0" err="1"/>
            <a:t>L’élément</a:t>
          </a:r>
          <a:r>
            <a:rPr lang="nl-BE" sz="1800" i="0" kern="1200" dirty="0"/>
            <a:t> matériel</a:t>
          </a:r>
          <a:endParaRPr lang="en-US" sz="1800" i="0" kern="1200" dirty="0"/>
        </a:p>
      </dsp:txBody>
      <dsp:txXfrm>
        <a:off x="573675" y="2910758"/>
        <a:ext cx="7616434" cy="47948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C373AA-4E74-4819-BC05-3E39626CB119}">
      <dsp:nvSpPr>
        <dsp:cNvPr id="0" name=""/>
        <dsp:cNvSpPr/>
      </dsp:nvSpPr>
      <dsp:spPr>
        <a:xfrm>
          <a:off x="1524188" y="1330"/>
          <a:ext cx="7250013" cy="4350007"/>
        </a:xfrm>
        <a:prstGeom prst="rect">
          <a:avLst/>
        </a:prstGeom>
        <a:solidFill>
          <a:schemeClr val="accent1">
            <a:lumMod val="75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nl-BE" sz="3300" b="1" kern="1200" dirty="0">
              <a:solidFill>
                <a:schemeClr val="bg1"/>
              </a:solidFill>
            </a:rPr>
            <a:t>Elément </a:t>
          </a:r>
          <a:r>
            <a:rPr lang="nl-BE" sz="3300" b="1" kern="1200" dirty="0" err="1">
              <a:solidFill>
                <a:schemeClr val="bg1"/>
              </a:solidFill>
            </a:rPr>
            <a:t>moral</a:t>
          </a:r>
          <a:r>
            <a:rPr lang="nl-BE" sz="3300" b="1" kern="1200" dirty="0">
              <a:solidFill>
                <a:schemeClr val="bg1"/>
              </a:solidFill>
            </a:rPr>
            <a:t> de base </a:t>
          </a:r>
          <a:r>
            <a:rPr lang="nl-BE" sz="3300" kern="1200" dirty="0" err="1">
              <a:solidFill>
                <a:schemeClr val="bg1"/>
              </a:solidFill>
            </a:rPr>
            <a:t>commun</a:t>
          </a:r>
          <a:r>
            <a:rPr lang="nl-BE" sz="3300" kern="1200" dirty="0">
              <a:solidFill>
                <a:schemeClr val="bg1"/>
              </a:solidFill>
            </a:rPr>
            <a:t> à </a:t>
          </a:r>
          <a:r>
            <a:rPr lang="nl-BE" sz="3300" kern="1200" dirty="0" err="1">
              <a:solidFill>
                <a:schemeClr val="bg1"/>
              </a:solidFill>
            </a:rPr>
            <a:t>toutes</a:t>
          </a:r>
          <a:r>
            <a:rPr lang="nl-BE" sz="3300" kern="1200" dirty="0">
              <a:solidFill>
                <a:schemeClr val="bg1"/>
              </a:solidFill>
            </a:rPr>
            <a:t> les </a:t>
          </a:r>
          <a:r>
            <a:rPr lang="nl-BE" sz="3300" kern="1200" dirty="0" err="1">
              <a:solidFill>
                <a:schemeClr val="bg1"/>
              </a:solidFill>
            </a:rPr>
            <a:t>infractions</a:t>
          </a:r>
          <a:r>
            <a:rPr lang="nl-BE" sz="3300" kern="1200" dirty="0">
              <a:solidFill>
                <a:schemeClr val="bg1"/>
              </a:solidFill>
            </a:rPr>
            <a:t> : </a:t>
          </a:r>
        </a:p>
        <a:p>
          <a:pPr marL="0" lvl="0" indent="0" algn="just" defTabSz="1466850">
            <a:lnSpc>
              <a:spcPct val="90000"/>
            </a:lnSpc>
            <a:spcBef>
              <a:spcPct val="0"/>
            </a:spcBef>
            <a:spcAft>
              <a:spcPct val="35000"/>
            </a:spcAft>
            <a:buNone/>
          </a:pPr>
          <a:r>
            <a:rPr lang="nl-BE" sz="3300" kern="1200" dirty="0" err="1">
              <a:solidFill>
                <a:schemeClr val="bg1"/>
              </a:solidFill>
            </a:rPr>
            <a:t>conscience</a:t>
          </a:r>
          <a:r>
            <a:rPr lang="nl-BE" sz="3300" kern="1200" dirty="0">
              <a:solidFill>
                <a:schemeClr val="bg1"/>
              </a:solidFill>
            </a:rPr>
            <a:t> </a:t>
          </a:r>
          <a:r>
            <a:rPr lang="nl-BE" sz="3300" kern="1200" dirty="0" err="1">
              <a:solidFill>
                <a:schemeClr val="bg1"/>
              </a:solidFill>
            </a:rPr>
            <a:t>d’agir</a:t>
          </a:r>
          <a:r>
            <a:rPr lang="nl-BE" sz="3300" kern="1200" dirty="0">
              <a:solidFill>
                <a:schemeClr val="bg1"/>
              </a:solidFill>
            </a:rPr>
            <a:t> et libre </a:t>
          </a:r>
          <a:r>
            <a:rPr lang="nl-BE" sz="3300" kern="1200" dirty="0" err="1">
              <a:solidFill>
                <a:schemeClr val="bg1"/>
              </a:solidFill>
            </a:rPr>
            <a:t>arbitre</a:t>
          </a:r>
          <a:r>
            <a:rPr lang="nl-BE" sz="3300" kern="1200" dirty="0">
              <a:solidFill>
                <a:schemeClr val="bg1"/>
              </a:solidFill>
            </a:rPr>
            <a:t> (absence de </a:t>
          </a:r>
          <a:r>
            <a:rPr lang="nl-BE" sz="3300" kern="1200" dirty="0" err="1">
              <a:solidFill>
                <a:schemeClr val="bg1"/>
              </a:solidFill>
            </a:rPr>
            <a:t>cause</a:t>
          </a:r>
          <a:r>
            <a:rPr lang="nl-BE" sz="3300" kern="1200" dirty="0">
              <a:solidFill>
                <a:schemeClr val="bg1"/>
              </a:solidFill>
            </a:rPr>
            <a:t> </a:t>
          </a:r>
          <a:r>
            <a:rPr lang="nl-BE" sz="3300" kern="1200" dirty="0" err="1">
              <a:solidFill>
                <a:schemeClr val="bg1"/>
              </a:solidFill>
            </a:rPr>
            <a:t>d’exemption</a:t>
          </a:r>
          <a:r>
            <a:rPr lang="nl-BE" sz="3300" kern="1200" dirty="0">
              <a:solidFill>
                <a:schemeClr val="bg1"/>
              </a:solidFill>
            </a:rPr>
            <a:t> de </a:t>
          </a:r>
          <a:r>
            <a:rPr lang="nl-BE" sz="3300" kern="1200" dirty="0" err="1">
              <a:solidFill>
                <a:schemeClr val="bg1"/>
              </a:solidFill>
            </a:rPr>
            <a:t>culpabilité</a:t>
          </a:r>
          <a:r>
            <a:rPr lang="nl-BE" sz="3300" kern="1200" dirty="0">
              <a:solidFill>
                <a:schemeClr val="bg1"/>
              </a:solidFill>
            </a:rPr>
            <a:t> – pas </a:t>
          </a:r>
          <a:r>
            <a:rPr lang="nl-BE" sz="3300" kern="1200" dirty="0" err="1">
              <a:solidFill>
                <a:schemeClr val="bg1"/>
              </a:solidFill>
            </a:rPr>
            <a:t>d’erreur</a:t>
          </a:r>
          <a:r>
            <a:rPr lang="nl-BE" sz="3300" kern="1200" dirty="0">
              <a:solidFill>
                <a:schemeClr val="bg1"/>
              </a:solidFill>
            </a:rPr>
            <a:t> </a:t>
          </a:r>
          <a:r>
            <a:rPr lang="nl-BE" sz="3300" kern="1200" dirty="0" err="1">
              <a:solidFill>
                <a:schemeClr val="bg1"/>
              </a:solidFill>
            </a:rPr>
            <a:t>invincible</a:t>
          </a:r>
          <a:r>
            <a:rPr lang="nl-BE" sz="3300" kern="1200" dirty="0">
              <a:solidFill>
                <a:schemeClr val="bg1"/>
              </a:solidFill>
            </a:rPr>
            <a:t> </a:t>
          </a:r>
          <a:r>
            <a:rPr lang="nl-BE" sz="3300" kern="1200" dirty="0" err="1">
              <a:solidFill>
                <a:schemeClr val="bg1"/>
              </a:solidFill>
            </a:rPr>
            <a:t>ou</a:t>
          </a:r>
          <a:r>
            <a:rPr lang="nl-BE" sz="3300" kern="1200" dirty="0">
              <a:solidFill>
                <a:schemeClr val="bg1"/>
              </a:solidFill>
            </a:rPr>
            <a:t> de force </a:t>
          </a:r>
          <a:r>
            <a:rPr lang="nl-BE" sz="3300" kern="1200" dirty="0" err="1">
              <a:solidFill>
                <a:schemeClr val="bg1"/>
              </a:solidFill>
            </a:rPr>
            <a:t>irrésistible</a:t>
          </a:r>
          <a:endParaRPr lang="nl-BE" sz="3300" kern="1200" dirty="0">
            <a:solidFill>
              <a:schemeClr val="bg1"/>
            </a:solidFill>
          </a:endParaRPr>
        </a:p>
        <a:p>
          <a:pPr marL="0" lvl="0" indent="0" algn="l" defTabSz="1466850">
            <a:lnSpc>
              <a:spcPct val="90000"/>
            </a:lnSpc>
            <a:spcBef>
              <a:spcPct val="0"/>
            </a:spcBef>
            <a:spcAft>
              <a:spcPct val="35000"/>
            </a:spcAft>
            <a:buNone/>
          </a:pPr>
          <a:r>
            <a:rPr lang="nl-BE" sz="3300" i="1" kern="1200" dirty="0">
              <a:solidFill>
                <a:schemeClr val="bg1"/>
              </a:solidFill>
              <a:sym typeface="Wingdings" panose="05000000000000000000" pitchFamily="2" charset="2"/>
            </a:rPr>
            <a:t> </a:t>
          </a:r>
          <a:r>
            <a:rPr lang="nl-BE" sz="3300" i="1" kern="1200" dirty="0">
              <a:solidFill>
                <a:schemeClr val="bg1"/>
              </a:solidFill>
            </a:rPr>
            <a:t>Elément </a:t>
          </a:r>
          <a:r>
            <a:rPr lang="nl-BE" sz="3300" i="1" kern="1200" dirty="0" err="1">
              <a:solidFill>
                <a:schemeClr val="bg1"/>
              </a:solidFill>
            </a:rPr>
            <a:t>suffisant</a:t>
          </a:r>
          <a:r>
            <a:rPr lang="nl-BE" sz="3300" i="1" kern="1200" dirty="0">
              <a:solidFill>
                <a:schemeClr val="bg1"/>
              </a:solidFill>
            </a:rPr>
            <a:t> pour les </a:t>
          </a:r>
          <a:r>
            <a:rPr lang="nl-BE" sz="3300" i="1" kern="1200" dirty="0" err="1">
              <a:solidFill>
                <a:srgbClr val="FFFF00"/>
              </a:solidFill>
            </a:rPr>
            <a:t>infractions</a:t>
          </a:r>
          <a:r>
            <a:rPr lang="nl-BE" sz="3300" i="1" kern="1200" dirty="0">
              <a:solidFill>
                <a:srgbClr val="FFFF00"/>
              </a:solidFill>
            </a:rPr>
            <a:t> </a:t>
          </a:r>
          <a:r>
            <a:rPr lang="nl-BE" sz="3300" i="1" kern="1200" dirty="0" err="1">
              <a:solidFill>
                <a:srgbClr val="FFFF00"/>
              </a:solidFill>
            </a:rPr>
            <a:t>règlementaires</a:t>
          </a:r>
          <a:endParaRPr lang="fr-BE" sz="3300" i="1" kern="1200" dirty="0">
            <a:solidFill>
              <a:srgbClr val="FFFF00"/>
            </a:solidFill>
          </a:endParaRPr>
        </a:p>
      </dsp:txBody>
      <dsp:txXfrm>
        <a:off x="1524188" y="1330"/>
        <a:ext cx="7250013" cy="435000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FF9D47-4BCE-41C9-AF16-EF317C424AD2}">
      <dsp:nvSpPr>
        <dsp:cNvPr id="0" name=""/>
        <dsp:cNvSpPr/>
      </dsp:nvSpPr>
      <dsp:spPr>
        <a:xfrm>
          <a:off x="0" y="554710"/>
          <a:ext cx="6096000" cy="3657600"/>
        </a:xfrm>
        <a:prstGeom prst="rect">
          <a:avLst/>
        </a:prstGeom>
        <a:solidFill>
          <a:schemeClr val="accent2"/>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nl-BE" sz="3600" kern="1200" dirty="0" err="1"/>
            <a:t>Infractions</a:t>
          </a:r>
          <a:r>
            <a:rPr lang="nl-BE" sz="3600" kern="1200" dirty="0"/>
            <a:t> </a:t>
          </a:r>
          <a:r>
            <a:rPr lang="nl-BE" sz="3600" u="sng" kern="1200" dirty="0"/>
            <a:t>non</a:t>
          </a:r>
          <a:r>
            <a:rPr lang="nl-BE" sz="3600" kern="1200" dirty="0"/>
            <a:t> </a:t>
          </a:r>
          <a:r>
            <a:rPr lang="nl-BE" sz="3600" kern="1200" dirty="0" err="1"/>
            <a:t>intentionnelles</a:t>
          </a:r>
          <a:r>
            <a:rPr lang="nl-BE" sz="3600" kern="1200" dirty="0"/>
            <a:t> </a:t>
          </a:r>
        </a:p>
        <a:p>
          <a:pPr marL="0" lvl="0" indent="0" algn="l" defTabSz="1600200">
            <a:lnSpc>
              <a:spcPct val="90000"/>
            </a:lnSpc>
            <a:spcBef>
              <a:spcPct val="0"/>
            </a:spcBef>
            <a:spcAft>
              <a:spcPct val="35000"/>
            </a:spcAft>
            <a:buNone/>
          </a:pPr>
          <a:r>
            <a:rPr lang="nl-BE" sz="3600" kern="1200" dirty="0"/>
            <a:t>= </a:t>
          </a:r>
          <a:r>
            <a:rPr lang="nl-BE" sz="3600" kern="1200" dirty="0" err="1"/>
            <a:t>faute</a:t>
          </a:r>
          <a:r>
            <a:rPr lang="nl-BE" sz="3600" kern="1200" dirty="0"/>
            <a:t> </a:t>
          </a:r>
          <a:r>
            <a:rPr lang="nl-BE" sz="3600" kern="1200" dirty="0" err="1"/>
            <a:t>lourde</a:t>
          </a:r>
          <a:endParaRPr lang="nl-BE" sz="3600" kern="1200" dirty="0"/>
        </a:p>
        <a:p>
          <a:pPr marL="0" lvl="0" indent="0" algn="l" defTabSz="1600200">
            <a:lnSpc>
              <a:spcPct val="90000"/>
            </a:lnSpc>
            <a:spcBef>
              <a:spcPct val="0"/>
            </a:spcBef>
            <a:spcAft>
              <a:spcPct val="35000"/>
            </a:spcAft>
            <a:buNone/>
          </a:pPr>
          <a:r>
            <a:rPr lang="nl-BE" sz="3600" kern="1200" dirty="0"/>
            <a:t> =&gt; </a:t>
          </a:r>
          <a:r>
            <a:rPr lang="nl-BE" sz="3600" kern="1200" dirty="0" err="1"/>
            <a:t>défaut</a:t>
          </a:r>
          <a:r>
            <a:rPr lang="nl-BE" sz="3600" kern="1200" dirty="0"/>
            <a:t> </a:t>
          </a:r>
          <a:r>
            <a:rPr lang="nl-BE" sz="3600" u="sng" kern="1200" dirty="0"/>
            <a:t>grave</a:t>
          </a:r>
          <a:r>
            <a:rPr lang="nl-BE" sz="3600" kern="1200" dirty="0"/>
            <a:t> de </a:t>
          </a:r>
          <a:r>
            <a:rPr lang="nl-BE" sz="3600" kern="1200" dirty="0" err="1"/>
            <a:t>prévoyance</a:t>
          </a:r>
          <a:r>
            <a:rPr lang="nl-BE" sz="3600" kern="1200" dirty="0"/>
            <a:t> </a:t>
          </a:r>
          <a:r>
            <a:rPr lang="nl-BE" sz="3600" kern="1200" dirty="0" err="1"/>
            <a:t>ou</a:t>
          </a:r>
          <a:r>
            <a:rPr lang="nl-BE" sz="3600" kern="1200" dirty="0"/>
            <a:t> de </a:t>
          </a:r>
          <a:r>
            <a:rPr lang="nl-BE" sz="3600" kern="1200" dirty="0" err="1"/>
            <a:t>précaution</a:t>
          </a:r>
          <a:r>
            <a:rPr lang="nl-BE" sz="3600" kern="1200" dirty="0"/>
            <a:t>  </a:t>
          </a:r>
        </a:p>
        <a:p>
          <a:pPr marL="0" lvl="0" indent="0" algn="l" defTabSz="1600200">
            <a:lnSpc>
              <a:spcPct val="90000"/>
            </a:lnSpc>
            <a:spcBef>
              <a:spcPct val="0"/>
            </a:spcBef>
            <a:spcAft>
              <a:spcPct val="35000"/>
            </a:spcAft>
            <a:buNone/>
          </a:pPr>
          <a:r>
            <a:rPr lang="nl-BE" sz="3600" kern="1200" dirty="0"/>
            <a:t>(+ </a:t>
          </a:r>
          <a:r>
            <a:rPr lang="nl-BE" sz="3600" b="1" kern="1200" dirty="0"/>
            <a:t>élément </a:t>
          </a:r>
          <a:r>
            <a:rPr lang="nl-BE" sz="3600" b="1" kern="1200" dirty="0" err="1"/>
            <a:t>moral</a:t>
          </a:r>
          <a:r>
            <a:rPr lang="nl-BE" sz="3600" b="1" kern="1200" dirty="0"/>
            <a:t> de base</a:t>
          </a:r>
          <a:r>
            <a:rPr lang="nl-BE" sz="3600" kern="1200" dirty="0"/>
            <a:t>)</a:t>
          </a:r>
          <a:endParaRPr lang="fr-BE" sz="3600" kern="1200" dirty="0"/>
        </a:p>
      </dsp:txBody>
      <dsp:txXfrm>
        <a:off x="0" y="554710"/>
        <a:ext cx="6096000" cy="365760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4D74E5-999C-47A9-BBC1-53698900F4E2}">
      <dsp:nvSpPr>
        <dsp:cNvPr id="0" name=""/>
        <dsp:cNvSpPr/>
      </dsp:nvSpPr>
      <dsp:spPr>
        <a:xfrm rot="5400000">
          <a:off x="7297668" y="-2751218"/>
          <a:ext cx="1752407" cy="7693056"/>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fr-FR" sz="1800" i="0" kern="1200" dirty="0"/>
            <a:t>Le dol général est l’intention d’adopter en connaissance de cause le comportement incriminé par la loi</a:t>
          </a:r>
          <a:endParaRPr lang="fr-BE" sz="1800" i="0" kern="1200" dirty="0"/>
        </a:p>
        <a:p>
          <a:pPr marL="171450" lvl="1" indent="-171450" algn="l" defTabSz="800100">
            <a:lnSpc>
              <a:spcPct val="90000"/>
            </a:lnSpc>
            <a:spcBef>
              <a:spcPct val="0"/>
            </a:spcBef>
            <a:spcAft>
              <a:spcPct val="15000"/>
            </a:spcAft>
            <a:buChar char="•"/>
          </a:pPr>
          <a:endParaRPr lang="fr-BE" sz="1800" i="0" kern="1200" dirty="0"/>
        </a:p>
        <a:p>
          <a:pPr marL="171450" lvl="1" indent="-171450" algn="l" defTabSz="800100">
            <a:lnSpc>
              <a:spcPct val="90000"/>
            </a:lnSpc>
            <a:spcBef>
              <a:spcPct val="0"/>
            </a:spcBef>
            <a:spcAft>
              <a:spcPct val="15000"/>
            </a:spcAft>
            <a:buChar char="•"/>
          </a:pPr>
          <a:r>
            <a:rPr lang="fr-FR" sz="1800" i="0" kern="1200" dirty="0"/>
            <a:t>Il y a adoption du comportement en connaissance de cause lorsqu’une personne est consciente qu’une circonstance existe ou </a:t>
          </a:r>
          <a:r>
            <a:rPr lang="fr-FR" sz="1800" i="0" kern="1200" dirty="0">
              <a:solidFill>
                <a:schemeClr val="accent4">
                  <a:lumMod val="75000"/>
                </a:schemeClr>
              </a:solidFill>
            </a:rPr>
            <a:t>pourrait</a:t>
          </a:r>
          <a:r>
            <a:rPr lang="fr-FR" sz="1800" i="0" kern="1200" dirty="0"/>
            <a:t> exister dans l’ordre normal des choses ou qu’une conséquence adviendra ou </a:t>
          </a:r>
          <a:r>
            <a:rPr lang="fr-FR" sz="1800" i="0" kern="1200" dirty="0">
              <a:solidFill>
                <a:schemeClr val="accent4">
                  <a:lumMod val="75000"/>
                </a:schemeClr>
              </a:solidFill>
            </a:rPr>
            <a:t>pourra</a:t>
          </a:r>
          <a:r>
            <a:rPr lang="fr-FR" sz="1800" i="0" kern="1200" dirty="0"/>
            <a:t> advenir dans le cours normal des événements</a:t>
          </a:r>
          <a:endParaRPr lang="fr-BE" sz="1800" i="0" kern="1200" dirty="0"/>
        </a:p>
      </dsp:txBody>
      <dsp:txXfrm rot="-5400000">
        <a:off x="4327344" y="304651"/>
        <a:ext cx="7607511" cy="1581317"/>
      </dsp:txXfrm>
    </dsp:sp>
    <dsp:sp modelId="{33879776-E10D-4420-9C1D-A79FDC865BED}">
      <dsp:nvSpPr>
        <dsp:cNvPr id="0" name=""/>
        <dsp:cNvSpPr/>
      </dsp:nvSpPr>
      <dsp:spPr>
        <a:xfrm>
          <a:off x="0" y="57993"/>
          <a:ext cx="4327344" cy="2190509"/>
        </a:xfrm>
        <a:prstGeom prst="roundRect">
          <a:avLst/>
        </a:prstGeom>
        <a:solidFill>
          <a:srgbClr val="CC00FF">
            <a:alpha val="43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endParaRPr lang="nl-BE" sz="6500" i="0" kern="1200" dirty="0"/>
        </a:p>
      </dsp:txBody>
      <dsp:txXfrm>
        <a:off x="106932" y="164925"/>
        <a:ext cx="4113480" cy="1976645"/>
      </dsp:txXfrm>
    </dsp:sp>
    <dsp:sp modelId="{A03C4E8A-CEB3-414B-89F9-15398B4424D2}">
      <dsp:nvSpPr>
        <dsp:cNvPr id="0" name=""/>
        <dsp:cNvSpPr/>
      </dsp:nvSpPr>
      <dsp:spPr>
        <a:xfrm rot="5400000">
          <a:off x="7297668" y="-375759"/>
          <a:ext cx="1752407" cy="7693056"/>
        </a:xfrm>
        <a:prstGeom prst="round2Same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fr-FR" sz="2000" i="0" kern="1200" dirty="0"/>
            <a:t>Lorsque le dol spécial consiste dans l’intention de poursuivre un résultat déterminé, celui-ci est réputé voulu par l’auteur soit qu’il l’ait eu comme but de son comportement, soit qu’il l’ait accepté comme une conséquence </a:t>
          </a:r>
          <a:r>
            <a:rPr lang="fr-FR" sz="2000" i="0" kern="1200" dirty="0">
              <a:solidFill>
                <a:schemeClr val="accent4">
                  <a:lumMod val="75000"/>
                </a:schemeClr>
              </a:solidFill>
            </a:rPr>
            <a:t>devant</a:t>
          </a:r>
          <a:r>
            <a:rPr lang="fr-FR" sz="2000" i="0" kern="1200" dirty="0"/>
            <a:t> advenir dans le cours normal des événements</a:t>
          </a:r>
          <a:r>
            <a:rPr lang="fr-FR" sz="1500" i="0" kern="1200" dirty="0"/>
            <a:t>.</a:t>
          </a:r>
          <a:endParaRPr lang="fr-BE" sz="1500" i="0" kern="1200" dirty="0"/>
        </a:p>
      </dsp:txBody>
      <dsp:txXfrm rot="-5400000">
        <a:off x="4327344" y="2680110"/>
        <a:ext cx="7607511" cy="1581317"/>
      </dsp:txXfrm>
    </dsp:sp>
    <dsp:sp modelId="{4F9644F9-9AD6-4BCC-B2AA-D584D71FC45F}">
      <dsp:nvSpPr>
        <dsp:cNvPr id="0" name=""/>
        <dsp:cNvSpPr/>
      </dsp:nvSpPr>
      <dsp:spPr>
        <a:xfrm>
          <a:off x="0" y="2300089"/>
          <a:ext cx="4327344" cy="2190509"/>
        </a:xfrm>
        <a:prstGeom prst="roundRect">
          <a:avLst/>
        </a:prstGeom>
        <a:solidFill>
          <a:srgbClr val="92D050">
            <a:alpha val="43000"/>
          </a:srgb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endParaRPr lang="fr-BE" sz="6500" i="0" kern="1200" dirty="0"/>
        </a:p>
      </dsp:txBody>
      <dsp:txXfrm>
        <a:off x="106932" y="2407021"/>
        <a:ext cx="4113480" cy="197664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0AF652-BAA8-48D1-BFD2-34311C549E6E}">
      <dsp:nvSpPr>
        <dsp:cNvPr id="0" name=""/>
        <dsp:cNvSpPr/>
      </dsp:nvSpPr>
      <dsp:spPr>
        <a:xfrm>
          <a:off x="1154435" y="2826624"/>
          <a:ext cx="554687" cy="1094710"/>
        </a:xfrm>
        <a:custGeom>
          <a:avLst/>
          <a:gdLst/>
          <a:ahLst/>
          <a:cxnLst/>
          <a:rect l="0" t="0" r="0" b="0"/>
          <a:pathLst>
            <a:path>
              <a:moveTo>
                <a:pt x="0" y="0"/>
              </a:moveTo>
              <a:lnTo>
                <a:pt x="277343" y="0"/>
              </a:lnTo>
              <a:lnTo>
                <a:pt x="277343" y="1094710"/>
              </a:lnTo>
              <a:lnTo>
                <a:pt x="554687" y="109471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BE" sz="500" kern="1200"/>
        </a:p>
      </dsp:txBody>
      <dsp:txXfrm>
        <a:off x="1401098" y="3343299"/>
        <a:ext cx="61361" cy="61361"/>
      </dsp:txXfrm>
    </dsp:sp>
    <dsp:sp modelId="{83000A72-81E2-47C3-B546-1F39EC6C1B24}">
      <dsp:nvSpPr>
        <dsp:cNvPr id="0" name=""/>
        <dsp:cNvSpPr/>
      </dsp:nvSpPr>
      <dsp:spPr>
        <a:xfrm>
          <a:off x="1154435" y="1646334"/>
          <a:ext cx="522780" cy="1180289"/>
        </a:xfrm>
        <a:custGeom>
          <a:avLst/>
          <a:gdLst/>
          <a:ahLst/>
          <a:cxnLst/>
          <a:rect l="0" t="0" r="0" b="0"/>
          <a:pathLst>
            <a:path>
              <a:moveTo>
                <a:pt x="0" y="1180289"/>
              </a:moveTo>
              <a:lnTo>
                <a:pt x="261390" y="1180289"/>
              </a:lnTo>
              <a:lnTo>
                <a:pt x="261390" y="0"/>
              </a:lnTo>
              <a:lnTo>
                <a:pt x="522780"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BE" sz="500" kern="1200"/>
        </a:p>
      </dsp:txBody>
      <dsp:txXfrm>
        <a:off x="1383554" y="2204207"/>
        <a:ext cx="64544" cy="64544"/>
      </dsp:txXfrm>
    </dsp:sp>
    <dsp:sp modelId="{ACC6FFD5-4443-4D58-A772-A8871E225C22}">
      <dsp:nvSpPr>
        <dsp:cNvPr id="0" name=""/>
        <dsp:cNvSpPr/>
      </dsp:nvSpPr>
      <dsp:spPr>
        <a:xfrm rot="16200000">
          <a:off x="-1504277" y="2373763"/>
          <a:ext cx="4411704" cy="90572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nl-BE" sz="2400" kern="1200" dirty="0" err="1"/>
            <a:t>Distinction</a:t>
          </a:r>
          <a:r>
            <a:rPr lang="nl-BE" sz="2400" kern="1200" dirty="0"/>
            <a:t> </a:t>
          </a:r>
          <a:endParaRPr lang="fr-BE" sz="2400" kern="1200" dirty="0"/>
        </a:p>
      </dsp:txBody>
      <dsp:txXfrm>
        <a:off x="-1504277" y="2373763"/>
        <a:ext cx="4411704" cy="905722"/>
      </dsp:txXfrm>
    </dsp:sp>
    <dsp:sp modelId="{D2E62781-0C0A-4AE0-AFB2-039CBC883290}">
      <dsp:nvSpPr>
        <dsp:cNvPr id="0" name=""/>
        <dsp:cNvSpPr/>
      </dsp:nvSpPr>
      <dsp:spPr>
        <a:xfrm>
          <a:off x="1677216" y="704420"/>
          <a:ext cx="4900291" cy="1883828"/>
        </a:xfrm>
        <a:prstGeom prst="rect">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nl-BE" sz="2500" u="sng" kern="1200" dirty="0">
              <a:solidFill>
                <a:schemeClr val="accent1"/>
              </a:solidFill>
            </a:rPr>
            <a:t>élément</a:t>
          </a:r>
          <a:r>
            <a:rPr lang="nl-BE" sz="2500" kern="1200" dirty="0">
              <a:solidFill>
                <a:schemeClr val="accent1"/>
              </a:solidFill>
            </a:rPr>
            <a:t> </a:t>
          </a:r>
          <a:r>
            <a:rPr lang="nl-BE" sz="2500" kern="1200" dirty="0" err="1">
              <a:solidFill>
                <a:schemeClr val="accent1"/>
              </a:solidFill>
            </a:rPr>
            <a:t>aggravant</a:t>
          </a:r>
          <a:r>
            <a:rPr lang="nl-BE" sz="2500" kern="1200" dirty="0">
              <a:solidFill>
                <a:schemeClr val="accent1"/>
              </a:solidFill>
            </a:rPr>
            <a:t> </a:t>
          </a:r>
          <a:r>
            <a:rPr lang="nl-BE" sz="2500" kern="1200" dirty="0"/>
            <a:t>= </a:t>
          </a:r>
          <a:r>
            <a:rPr lang="nl-BE" sz="2500" b="1" kern="1200" dirty="0" err="1"/>
            <a:t>rehaussement</a:t>
          </a:r>
          <a:r>
            <a:rPr lang="nl-BE" sz="2500" kern="1200" dirty="0"/>
            <a:t> de la </a:t>
          </a:r>
          <a:r>
            <a:rPr lang="nl-BE" sz="2500" kern="1200" dirty="0" err="1"/>
            <a:t>peine</a:t>
          </a:r>
          <a:r>
            <a:rPr lang="nl-BE" sz="2500" kern="1200" dirty="0"/>
            <a:t> </a:t>
          </a:r>
          <a:r>
            <a:rPr lang="nl-BE" sz="2500" kern="1200" dirty="0" err="1"/>
            <a:t>d’un</a:t>
          </a:r>
          <a:r>
            <a:rPr lang="nl-BE" sz="2500" kern="1200" dirty="0"/>
            <a:t> </a:t>
          </a:r>
          <a:r>
            <a:rPr lang="nl-BE" sz="2500" kern="1200" dirty="0" err="1"/>
            <a:t>ou</a:t>
          </a:r>
          <a:r>
            <a:rPr lang="nl-BE" sz="2500" kern="1200" dirty="0"/>
            <a:t> de </a:t>
          </a:r>
          <a:r>
            <a:rPr lang="nl-BE" sz="2500" kern="1200" dirty="0" err="1"/>
            <a:t>plusieurs</a:t>
          </a:r>
          <a:r>
            <a:rPr lang="nl-BE" sz="2500" kern="1200" dirty="0"/>
            <a:t> </a:t>
          </a:r>
          <a:r>
            <a:rPr lang="nl-BE" sz="2500" b="1" kern="1200" dirty="0" err="1"/>
            <a:t>niveaux</a:t>
          </a:r>
          <a:endParaRPr lang="fr-BE" sz="2500" b="1" kern="1200" dirty="0"/>
        </a:p>
      </dsp:txBody>
      <dsp:txXfrm>
        <a:off x="1677216" y="704420"/>
        <a:ext cx="4900291" cy="1883828"/>
      </dsp:txXfrm>
    </dsp:sp>
    <dsp:sp modelId="{8946FDF0-BE05-4396-B0CB-24B786BF76FE}">
      <dsp:nvSpPr>
        <dsp:cNvPr id="0" name=""/>
        <dsp:cNvSpPr/>
      </dsp:nvSpPr>
      <dsp:spPr>
        <a:xfrm>
          <a:off x="1709123" y="2870337"/>
          <a:ext cx="4908161" cy="2101996"/>
        </a:xfrm>
        <a:prstGeom prst="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nl-BE" sz="2400" u="sng" kern="1200" dirty="0">
              <a:solidFill>
                <a:schemeClr val="accent1"/>
              </a:solidFill>
            </a:rPr>
            <a:t>facteur</a:t>
          </a:r>
          <a:r>
            <a:rPr lang="nl-BE" sz="2400" kern="1200" dirty="0">
              <a:solidFill>
                <a:schemeClr val="accent1"/>
              </a:solidFill>
            </a:rPr>
            <a:t> </a:t>
          </a:r>
          <a:r>
            <a:rPr lang="nl-BE" sz="2400" kern="1200" dirty="0" err="1">
              <a:solidFill>
                <a:schemeClr val="accent1"/>
              </a:solidFill>
            </a:rPr>
            <a:t>aggravant</a:t>
          </a:r>
          <a:r>
            <a:rPr lang="nl-BE" sz="2400" kern="1200" dirty="0">
              <a:solidFill>
                <a:schemeClr val="accent1"/>
              </a:solidFill>
            </a:rPr>
            <a:t> </a:t>
          </a:r>
          <a:r>
            <a:rPr lang="nl-BE" sz="2400" kern="1200" dirty="0"/>
            <a:t>= facteur que </a:t>
          </a:r>
          <a:r>
            <a:rPr lang="nl-BE" sz="2400" kern="1200" dirty="0" err="1"/>
            <a:t>le</a:t>
          </a:r>
          <a:r>
            <a:rPr lang="nl-BE" sz="2400" kern="1200" dirty="0"/>
            <a:t> </a:t>
          </a:r>
          <a:r>
            <a:rPr lang="nl-BE" sz="2400" kern="1200" dirty="0" err="1"/>
            <a:t>juge</a:t>
          </a:r>
          <a:r>
            <a:rPr lang="nl-BE" sz="2400" kern="1200" dirty="0"/>
            <a:t> </a:t>
          </a:r>
          <a:r>
            <a:rPr lang="nl-BE" sz="2400" kern="1200" dirty="0" err="1"/>
            <a:t>doit</a:t>
          </a:r>
          <a:r>
            <a:rPr lang="nl-BE" sz="2400" kern="1200" dirty="0"/>
            <a:t> </a:t>
          </a:r>
          <a:r>
            <a:rPr lang="nl-BE" sz="2400" kern="1200" dirty="0" err="1"/>
            <a:t>prendre</a:t>
          </a:r>
          <a:r>
            <a:rPr lang="nl-BE" sz="2400" kern="1200" dirty="0"/>
            <a:t> en </a:t>
          </a:r>
          <a:r>
            <a:rPr lang="nl-BE" sz="2400" kern="1200" dirty="0" err="1"/>
            <a:t>considération</a:t>
          </a:r>
          <a:r>
            <a:rPr lang="nl-BE" sz="2400" kern="1200" dirty="0"/>
            <a:t> pour </a:t>
          </a:r>
          <a:r>
            <a:rPr lang="nl-BE" sz="2400" kern="1200" dirty="0" err="1"/>
            <a:t>déterminer</a:t>
          </a:r>
          <a:r>
            <a:rPr lang="nl-BE" sz="2400" kern="1200" dirty="0"/>
            <a:t> la </a:t>
          </a:r>
          <a:r>
            <a:rPr lang="nl-BE" sz="2400" kern="1200" dirty="0" err="1"/>
            <a:t>peine</a:t>
          </a:r>
          <a:r>
            <a:rPr lang="nl-BE" sz="2400" kern="1200" dirty="0"/>
            <a:t> et </a:t>
          </a:r>
          <a:r>
            <a:rPr lang="nl-BE" sz="2400" kern="1200" dirty="0" err="1"/>
            <a:t>son</a:t>
          </a:r>
          <a:r>
            <a:rPr lang="nl-BE" sz="2400" kern="1200" dirty="0"/>
            <a:t> </a:t>
          </a:r>
          <a:r>
            <a:rPr lang="nl-BE" sz="2400" kern="1200" dirty="0" err="1"/>
            <a:t>taux</a:t>
          </a:r>
          <a:r>
            <a:rPr lang="nl-BE" sz="2400" kern="1200" dirty="0"/>
            <a:t> </a:t>
          </a:r>
          <a:r>
            <a:rPr lang="nl-BE" sz="2400" b="1" kern="1200" dirty="0"/>
            <a:t>à </a:t>
          </a:r>
          <a:r>
            <a:rPr lang="nl-BE" sz="2400" b="1" kern="1200" dirty="0" err="1"/>
            <a:t>l’intérieur</a:t>
          </a:r>
          <a:r>
            <a:rPr lang="nl-BE" sz="2400" b="1" kern="1200" dirty="0"/>
            <a:t> du </a:t>
          </a:r>
          <a:r>
            <a:rPr lang="nl-BE" sz="2400" b="1" kern="1200" dirty="0" err="1"/>
            <a:t>même</a:t>
          </a:r>
          <a:r>
            <a:rPr lang="nl-BE" sz="2400" b="1" kern="1200" dirty="0"/>
            <a:t> niveau de </a:t>
          </a:r>
          <a:r>
            <a:rPr lang="nl-BE" sz="2400" b="1" kern="1200" dirty="0" err="1"/>
            <a:t>peine</a:t>
          </a:r>
          <a:endParaRPr lang="fr-BE" sz="2400" b="1" kern="1200" dirty="0"/>
        </a:p>
      </dsp:txBody>
      <dsp:txXfrm>
        <a:off x="1709123" y="2870337"/>
        <a:ext cx="4908161" cy="210199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3F61A9-4798-4B92-B704-19CF57CC3925}">
      <dsp:nvSpPr>
        <dsp:cNvPr id="0" name=""/>
        <dsp:cNvSpPr/>
      </dsp:nvSpPr>
      <dsp:spPr>
        <a:xfrm>
          <a:off x="3661084" y="2336470"/>
          <a:ext cx="582435" cy="1664735"/>
        </a:xfrm>
        <a:custGeom>
          <a:avLst/>
          <a:gdLst/>
          <a:ahLst/>
          <a:cxnLst/>
          <a:rect l="0" t="0" r="0" b="0"/>
          <a:pathLst>
            <a:path>
              <a:moveTo>
                <a:pt x="0" y="0"/>
              </a:moveTo>
              <a:lnTo>
                <a:pt x="291217" y="0"/>
              </a:lnTo>
              <a:lnTo>
                <a:pt x="291217" y="1664735"/>
              </a:lnTo>
              <a:lnTo>
                <a:pt x="582435" y="166473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fr-BE" sz="600" kern="1200"/>
        </a:p>
      </dsp:txBody>
      <dsp:txXfrm>
        <a:off x="3908210" y="3124746"/>
        <a:ext cx="88184" cy="88184"/>
      </dsp:txXfrm>
    </dsp:sp>
    <dsp:sp modelId="{6BEC2FA4-77E7-4F77-A2F9-86DB4E536487}">
      <dsp:nvSpPr>
        <dsp:cNvPr id="0" name=""/>
        <dsp:cNvSpPr/>
      </dsp:nvSpPr>
      <dsp:spPr>
        <a:xfrm>
          <a:off x="3661084" y="2336470"/>
          <a:ext cx="582435" cy="554911"/>
        </a:xfrm>
        <a:custGeom>
          <a:avLst/>
          <a:gdLst/>
          <a:ahLst/>
          <a:cxnLst/>
          <a:rect l="0" t="0" r="0" b="0"/>
          <a:pathLst>
            <a:path>
              <a:moveTo>
                <a:pt x="0" y="0"/>
              </a:moveTo>
              <a:lnTo>
                <a:pt x="291217" y="0"/>
              </a:lnTo>
              <a:lnTo>
                <a:pt x="291217" y="554911"/>
              </a:lnTo>
              <a:lnTo>
                <a:pt x="582435" y="55491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BE" sz="500" kern="1200"/>
        </a:p>
      </dsp:txBody>
      <dsp:txXfrm>
        <a:off x="3932190" y="2593814"/>
        <a:ext cx="40223" cy="40223"/>
      </dsp:txXfrm>
    </dsp:sp>
    <dsp:sp modelId="{FA5F0CC7-E6C3-40F6-891C-901DDE5AAF6F}">
      <dsp:nvSpPr>
        <dsp:cNvPr id="0" name=""/>
        <dsp:cNvSpPr/>
      </dsp:nvSpPr>
      <dsp:spPr>
        <a:xfrm>
          <a:off x="3661084" y="1781558"/>
          <a:ext cx="582435" cy="554911"/>
        </a:xfrm>
        <a:custGeom>
          <a:avLst/>
          <a:gdLst/>
          <a:ahLst/>
          <a:cxnLst/>
          <a:rect l="0" t="0" r="0" b="0"/>
          <a:pathLst>
            <a:path>
              <a:moveTo>
                <a:pt x="0" y="554911"/>
              </a:moveTo>
              <a:lnTo>
                <a:pt x="291217" y="554911"/>
              </a:lnTo>
              <a:lnTo>
                <a:pt x="291217" y="0"/>
              </a:lnTo>
              <a:lnTo>
                <a:pt x="582435"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BE" sz="500" kern="1200"/>
        </a:p>
      </dsp:txBody>
      <dsp:txXfrm>
        <a:off x="3932190" y="2038903"/>
        <a:ext cx="40223" cy="40223"/>
      </dsp:txXfrm>
    </dsp:sp>
    <dsp:sp modelId="{C6637FAB-5DC4-4839-B920-BBB35E7DAC24}">
      <dsp:nvSpPr>
        <dsp:cNvPr id="0" name=""/>
        <dsp:cNvSpPr/>
      </dsp:nvSpPr>
      <dsp:spPr>
        <a:xfrm>
          <a:off x="3661084" y="671735"/>
          <a:ext cx="582435" cy="1664735"/>
        </a:xfrm>
        <a:custGeom>
          <a:avLst/>
          <a:gdLst/>
          <a:ahLst/>
          <a:cxnLst/>
          <a:rect l="0" t="0" r="0" b="0"/>
          <a:pathLst>
            <a:path>
              <a:moveTo>
                <a:pt x="0" y="1664735"/>
              </a:moveTo>
              <a:lnTo>
                <a:pt x="291217" y="1664735"/>
              </a:lnTo>
              <a:lnTo>
                <a:pt x="291217" y="0"/>
              </a:lnTo>
              <a:lnTo>
                <a:pt x="582435"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fr-BE" sz="600" kern="1200"/>
        </a:p>
      </dsp:txBody>
      <dsp:txXfrm>
        <a:off x="3908210" y="1460010"/>
        <a:ext cx="88184" cy="88184"/>
      </dsp:txXfrm>
    </dsp:sp>
    <dsp:sp modelId="{7386EBFA-04D1-474F-B7EF-18599A044FCD}">
      <dsp:nvSpPr>
        <dsp:cNvPr id="0" name=""/>
        <dsp:cNvSpPr/>
      </dsp:nvSpPr>
      <dsp:spPr>
        <a:xfrm rot="16200000">
          <a:off x="1371706" y="1945404"/>
          <a:ext cx="3796624" cy="78213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marL="0" lvl="0" indent="0" algn="ctr" defTabSz="2266950">
            <a:lnSpc>
              <a:spcPct val="90000"/>
            </a:lnSpc>
            <a:spcBef>
              <a:spcPct val="0"/>
            </a:spcBef>
            <a:spcAft>
              <a:spcPct val="35000"/>
            </a:spcAft>
            <a:buNone/>
          </a:pPr>
          <a:r>
            <a:rPr lang="nl-BE" sz="5100" b="0" i="0" kern="1200" baseline="0" dirty="0" err="1"/>
            <a:t>Distinction</a:t>
          </a:r>
          <a:r>
            <a:rPr lang="nl-BE" sz="5100" b="0" i="0" kern="1200" baseline="0" dirty="0"/>
            <a:t> </a:t>
          </a:r>
          <a:endParaRPr lang="fr-BE" sz="5100" kern="1200" dirty="0"/>
        </a:p>
      </dsp:txBody>
      <dsp:txXfrm>
        <a:off x="1371706" y="1945404"/>
        <a:ext cx="3796624" cy="782132"/>
      </dsp:txXfrm>
    </dsp:sp>
    <dsp:sp modelId="{E9988DE3-A6B2-42F3-A581-62846DFC33DE}">
      <dsp:nvSpPr>
        <dsp:cNvPr id="0" name=""/>
        <dsp:cNvSpPr/>
      </dsp:nvSpPr>
      <dsp:spPr>
        <a:xfrm>
          <a:off x="4243520" y="227805"/>
          <a:ext cx="2912176" cy="88785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nl-BE" sz="2000" b="0" i="0" kern="1200" baseline="0" dirty="0" err="1"/>
            <a:t>causes</a:t>
          </a:r>
          <a:r>
            <a:rPr lang="nl-BE" sz="2000" b="0" i="0" kern="1200" baseline="0" dirty="0"/>
            <a:t> de </a:t>
          </a:r>
          <a:r>
            <a:rPr lang="nl-BE" sz="2000" b="0" i="0" kern="1200" baseline="0" dirty="0" err="1"/>
            <a:t>justification</a:t>
          </a:r>
          <a:r>
            <a:rPr lang="nl-BE" sz="2000" b="0" i="0" kern="1200" baseline="0" dirty="0"/>
            <a:t> (pas </a:t>
          </a:r>
          <a:r>
            <a:rPr lang="nl-BE" sz="2000" b="0" i="0" kern="1200" baseline="0" dirty="0" err="1"/>
            <a:t>d’infraction</a:t>
          </a:r>
          <a:r>
            <a:rPr lang="nl-BE" sz="2000" b="0" i="0" kern="1200" baseline="0" dirty="0"/>
            <a:t>)</a:t>
          </a:r>
          <a:endParaRPr lang="fr-BE" sz="2000" kern="1200" dirty="0"/>
        </a:p>
      </dsp:txBody>
      <dsp:txXfrm>
        <a:off x="4243520" y="227805"/>
        <a:ext cx="2912176" cy="887858"/>
      </dsp:txXfrm>
    </dsp:sp>
    <dsp:sp modelId="{8B8BDA2F-06E6-45F3-9888-FB84C2313E21}">
      <dsp:nvSpPr>
        <dsp:cNvPr id="0" name=""/>
        <dsp:cNvSpPr/>
      </dsp:nvSpPr>
      <dsp:spPr>
        <a:xfrm>
          <a:off x="4243520" y="1337629"/>
          <a:ext cx="2912176" cy="88785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nl-BE" sz="2000" b="0" i="0" kern="1200" baseline="0" dirty="0" err="1"/>
            <a:t>cause</a:t>
          </a:r>
          <a:r>
            <a:rPr lang="nl-BE" sz="2000" b="0" i="0" kern="1200" baseline="0" dirty="0"/>
            <a:t> </a:t>
          </a:r>
          <a:r>
            <a:rPr lang="nl-BE" sz="2000" b="0" i="0" kern="1200" baseline="0" dirty="0" err="1"/>
            <a:t>d’exemption</a:t>
          </a:r>
          <a:r>
            <a:rPr lang="nl-BE" sz="2000" b="0" i="0" kern="1200" baseline="0" dirty="0"/>
            <a:t> de </a:t>
          </a:r>
          <a:r>
            <a:rPr lang="nl-BE" sz="2000" b="0" i="0" kern="1200" baseline="0" dirty="0" err="1"/>
            <a:t>culpabilité</a:t>
          </a:r>
          <a:r>
            <a:rPr lang="nl-BE" sz="2000" b="0" i="0" kern="1200" baseline="0" dirty="0"/>
            <a:t> (pas </a:t>
          </a:r>
          <a:r>
            <a:rPr lang="nl-BE" sz="2000" b="0" i="0" kern="1200" baseline="0" dirty="0" err="1"/>
            <a:t>d’élément</a:t>
          </a:r>
          <a:r>
            <a:rPr lang="nl-BE" sz="2000" b="0" i="0" kern="1200" baseline="0" dirty="0"/>
            <a:t> </a:t>
          </a:r>
          <a:r>
            <a:rPr lang="nl-BE" sz="2000" b="0" i="0" kern="1200" baseline="0" dirty="0" err="1"/>
            <a:t>moral</a:t>
          </a:r>
          <a:r>
            <a:rPr lang="nl-BE" sz="2000" b="0" i="0" kern="1200" baseline="0" dirty="0"/>
            <a:t>)</a:t>
          </a:r>
          <a:endParaRPr lang="fr-BE" sz="2000" kern="1200" dirty="0"/>
        </a:p>
      </dsp:txBody>
      <dsp:txXfrm>
        <a:off x="4243520" y="1337629"/>
        <a:ext cx="2912176" cy="887858"/>
      </dsp:txXfrm>
    </dsp:sp>
    <dsp:sp modelId="{11FB9CA7-7AA9-4ACC-82AA-B80FFDF77F06}">
      <dsp:nvSpPr>
        <dsp:cNvPr id="0" name=""/>
        <dsp:cNvSpPr/>
      </dsp:nvSpPr>
      <dsp:spPr>
        <a:xfrm>
          <a:off x="4243520" y="2447452"/>
          <a:ext cx="2912176" cy="88785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nl-BE" sz="2000" b="0" i="0" kern="1200" baseline="0" dirty="0" err="1"/>
            <a:t>cause</a:t>
          </a:r>
          <a:r>
            <a:rPr lang="nl-BE" sz="2000" b="0" i="0" kern="1200" baseline="0" dirty="0"/>
            <a:t> de non-</a:t>
          </a:r>
          <a:r>
            <a:rPr lang="nl-BE" sz="2000" b="0" i="0" kern="1200" baseline="0" dirty="0" err="1"/>
            <a:t>imputabilité</a:t>
          </a:r>
          <a:r>
            <a:rPr lang="nl-BE" sz="2000" b="0" i="0" kern="1200" baseline="0" dirty="0"/>
            <a:t> (pas de </a:t>
          </a:r>
          <a:r>
            <a:rPr lang="nl-BE" sz="2000" b="0" i="0" kern="1200" baseline="0" dirty="0" err="1"/>
            <a:t>responsabilité</a:t>
          </a:r>
          <a:r>
            <a:rPr lang="nl-BE" sz="2000" b="0" i="0" kern="1200" baseline="0" dirty="0"/>
            <a:t> pénale)</a:t>
          </a:r>
          <a:endParaRPr lang="fr-BE" sz="2000" kern="1200" dirty="0"/>
        </a:p>
      </dsp:txBody>
      <dsp:txXfrm>
        <a:off x="4243520" y="2447452"/>
        <a:ext cx="2912176" cy="887858"/>
      </dsp:txXfrm>
    </dsp:sp>
    <dsp:sp modelId="{49A8DEB7-3689-4F66-B2C4-473A9E9A3240}">
      <dsp:nvSpPr>
        <dsp:cNvPr id="0" name=""/>
        <dsp:cNvSpPr/>
      </dsp:nvSpPr>
      <dsp:spPr>
        <a:xfrm>
          <a:off x="4243520" y="3557276"/>
          <a:ext cx="2912176" cy="88785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nl-BE" sz="2000" b="0" i="0" kern="1200" baseline="0" dirty="0" err="1"/>
            <a:t>causes</a:t>
          </a:r>
          <a:r>
            <a:rPr lang="nl-BE" sz="2000" b="0" i="0" kern="1200" baseline="0" dirty="0"/>
            <a:t> </a:t>
          </a:r>
          <a:r>
            <a:rPr lang="nl-BE" sz="2000" b="0" i="0" kern="1200" baseline="0" dirty="0" err="1"/>
            <a:t>d’excuse</a:t>
          </a:r>
          <a:r>
            <a:rPr lang="nl-BE" sz="2000" b="0" i="0" kern="1200" baseline="0" dirty="0"/>
            <a:t> (pas de </a:t>
          </a:r>
          <a:r>
            <a:rPr lang="nl-BE" sz="2000" b="0" i="0" kern="1200" baseline="0" dirty="0" err="1"/>
            <a:t>peine</a:t>
          </a:r>
          <a:r>
            <a:rPr lang="nl-BE" sz="2000" b="0" i="0" kern="1200" baseline="0" dirty="0"/>
            <a:t> </a:t>
          </a:r>
          <a:r>
            <a:rPr lang="nl-BE" sz="2000" b="0" i="0" kern="1200" baseline="0" dirty="0" err="1"/>
            <a:t>ou</a:t>
          </a:r>
          <a:r>
            <a:rPr lang="nl-BE" sz="2000" b="0" i="0" kern="1200" baseline="0" dirty="0"/>
            <a:t> </a:t>
          </a:r>
          <a:r>
            <a:rPr lang="nl-BE" sz="2000" b="0" i="0" kern="1200" baseline="0" dirty="0" err="1"/>
            <a:t>atténuation</a:t>
          </a:r>
          <a:r>
            <a:rPr lang="nl-BE" sz="2000" b="0" i="0" kern="1200" baseline="0" dirty="0"/>
            <a:t> de la </a:t>
          </a:r>
          <a:r>
            <a:rPr lang="nl-BE" sz="2000" b="0" i="0" kern="1200" baseline="0" dirty="0" err="1"/>
            <a:t>peine</a:t>
          </a:r>
          <a:r>
            <a:rPr lang="nl-BE" sz="2000" b="0" i="0" kern="1200" baseline="0" dirty="0"/>
            <a:t>)</a:t>
          </a:r>
          <a:endParaRPr lang="fr-BE" sz="2000" kern="1200" dirty="0"/>
        </a:p>
      </dsp:txBody>
      <dsp:txXfrm>
        <a:off x="4243520" y="3557276"/>
        <a:ext cx="2912176" cy="887858"/>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633028-6DFB-4DEE-9E1F-4B6E1AB4D836}">
      <dsp:nvSpPr>
        <dsp:cNvPr id="0" name=""/>
        <dsp:cNvSpPr/>
      </dsp:nvSpPr>
      <dsp:spPr>
        <a:xfrm>
          <a:off x="68032" y="1094545"/>
          <a:ext cx="3708373" cy="3235521"/>
        </a:xfrm>
        <a:prstGeom prst="roundRect">
          <a:avLst>
            <a:gd name="adj" fmla="val 10000"/>
          </a:avLst>
        </a:prstGeom>
        <a:solidFill>
          <a:schemeClr val="lt1">
            <a:hueOff val="0"/>
            <a:satOff val="0"/>
            <a:lumOff val="0"/>
            <a:alpha val="3200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nl-BE" sz="2000" kern="1200" dirty="0"/>
            <a:t>Art. 26. La </a:t>
          </a:r>
          <a:r>
            <a:rPr lang="nl-BE" sz="2000" kern="1200" dirty="0" err="1"/>
            <a:t>minorité</a:t>
          </a:r>
          <a:endParaRPr lang="nl-BE" sz="2000" kern="1200" dirty="0"/>
        </a:p>
        <a:p>
          <a:pPr marL="0" lvl="0" indent="0" algn="ctr" defTabSz="889000">
            <a:lnSpc>
              <a:spcPct val="90000"/>
            </a:lnSpc>
            <a:spcBef>
              <a:spcPct val="0"/>
            </a:spcBef>
            <a:spcAft>
              <a:spcPct val="35000"/>
            </a:spcAft>
            <a:buNone/>
          </a:pPr>
          <a:r>
            <a:rPr lang="fr-FR" sz="2000" i="1" kern="1200" dirty="0">
              <a:effectLst/>
              <a:ea typeface="Times New Roman" panose="02020603050405020304" pitchFamily="18" charset="0"/>
            </a:rPr>
            <a:t>Sauf dans les cas prévus par la loi, n’est pas pénalement responsable celui qui n’a pas atteint l’âge de dix-huit ans au moment des faits.</a:t>
          </a:r>
          <a:endParaRPr lang="fr-BE" sz="2000" kern="1200" dirty="0"/>
        </a:p>
      </dsp:txBody>
      <dsp:txXfrm>
        <a:off x="162797" y="1189310"/>
        <a:ext cx="3518843" cy="3045991"/>
      </dsp:txXfrm>
    </dsp:sp>
    <dsp:sp modelId="{C568399B-F342-4ABD-AB3F-0917B15CE2E2}">
      <dsp:nvSpPr>
        <dsp:cNvPr id="0" name=""/>
        <dsp:cNvSpPr/>
      </dsp:nvSpPr>
      <dsp:spPr>
        <a:xfrm rot="18675052">
          <a:off x="3482542" y="2042276"/>
          <a:ext cx="1725345" cy="42892"/>
        </a:xfrm>
        <a:custGeom>
          <a:avLst/>
          <a:gdLst/>
          <a:ahLst/>
          <a:cxnLst/>
          <a:rect l="0" t="0" r="0" b="0"/>
          <a:pathLst>
            <a:path>
              <a:moveTo>
                <a:pt x="0" y="21446"/>
              </a:moveTo>
              <a:lnTo>
                <a:pt x="1725345" y="21446"/>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fr-BE" sz="600" kern="1200"/>
        </a:p>
      </dsp:txBody>
      <dsp:txXfrm>
        <a:off x="4302081" y="2020589"/>
        <a:ext cx="86267" cy="86267"/>
      </dsp:txXfrm>
    </dsp:sp>
    <dsp:sp modelId="{8C8FD675-6CC8-48AA-A9CF-6B245B5C2FFC}">
      <dsp:nvSpPr>
        <dsp:cNvPr id="0" name=""/>
        <dsp:cNvSpPr/>
      </dsp:nvSpPr>
      <dsp:spPr>
        <a:xfrm>
          <a:off x="4914024" y="668964"/>
          <a:ext cx="2984702" cy="1492351"/>
        </a:xfrm>
        <a:prstGeom prst="roundRect">
          <a:avLst>
            <a:gd name="adj" fmla="val 10000"/>
          </a:avLst>
        </a:prstGeom>
        <a:solidFill>
          <a:schemeClr val="lt1">
            <a:hueOff val="0"/>
            <a:satOff val="0"/>
            <a:lumOff val="0"/>
            <a:alpha val="3200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nl-BE" sz="1900" kern="1200" dirty="0"/>
            <a:t>Mineurs de </a:t>
          </a:r>
          <a:r>
            <a:rPr lang="nl-BE" sz="1900" kern="1200" dirty="0" err="1"/>
            <a:t>moins</a:t>
          </a:r>
          <a:r>
            <a:rPr lang="nl-BE" sz="1900" kern="1200" dirty="0"/>
            <a:t> de 16 </a:t>
          </a:r>
          <a:r>
            <a:rPr lang="nl-BE" sz="1900" kern="1200" dirty="0" err="1"/>
            <a:t>ans</a:t>
          </a:r>
          <a:r>
            <a:rPr lang="nl-BE" sz="1900" kern="1200" dirty="0"/>
            <a:t>  </a:t>
          </a:r>
          <a:endParaRPr lang="fr-BE" sz="1900" kern="1200" dirty="0"/>
        </a:p>
      </dsp:txBody>
      <dsp:txXfrm>
        <a:off x="4957733" y="712673"/>
        <a:ext cx="2897284" cy="1404933"/>
      </dsp:txXfrm>
    </dsp:sp>
    <dsp:sp modelId="{4707908F-BF96-471E-8FEC-D552A77FDE55}">
      <dsp:nvSpPr>
        <dsp:cNvPr id="0" name=""/>
        <dsp:cNvSpPr/>
      </dsp:nvSpPr>
      <dsp:spPr>
        <a:xfrm>
          <a:off x="7898727" y="1393693"/>
          <a:ext cx="1193880" cy="42892"/>
        </a:xfrm>
        <a:custGeom>
          <a:avLst/>
          <a:gdLst/>
          <a:ahLst/>
          <a:cxnLst/>
          <a:rect l="0" t="0" r="0" b="0"/>
          <a:pathLst>
            <a:path>
              <a:moveTo>
                <a:pt x="0" y="21446"/>
              </a:moveTo>
              <a:lnTo>
                <a:pt x="1193880" y="21446"/>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BE" sz="500" kern="1200"/>
        </a:p>
      </dsp:txBody>
      <dsp:txXfrm>
        <a:off x="8465820" y="1385292"/>
        <a:ext cx="59694" cy="59694"/>
      </dsp:txXfrm>
    </dsp:sp>
    <dsp:sp modelId="{8A140BEE-1C22-4B90-9292-B2A6ACE4F197}">
      <dsp:nvSpPr>
        <dsp:cNvPr id="0" name=""/>
        <dsp:cNvSpPr/>
      </dsp:nvSpPr>
      <dsp:spPr>
        <a:xfrm>
          <a:off x="9092607" y="668964"/>
          <a:ext cx="2984702" cy="1492351"/>
        </a:xfrm>
        <a:prstGeom prst="roundRect">
          <a:avLst>
            <a:gd name="adj" fmla="val 10000"/>
          </a:avLst>
        </a:prstGeom>
        <a:solidFill>
          <a:schemeClr val="lt1">
            <a:hueOff val="0"/>
            <a:satOff val="0"/>
            <a:lumOff val="0"/>
            <a:alpha val="3200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nl-BE" sz="1900" kern="1200" dirty="0"/>
            <a:t>pas de </a:t>
          </a:r>
          <a:r>
            <a:rPr lang="nl-BE" sz="1900" kern="1200" dirty="0" err="1"/>
            <a:t>responsabilité</a:t>
          </a:r>
          <a:r>
            <a:rPr lang="nl-BE" sz="1900" kern="1200" dirty="0"/>
            <a:t> pénale</a:t>
          </a:r>
          <a:endParaRPr lang="fr-BE" sz="1900" kern="1200" dirty="0"/>
        </a:p>
      </dsp:txBody>
      <dsp:txXfrm>
        <a:off x="9136316" y="712673"/>
        <a:ext cx="2897284" cy="1404933"/>
      </dsp:txXfrm>
    </dsp:sp>
    <dsp:sp modelId="{EEE115A2-3462-4B2A-9B7C-68A0D9A5B468}">
      <dsp:nvSpPr>
        <dsp:cNvPr id="0" name=""/>
        <dsp:cNvSpPr/>
      </dsp:nvSpPr>
      <dsp:spPr>
        <a:xfrm rot="2898406">
          <a:off x="3490045" y="3329429"/>
          <a:ext cx="1710339" cy="42892"/>
        </a:xfrm>
        <a:custGeom>
          <a:avLst/>
          <a:gdLst/>
          <a:ahLst/>
          <a:cxnLst/>
          <a:rect l="0" t="0" r="0" b="0"/>
          <a:pathLst>
            <a:path>
              <a:moveTo>
                <a:pt x="0" y="21446"/>
              </a:moveTo>
              <a:lnTo>
                <a:pt x="1710339" y="21446"/>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fr-BE" sz="600" kern="1200"/>
        </a:p>
      </dsp:txBody>
      <dsp:txXfrm>
        <a:off x="4302456" y="3308117"/>
        <a:ext cx="85516" cy="85516"/>
      </dsp:txXfrm>
    </dsp:sp>
    <dsp:sp modelId="{75B5D414-AC7C-436A-BF82-AD739C88355B}">
      <dsp:nvSpPr>
        <dsp:cNvPr id="0" name=""/>
        <dsp:cNvSpPr/>
      </dsp:nvSpPr>
      <dsp:spPr>
        <a:xfrm>
          <a:off x="4914024" y="3243269"/>
          <a:ext cx="2984702" cy="1492351"/>
        </a:xfrm>
        <a:prstGeom prst="roundRect">
          <a:avLst>
            <a:gd name="adj" fmla="val 10000"/>
          </a:avLst>
        </a:prstGeom>
        <a:solidFill>
          <a:schemeClr val="lt1">
            <a:hueOff val="0"/>
            <a:satOff val="0"/>
            <a:lumOff val="0"/>
            <a:alpha val="3200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nl-BE" sz="1900" kern="1200" dirty="0"/>
            <a:t>Mineur </a:t>
          </a:r>
          <a:r>
            <a:rPr lang="nl-BE" sz="1900" kern="1200" dirty="0" err="1"/>
            <a:t>âgé</a:t>
          </a:r>
          <a:r>
            <a:rPr lang="nl-BE" sz="1900" kern="1200" dirty="0"/>
            <a:t> </a:t>
          </a:r>
          <a:r>
            <a:rPr lang="nl-BE" sz="1900" kern="1200" dirty="0" err="1"/>
            <a:t>entre</a:t>
          </a:r>
          <a:r>
            <a:rPr lang="nl-BE" sz="1900" kern="1200" dirty="0"/>
            <a:t> 16 et 18 </a:t>
          </a:r>
          <a:r>
            <a:rPr lang="nl-BE" sz="1900" kern="1200" dirty="0" err="1"/>
            <a:t>ans</a:t>
          </a:r>
          <a:r>
            <a:rPr lang="nl-BE" sz="1900" kern="1200" dirty="0"/>
            <a:t> </a:t>
          </a:r>
          <a:endParaRPr lang="fr-BE" sz="1900" kern="1200" dirty="0"/>
        </a:p>
      </dsp:txBody>
      <dsp:txXfrm>
        <a:off x="4957733" y="3286978"/>
        <a:ext cx="2897284" cy="1404933"/>
      </dsp:txXfrm>
    </dsp:sp>
    <dsp:sp modelId="{E45B557D-1252-4EA3-9B6F-348F46E76039}">
      <dsp:nvSpPr>
        <dsp:cNvPr id="0" name=""/>
        <dsp:cNvSpPr/>
      </dsp:nvSpPr>
      <dsp:spPr>
        <a:xfrm rot="19457599">
          <a:off x="7760533" y="3538948"/>
          <a:ext cx="1470268" cy="42892"/>
        </a:xfrm>
        <a:custGeom>
          <a:avLst/>
          <a:gdLst/>
          <a:ahLst/>
          <a:cxnLst/>
          <a:rect l="0" t="0" r="0" b="0"/>
          <a:pathLst>
            <a:path>
              <a:moveTo>
                <a:pt x="0" y="21446"/>
              </a:moveTo>
              <a:lnTo>
                <a:pt x="1470268" y="21446"/>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BE" sz="500" kern="1200"/>
        </a:p>
      </dsp:txBody>
      <dsp:txXfrm>
        <a:off x="8458910" y="3523637"/>
        <a:ext cx="73513" cy="73513"/>
      </dsp:txXfrm>
    </dsp:sp>
    <dsp:sp modelId="{39BC01E8-9B6E-4A4F-A8EA-B8BC903D22A1}">
      <dsp:nvSpPr>
        <dsp:cNvPr id="0" name=""/>
        <dsp:cNvSpPr/>
      </dsp:nvSpPr>
      <dsp:spPr>
        <a:xfrm>
          <a:off x="9092607" y="2385167"/>
          <a:ext cx="2984702" cy="1492351"/>
        </a:xfrm>
        <a:prstGeom prst="roundRect">
          <a:avLst>
            <a:gd name="adj" fmla="val 10000"/>
          </a:avLst>
        </a:prstGeom>
        <a:solidFill>
          <a:schemeClr val="lt1">
            <a:hueOff val="0"/>
            <a:satOff val="0"/>
            <a:lumOff val="0"/>
            <a:alpha val="3200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nl-BE" sz="1900" kern="1200" dirty="0" err="1"/>
            <a:t>matière</a:t>
          </a:r>
          <a:r>
            <a:rPr lang="nl-BE" sz="1900" kern="1200" dirty="0"/>
            <a:t> du </a:t>
          </a:r>
          <a:r>
            <a:rPr lang="nl-BE" sz="1900" kern="1200" dirty="0" err="1"/>
            <a:t>roulage</a:t>
          </a:r>
          <a:r>
            <a:rPr lang="nl-BE" sz="1900" kern="1200" dirty="0"/>
            <a:t> : </a:t>
          </a:r>
          <a:r>
            <a:rPr lang="nl-BE" sz="1900" kern="1200" dirty="0" err="1"/>
            <a:t>application</a:t>
          </a:r>
          <a:r>
            <a:rPr lang="nl-BE" sz="1900" kern="1200" dirty="0"/>
            <a:t> du </a:t>
          </a:r>
          <a:r>
            <a:rPr lang="nl-BE" sz="1900" kern="1200" dirty="0" err="1"/>
            <a:t>droit</a:t>
          </a:r>
          <a:r>
            <a:rPr lang="nl-BE" sz="1900" kern="1200" dirty="0"/>
            <a:t> </a:t>
          </a:r>
          <a:r>
            <a:rPr lang="nl-BE" sz="1900" kern="1200" dirty="0" err="1"/>
            <a:t>pénal</a:t>
          </a:r>
          <a:r>
            <a:rPr lang="nl-BE" sz="1900" kern="1200" dirty="0"/>
            <a:t>  </a:t>
          </a:r>
          <a:r>
            <a:rPr lang="nl-BE" sz="1900" kern="1200" dirty="0" err="1"/>
            <a:t>commun</a:t>
          </a:r>
          <a:r>
            <a:rPr lang="nl-BE" sz="1900" kern="1200" dirty="0"/>
            <a:t> (</a:t>
          </a:r>
          <a:r>
            <a:rPr lang="nl-BE" sz="1900" kern="1200" dirty="0" err="1"/>
            <a:t>sauf</a:t>
          </a:r>
          <a:r>
            <a:rPr lang="nl-BE" sz="1900" kern="1200" dirty="0"/>
            <a:t> </a:t>
          </a:r>
          <a:r>
            <a:rPr lang="nl-BE" sz="1900" kern="1200" dirty="0" err="1"/>
            <a:t>dessaisissement</a:t>
          </a:r>
          <a:r>
            <a:rPr lang="nl-BE" sz="1900" kern="1200" dirty="0"/>
            <a:t> vers </a:t>
          </a:r>
          <a:r>
            <a:rPr lang="nl-BE" sz="1900" kern="1200" dirty="0" err="1"/>
            <a:t>le</a:t>
          </a:r>
          <a:r>
            <a:rPr lang="nl-BE" sz="1900" kern="1200" dirty="0"/>
            <a:t> </a:t>
          </a:r>
          <a:r>
            <a:rPr lang="nl-BE" sz="1900" kern="1200" dirty="0" err="1"/>
            <a:t>tribunal</a:t>
          </a:r>
          <a:r>
            <a:rPr lang="nl-BE" sz="1900" kern="1200" dirty="0"/>
            <a:t> de la </a:t>
          </a:r>
          <a:r>
            <a:rPr lang="nl-BE" sz="1900" kern="1200" dirty="0" err="1"/>
            <a:t>jeunesse</a:t>
          </a:r>
          <a:r>
            <a:rPr lang="nl-BE" sz="1900" kern="1200" dirty="0"/>
            <a:t>)</a:t>
          </a:r>
          <a:endParaRPr lang="fr-BE" sz="1900" kern="1200" dirty="0"/>
        </a:p>
      </dsp:txBody>
      <dsp:txXfrm>
        <a:off x="9136316" y="2428876"/>
        <a:ext cx="2897284" cy="1404933"/>
      </dsp:txXfrm>
    </dsp:sp>
    <dsp:sp modelId="{068E348C-1883-4158-A942-1C4FC3C7F1BB}">
      <dsp:nvSpPr>
        <dsp:cNvPr id="0" name=""/>
        <dsp:cNvSpPr/>
      </dsp:nvSpPr>
      <dsp:spPr>
        <a:xfrm rot="2142401">
          <a:off x="7760533" y="4397049"/>
          <a:ext cx="1470268" cy="42892"/>
        </a:xfrm>
        <a:custGeom>
          <a:avLst/>
          <a:gdLst/>
          <a:ahLst/>
          <a:cxnLst/>
          <a:rect l="0" t="0" r="0" b="0"/>
          <a:pathLst>
            <a:path>
              <a:moveTo>
                <a:pt x="0" y="21446"/>
              </a:moveTo>
              <a:lnTo>
                <a:pt x="1470268" y="21446"/>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BE" sz="500" kern="1200"/>
        </a:p>
      </dsp:txBody>
      <dsp:txXfrm>
        <a:off x="8458910" y="4381739"/>
        <a:ext cx="73513" cy="73513"/>
      </dsp:txXfrm>
    </dsp:sp>
    <dsp:sp modelId="{F985DC3D-1A15-497A-B175-958331B638EA}">
      <dsp:nvSpPr>
        <dsp:cNvPr id="0" name=""/>
        <dsp:cNvSpPr/>
      </dsp:nvSpPr>
      <dsp:spPr>
        <a:xfrm>
          <a:off x="9092607" y="4101371"/>
          <a:ext cx="2984702" cy="1492351"/>
        </a:xfrm>
        <a:prstGeom prst="roundRect">
          <a:avLst>
            <a:gd name="adj" fmla="val 10000"/>
          </a:avLst>
        </a:prstGeom>
        <a:solidFill>
          <a:schemeClr val="lt1">
            <a:hueOff val="0"/>
            <a:satOff val="0"/>
            <a:lumOff val="0"/>
            <a:alpha val="3200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nl-BE" sz="1900" kern="1200" dirty="0" err="1"/>
            <a:t>autres</a:t>
          </a:r>
          <a:r>
            <a:rPr lang="nl-BE" sz="1900" kern="1200" dirty="0"/>
            <a:t> </a:t>
          </a:r>
          <a:r>
            <a:rPr lang="nl-BE" sz="1900" kern="1200" dirty="0" err="1"/>
            <a:t>infractions</a:t>
          </a:r>
          <a:r>
            <a:rPr lang="nl-BE" sz="1900" kern="1200" dirty="0"/>
            <a:t> : </a:t>
          </a:r>
          <a:r>
            <a:rPr lang="nl-BE" sz="1900" kern="1200" dirty="0" err="1"/>
            <a:t>application</a:t>
          </a:r>
          <a:r>
            <a:rPr lang="nl-BE" sz="1900" kern="1200" dirty="0"/>
            <a:t> du </a:t>
          </a:r>
          <a:r>
            <a:rPr lang="nl-BE" sz="1900" kern="1200" dirty="0" err="1"/>
            <a:t>droit</a:t>
          </a:r>
          <a:r>
            <a:rPr lang="nl-BE" sz="1900" kern="1200" dirty="0"/>
            <a:t> </a:t>
          </a:r>
          <a:r>
            <a:rPr lang="nl-BE" sz="1900" kern="1200" dirty="0" err="1"/>
            <a:t>protectionnel</a:t>
          </a:r>
          <a:r>
            <a:rPr lang="nl-BE" sz="1900" kern="1200" dirty="0"/>
            <a:t> </a:t>
          </a:r>
          <a:r>
            <a:rPr lang="nl-BE" sz="1900" kern="1200" dirty="0" err="1"/>
            <a:t>sauf</a:t>
          </a:r>
          <a:r>
            <a:rPr lang="nl-BE" sz="1900" kern="1200" dirty="0"/>
            <a:t> </a:t>
          </a:r>
          <a:r>
            <a:rPr lang="nl-BE" sz="1900" kern="1200" dirty="0" err="1"/>
            <a:t>dessaisissement</a:t>
          </a:r>
          <a:r>
            <a:rPr lang="nl-BE" sz="1900" kern="1200" dirty="0"/>
            <a:t>.</a:t>
          </a:r>
          <a:endParaRPr lang="fr-BE" sz="1900" kern="1200" dirty="0"/>
        </a:p>
      </dsp:txBody>
      <dsp:txXfrm>
        <a:off x="9136316" y="4145080"/>
        <a:ext cx="2897284" cy="1404933"/>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1FD1C0-FE54-4EC1-A29D-90A3C9BA6664}">
      <dsp:nvSpPr>
        <dsp:cNvPr id="0" name=""/>
        <dsp:cNvSpPr/>
      </dsp:nvSpPr>
      <dsp:spPr>
        <a:xfrm>
          <a:off x="2621914" y="0"/>
          <a:ext cx="5842515" cy="5842515"/>
        </a:xfrm>
        <a:prstGeom prst="diamond">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2A5A4B-B369-419F-8259-DCB6EC5C72AC}">
      <dsp:nvSpPr>
        <dsp:cNvPr id="0" name=""/>
        <dsp:cNvSpPr/>
      </dsp:nvSpPr>
      <dsp:spPr>
        <a:xfrm>
          <a:off x="2540431" y="8361"/>
          <a:ext cx="2278580" cy="2278580"/>
        </a:xfrm>
        <a:prstGeom prst="roundRect">
          <a:avLst/>
        </a:prstGeom>
        <a:solidFill>
          <a:srgbClr val="44546A"/>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l-BE" sz="1900" kern="1200" dirty="0" err="1"/>
            <a:t>Exprimer</a:t>
          </a:r>
          <a:r>
            <a:rPr lang="nl-BE" sz="1900" kern="1200" dirty="0"/>
            <a:t> la </a:t>
          </a:r>
          <a:r>
            <a:rPr lang="nl-BE" sz="1900" kern="1200" dirty="0" err="1">
              <a:solidFill>
                <a:srgbClr val="FFFF00"/>
              </a:solidFill>
            </a:rPr>
            <a:t>désapprobation</a:t>
          </a:r>
          <a:r>
            <a:rPr lang="nl-BE" sz="1900" kern="1200" dirty="0"/>
            <a:t> de la </a:t>
          </a:r>
          <a:r>
            <a:rPr lang="nl-BE" sz="1900" kern="1200" dirty="0" err="1"/>
            <a:t>société</a:t>
          </a:r>
          <a:r>
            <a:rPr lang="nl-BE" sz="1900" kern="1200" dirty="0"/>
            <a:t> à </a:t>
          </a:r>
          <a:r>
            <a:rPr lang="nl-BE" sz="1900" kern="1200" dirty="0" err="1"/>
            <a:t>l’égard</a:t>
          </a:r>
          <a:r>
            <a:rPr lang="nl-BE" sz="1900" kern="1200" dirty="0"/>
            <a:t> de la </a:t>
          </a:r>
          <a:r>
            <a:rPr lang="nl-BE" sz="1900" kern="1200" dirty="0" err="1"/>
            <a:t>violation</a:t>
          </a:r>
          <a:r>
            <a:rPr lang="nl-BE" sz="1900" kern="1200" dirty="0"/>
            <a:t> de la </a:t>
          </a:r>
          <a:r>
            <a:rPr lang="nl-BE" sz="1900" kern="1200" dirty="0" err="1"/>
            <a:t>loi</a:t>
          </a:r>
          <a:r>
            <a:rPr lang="nl-BE" sz="1900" kern="1200" dirty="0"/>
            <a:t> pénale</a:t>
          </a:r>
          <a:endParaRPr lang="fr-BE" sz="1900" kern="1200" dirty="0"/>
        </a:p>
      </dsp:txBody>
      <dsp:txXfrm>
        <a:off x="2651662" y="119592"/>
        <a:ext cx="2056118" cy="2056118"/>
      </dsp:txXfrm>
    </dsp:sp>
    <dsp:sp modelId="{C28359D1-39E9-42D0-B64C-3C50DDD8B28C}">
      <dsp:nvSpPr>
        <dsp:cNvPr id="0" name=""/>
        <dsp:cNvSpPr/>
      </dsp:nvSpPr>
      <dsp:spPr>
        <a:xfrm>
          <a:off x="6273118" y="8361"/>
          <a:ext cx="2278580" cy="22785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l-BE" sz="1900" kern="1200" dirty="0" err="1"/>
            <a:t>Promouvoir</a:t>
          </a:r>
          <a:r>
            <a:rPr lang="nl-BE" sz="1900" kern="1200" dirty="0"/>
            <a:t> la </a:t>
          </a:r>
          <a:r>
            <a:rPr lang="nl-BE" sz="1900" kern="1200" dirty="0" err="1">
              <a:solidFill>
                <a:srgbClr val="FFFF00"/>
              </a:solidFill>
            </a:rPr>
            <a:t>restauration</a:t>
          </a:r>
          <a:r>
            <a:rPr lang="nl-BE" sz="1900" kern="1200" dirty="0">
              <a:solidFill>
                <a:srgbClr val="FFFF00"/>
              </a:solidFill>
            </a:rPr>
            <a:t> de </a:t>
          </a:r>
          <a:r>
            <a:rPr lang="nl-BE" sz="1900" kern="1200" dirty="0" err="1">
              <a:solidFill>
                <a:srgbClr val="FFFF00"/>
              </a:solidFill>
            </a:rPr>
            <a:t>l’équilibre</a:t>
          </a:r>
          <a:r>
            <a:rPr lang="nl-BE" sz="1900" kern="1200" dirty="0">
              <a:solidFill>
                <a:srgbClr val="FFFF00"/>
              </a:solidFill>
            </a:rPr>
            <a:t> </a:t>
          </a:r>
          <a:r>
            <a:rPr lang="nl-BE" sz="1900" kern="1200" dirty="0" err="1">
              <a:solidFill>
                <a:srgbClr val="FFFF00"/>
              </a:solidFill>
            </a:rPr>
            <a:t>social</a:t>
          </a:r>
          <a:r>
            <a:rPr lang="nl-BE" sz="1900" kern="1200" dirty="0">
              <a:solidFill>
                <a:srgbClr val="FFFF00"/>
              </a:solidFill>
            </a:rPr>
            <a:t> </a:t>
          </a:r>
          <a:r>
            <a:rPr lang="nl-BE" sz="1900" kern="1200" dirty="0"/>
            <a:t>et la </a:t>
          </a:r>
          <a:r>
            <a:rPr lang="nl-BE" sz="1900" kern="1200" dirty="0" err="1">
              <a:solidFill>
                <a:srgbClr val="FFFF00"/>
              </a:solidFill>
            </a:rPr>
            <a:t>réparation</a:t>
          </a:r>
          <a:r>
            <a:rPr lang="nl-BE" sz="1900" kern="1200" dirty="0"/>
            <a:t> du </a:t>
          </a:r>
          <a:r>
            <a:rPr lang="nl-BE" sz="1900" kern="1200" dirty="0" err="1"/>
            <a:t>dommage</a:t>
          </a:r>
          <a:r>
            <a:rPr lang="nl-BE" sz="1900" kern="1200" dirty="0"/>
            <a:t> </a:t>
          </a:r>
          <a:r>
            <a:rPr lang="nl-BE" sz="1900" kern="1200" dirty="0" err="1"/>
            <a:t>causé</a:t>
          </a:r>
          <a:r>
            <a:rPr lang="nl-BE" sz="1900" kern="1200" dirty="0"/>
            <a:t> par </a:t>
          </a:r>
          <a:r>
            <a:rPr lang="nl-BE" sz="1900" kern="1200" dirty="0" err="1"/>
            <a:t>l’infraction</a:t>
          </a:r>
          <a:endParaRPr lang="fr-BE" sz="1900" kern="1200" dirty="0"/>
        </a:p>
      </dsp:txBody>
      <dsp:txXfrm>
        <a:off x="6384349" y="119592"/>
        <a:ext cx="2056118" cy="2056118"/>
      </dsp:txXfrm>
    </dsp:sp>
    <dsp:sp modelId="{7AB07F3D-81B8-4A89-9E12-EBF2014ED95C}">
      <dsp:nvSpPr>
        <dsp:cNvPr id="0" name=""/>
        <dsp:cNvSpPr/>
      </dsp:nvSpPr>
      <dsp:spPr>
        <a:xfrm>
          <a:off x="2540431" y="3563934"/>
          <a:ext cx="2278580" cy="22785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l-BE" sz="1900" kern="1200" dirty="0" err="1"/>
            <a:t>Favoriser</a:t>
          </a:r>
          <a:r>
            <a:rPr lang="nl-BE" sz="1900" kern="1200" dirty="0"/>
            <a:t> la </a:t>
          </a:r>
          <a:r>
            <a:rPr lang="nl-BE" sz="1900" kern="1200" dirty="0" err="1">
              <a:solidFill>
                <a:srgbClr val="FFFF00"/>
              </a:solidFill>
            </a:rPr>
            <a:t>réhabilitation</a:t>
          </a:r>
          <a:r>
            <a:rPr lang="nl-BE" sz="1900" kern="1200" dirty="0"/>
            <a:t> et la </a:t>
          </a:r>
          <a:r>
            <a:rPr lang="nl-BE" sz="1900" kern="1200" dirty="0" err="1">
              <a:solidFill>
                <a:srgbClr val="FFFF00"/>
              </a:solidFill>
            </a:rPr>
            <a:t>réinsertion</a:t>
          </a:r>
          <a:r>
            <a:rPr lang="nl-BE" sz="1900" kern="1200" dirty="0"/>
            <a:t> sociale de </a:t>
          </a:r>
          <a:r>
            <a:rPr lang="nl-BE" sz="1900" kern="1200" dirty="0" err="1"/>
            <a:t>l’auteur</a:t>
          </a:r>
          <a:endParaRPr lang="fr-BE" sz="1900" kern="1200" dirty="0"/>
        </a:p>
      </dsp:txBody>
      <dsp:txXfrm>
        <a:off x="2651662" y="3675165"/>
        <a:ext cx="2056118" cy="2056118"/>
      </dsp:txXfrm>
    </dsp:sp>
    <dsp:sp modelId="{DA06DE7D-7739-4481-BB96-AF85F2DF21A8}">
      <dsp:nvSpPr>
        <dsp:cNvPr id="0" name=""/>
        <dsp:cNvSpPr/>
      </dsp:nvSpPr>
      <dsp:spPr>
        <a:xfrm>
          <a:off x="6273118" y="3563934"/>
          <a:ext cx="2278580" cy="22785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l-BE" sz="1900" kern="1200" dirty="0" err="1">
              <a:solidFill>
                <a:srgbClr val="FFFF00"/>
              </a:solidFill>
            </a:rPr>
            <a:t>Protéger</a:t>
          </a:r>
          <a:r>
            <a:rPr lang="nl-BE" sz="1900" kern="1200" dirty="0"/>
            <a:t> la </a:t>
          </a:r>
          <a:r>
            <a:rPr lang="nl-BE" sz="1900" kern="1200" dirty="0" err="1"/>
            <a:t>société</a:t>
          </a:r>
          <a:r>
            <a:rPr lang="nl-BE" sz="1900" kern="1200" dirty="0"/>
            <a:t> </a:t>
          </a:r>
          <a:endParaRPr lang="fr-BE" sz="1900" kern="1200" dirty="0"/>
        </a:p>
      </dsp:txBody>
      <dsp:txXfrm>
        <a:off x="6384349" y="3675165"/>
        <a:ext cx="2056118" cy="2056118"/>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9FB2B3-E202-442D-ADB5-1BE18D291ECD}">
      <dsp:nvSpPr>
        <dsp:cNvPr id="0" name=""/>
        <dsp:cNvSpPr/>
      </dsp:nvSpPr>
      <dsp:spPr>
        <a:xfrm>
          <a:off x="4977726" y="2781995"/>
          <a:ext cx="2724047" cy="945537"/>
        </a:xfrm>
        <a:custGeom>
          <a:avLst/>
          <a:gdLst/>
          <a:ahLst/>
          <a:cxnLst/>
          <a:rect l="0" t="0" r="0" b="0"/>
          <a:pathLst>
            <a:path>
              <a:moveTo>
                <a:pt x="0" y="0"/>
              </a:moveTo>
              <a:lnTo>
                <a:pt x="0" y="472768"/>
              </a:lnTo>
              <a:lnTo>
                <a:pt x="2724047" y="472768"/>
              </a:lnTo>
              <a:lnTo>
                <a:pt x="2724047" y="94553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8191CF1-E788-4569-A7AE-FCC0D731DE01}">
      <dsp:nvSpPr>
        <dsp:cNvPr id="0" name=""/>
        <dsp:cNvSpPr/>
      </dsp:nvSpPr>
      <dsp:spPr>
        <a:xfrm>
          <a:off x="2253679" y="2781995"/>
          <a:ext cx="2724047" cy="945537"/>
        </a:xfrm>
        <a:custGeom>
          <a:avLst/>
          <a:gdLst/>
          <a:ahLst/>
          <a:cxnLst/>
          <a:rect l="0" t="0" r="0" b="0"/>
          <a:pathLst>
            <a:path>
              <a:moveTo>
                <a:pt x="2724047" y="0"/>
              </a:moveTo>
              <a:lnTo>
                <a:pt x="2724047" y="472768"/>
              </a:lnTo>
              <a:lnTo>
                <a:pt x="0" y="472768"/>
              </a:lnTo>
              <a:lnTo>
                <a:pt x="0" y="94553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2B76909-283C-4025-AFC4-CA7864F58C9E}">
      <dsp:nvSpPr>
        <dsp:cNvPr id="0" name=""/>
        <dsp:cNvSpPr/>
      </dsp:nvSpPr>
      <dsp:spPr>
        <a:xfrm>
          <a:off x="3852087" y="530716"/>
          <a:ext cx="2251278" cy="2251278"/>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B012F22-2146-4DE2-B6A5-FA66B4AB140B}">
      <dsp:nvSpPr>
        <dsp:cNvPr id="0" name=""/>
        <dsp:cNvSpPr/>
      </dsp:nvSpPr>
      <dsp:spPr>
        <a:xfrm>
          <a:off x="3852087" y="530716"/>
          <a:ext cx="2251278" cy="2251278"/>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10E71AC-6D66-461A-826F-BFE909A54F6B}">
      <dsp:nvSpPr>
        <dsp:cNvPr id="0" name=""/>
        <dsp:cNvSpPr/>
      </dsp:nvSpPr>
      <dsp:spPr>
        <a:xfrm>
          <a:off x="2726447" y="935946"/>
          <a:ext cx="4502557" cy="144081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2933700">
            <a:lnSpc>
              <a:spcPct val="90000"/>
            </a:lnSpc>
            <a:spcBef>
              <a:spcPct val="0"/>
            </a:spcBef>
            <a:spcAft>
              <a:spcPct val="35000"/>
            </a:spcAft>
            <a:buNone/>
          </a:pPr>
          <a:r>
            <a:rPr lang="fr-BE" sz="6600" kern="1200" dirty="0"/>
            <a:t>Peines</a:t>
          </a:r>
          <a:endParaRPr lang="fr-BE" sz="2300" kern="1200" dirty="0"/>
        </a:p>
      </dsp:txBody>
      <dsp:txXfrm>
        <a:off x="2726447" y="935946"/>
        <a:ext cx="4502557" cy="1440818"/>
      </dsp:txXfrm>
    </dsp:sp>
    <dsp:sp modelId="{54B45181-219F-443F-B26A-254CD28064A5}">
      <dsp:nvSpPr>
        <dsp:cNvPr id="0" name=""/>
        <dsp:cNvSpPr/>
      </dsp:nvSpPr>
      <dsp:spPr>
        <a:xfrm>
          <a:off x="1128039" y="3727532"/>
          <a:ext cx="2251278" cy="2251278"/>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7A71C21-0B74-4BF7-B155-51EA7FBEE561}">
      <dsp:nvSpPr>
        <dsp:cNvPr id="0" name=""/>
        <dsp:cNvSpPr/>
      </dsp:nvSpPr>
      <dsp:spPr>
        <a:xfrm>
          <a:off x="1128039" y="3727532"/>
          <a:ext cx="2251278" cy="2251278"/>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7F58D18-3204-4106-A77D-C74A7FF9B69B}">
      <dsp:nvSpPr>
        <dsp:cNvPr id="0" name=""/>
        <dsp:cNvSpPr/>
      </dsp:nvSpPr>
      <dsp:spPr>
        <a:xfrm>
          <a:off x="2400" y="4132762"/>
          <a:ext cx="4502557" cy="144081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nl-BE" sz="2800" b="1" i="0" kern="1200" dirty="0"/>
            <a:t>Art. 36. Les </a:t>
          </a:r>
          <a:r>
            <a:rPr lang="nl-BE" sz="2800" b="1" i="0" kern="1200" dirty="0" err="1"/>
            <a:t>peines</a:t>
          </a:r>
          <a:r>
            <a:rPr lang="nl-BE" sz="2800" b="1" i="0" kern="1200" dirty="0"/>
            <a:t> </a:t>
          </a:r>
          <a:r>
            <a:rPr lang="nl-BE" sz="2800" b="1" i="0" kern="1200" dirty="0" err="1"/>
            <a:t>principales</a:t>
          </a:r>
          <a:endParaRPr lang="nl-BE" sz="2800" b="1" i="0" kern="1200" dirty="0"/>
        </a:p>
        <a:p>
          <a:pPr marL="0" lvl="0" indent="0" algn="ctr" defTabSz="1244600">
            <a:lnSpc>
              <a:spcPct val="90000"/>
            </a:lnSpc>
            <a:spcBef>
              <a:spcPct val="0"/>
            </a:spcBef>
            <a:spcAft>
              <a:spcPct val="35000"/>
            </a:spcAft>
            <a:buNone/>
          </a:pPr>
          <a:r>
            <a:rPr lang="nl-BE" sz="2300" i="0" kern="1200" dirty="0"/>
            <a:t> </a:t>
          </a:r>
          <a:r>
            <a:rPr lang="nl-BE" sz="2300" i="0" kern="1200" dirty="0" err="1"/>
            <a:t>Subdivision</a:t>
          </a:r>
          <a:r>
            <a:rPr lang="nl-BE" sz="2300" i="0" kern="1200" dirty="0"/>
            <a:t> des </a:t>
          </a:r>
          <a:r>
            <a:rPr lang="nl-BE" sz="2300" i="0" kern="1200" dirty="0" err="1"/>
            <a:t>peines</a:t>
          </a:r>
          <a:r>
            <a:rPr lang="nl-BE" sz="2300" i="0" kern="1200" dirty="0"/>
            <a:t> en </a:t>
          </a:r>
          <a:r>
            <a:rPr lang="nl-BE" sz="2300" i="0" kern="1200" dirty="0" err="1"/>
            <a:t>niveaux</a:t>
          </a:r>
          <a:r>
            <a:rPr lang="nl-BE" sz="2300" i="0" kern="1200" dirty="0"/>
            <a:t> : </a:t>
          </a:r>
          <a:r>
            <a:rPr lang="nl-BE" sz="2300" i="0" kern="1200" dirty="0" err="1"/>
            <a:t>peines</a:t>
          </a:r>
          <a:r>
            <a:rPr lang="nl-BE" sz="2300" i="0" kern="1200" dirty="0"/>
            <a:t> </a:t>
          </a:r>
          <a:r>
            <a:rPr lang="nl-BE" sz="2300" i="0" kern="1200" dirty="0" err="1"/>
            <a:t>s’échelonnant</a:t>
          </a:r>
          <a:r>
            <a:rPr lang="nl-BE" sz="2300" i="0" kern="1200" dirty="0"/>
            <a:t> </a:t>
          </a:r>
        </a:p>
        <a:p>
          <a:pPr marL="0" lvl="0" indent="0" algn="ctr" defTabSz="1244600">
            <a:lnSpc>
              <a:spcPct val="90000"/>
            </a:lnSpc>
            <a:spcBef>
              <a:spcPct val="0"/>
            </a:spcBef>
            <a:spcAft>
              <a:spcPct val="35000"/>
            </a:spcAft>
            <a:buNone/>
          </a:pPr>
          <a:r>
            <a:rPr lang="nl-BE" sz="2300" i="0" kern="1200" dirty="0" err="1"/>
            <a:t>entre</a:t>
          </a:r>
          <a:r>
            <a:rPr lang="nl-BE" sz="2300" i="0" kern="1200" dirty="0"/>
            <a:t> </a:t>
          </a:r>
          <a:r>
            <a:rPr lang="nl-BE" sz="2300" i="0" kern="1200" dirty="0" err="1"/>
            <a:t>le</a:t>
          </a:r>
          <a:r>
            <a:rPr lang="nl-BE" sz="2300" i="0" kern="1200" dirty="0"/>
            <a:t> niveau 8 et </a:t>
          </a:r>
          <a:r>
            <a:rPr lang="nl-BE" sz="2300" i="0" kern="1200" dirty="0" err="1"/>
            <a:t>le</a:t>
          </a:r>
          <a:r>
            <a:rPr lang="nl-BE" sz="2300" i="0" kern="1200" dirty="0"/>
            <a:t> niveau 1</a:t>
          </a:r>
          <a:endParaRPr lang="fr-BE" sz="2300" i="0" kern="1200" dirty="0"/>
        </a:p>
      </dsp:txBody>
      <dsp:txXfrm>
        <a:off x="2400" y="4132762"/>
        <a:ext cx="4502557" cy="1440818"/>
      </dsp:txXfrm>
    </dsp:sp>
    <dsp:sp modelId="{F3E30858-5A0D-434B-BEC8-BA4E616525CC}">
      <dsp:nvSpPr>
        <dsp:cNvPr id="0" name=""/>
        <dsp:cNvSpPr/>
      </dsp:nvSpPr>
      <dsp:spPr>
        <a:xfrm>
          <a:off x="6576134" y="3727532"/>
          <a:ext cx="2251278" cy="2251278"/>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249C36A-DF99-4BF5-8FE5-1828EFC6265A}">
      <dsp:nvSpPr>
        <dsp:cNvPr id="0" name=""/>
        <dsp:cNvSpPr/>
      </dsp:nvSpPr>
      <dsp:spPr>
        <a:xfrm>
          <a:off x="6576134" y="3727532"/>
          <a:ext cx="2251278" cy="2251278"/>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7A7C4BA-9E9C-492F-969F-8EE29B3845FE}">
      <dsp:nvSpPr>
        <dsp:cNvPr id="0" name=""/>
        <dsp:cNvSpPr/>
      </dsp:nvSpPr>
      <dsp:spPr>
        <a:xfrm>
          <a:off x="5450495" y="4132762"/>
          <a:ext cx="4502557" cy="144081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nl-BE" sz="3200" b="1" i="0" kern="1200" dirty="0"/>
            <a:t>Art. 37. </a:t>
          </a:r>
        </a:p>
        <a:p>
          <a:pPr marL="0" lvl="0" indent="0" algn="ctr" defTabSz="1422400">
            <a:lnSpc>
              <a:spcPct val="90000"/>
            </a:lnSpc>
            <a:spcBef>
              <a:spcPct val="0"/>
            </a:spcBef>
            <a:spcAft>
              <a:spcPct val="35000"/>
            </a:spcAft>
            <a:buNone/>
          </a:pPr>
          <a:r>
            <a:rPr lang="nl-BE" sz="3200" b="1" i="0" kern="1200" dirty="0"/>
            <a:t>Les </a:t>
          </a:r>
          <a:r>
            <a:rPr lang="nl-BE" sz="3200" b="1" i="0" kern="1200" dirty="0" err="1"/>
            <a:t>peines</a:t>
          </a:r>
          <a:r>
            <a:rPr lang="nl-BE" sz="3200" b="1" i="0" kern="1200" dirty="0"/>
            <a:t> accessoires  </a:t>
          </a:r>
          <a:endParaRPr lang="fr-BE" sz="3200" b="1" i="0" kern="1200" dirty="0"/>
        </a:p>
      </dsp:txBody>
      <dsp:txXfrm>
        <a:off x="5450495" y="4132762"/>
        <a:ext cx="4502557" cy="1440818"/>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6768F1-82E7-43D5-A87D-AEB72AD9D170}">
      <dsp:nvSpPr>
        <dsp:cNvPr id="0" name=""/>
        <dsp:cNvSpPr/>
      </dsp:nvSpPr>
      <dsp:spPr>
        <a:xfrm rot="5400000">
          <a:off x="6367877" y="-2222830"/>
          <a:ext cx="2921576" cy="7368155"/>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nl-BE" sz="2000" kern="1200" dirty="0"/>
            <a:t>Application du </a:t>
          </a:r>
          <a:r>
            <a:rPr lang="nl-BE" sz="2000" kern="1200" dirty="0" err="1"/>
            <a:t>Livre</a:t>
          </a:r>
          <a:r>
            <a:rPr lang="nl-BE" sz="2000" kern="1200" dirty="0"/>
            <a:t> Ier du Code </a:t>
          </a:r>
          <a:r>
            <a:rPr lang="nl-BE" sz="2000" kern="1200" dirty="0" err="1"/>
            <a:t>pénal</a:t>
          </a:r>
          <a:r>
            <a:rPr lang="nl-BE" sz="2000" kern="1200" dirty="0"/>
            <a:t> 2024 </a:t>
          </a:r>
          <a:r>
            <a:rPr lang="nl-BE" sz="2000" kern="1200" dirty="0">
              <a:sym typeface="Wingdings" panose="05000000000000000000" pitchFamily="2" charset="2"/>
            </a:rPr>
            <a:t> </a:t>
          </a:r>
          <a:r>
            <a:rPr lang="nl-BE" sz="2000" kern="1200" dirty="0" err="1">
              <a:sym typeface="Wingdings" panose="05000000000000000000" pitchFamily="2" charset="2"/>
            </a:rPr>
            <a:t>peine</a:t>
          </a:r>
          <a:r>
            <a:rPr lang="nl-BE" sz="2000" kern="1200" dirty="0">
              <a:sym typeface="Wingdings" panose="05000000000000000000" pitchFamily="2" charset="2"/>
            </a:rPr>
            <a:t> </a:t>
          </a:r>
          <a:r>
            <a:rPr lang="nl-BE" sz="2000" kern="1200" dirty="0" err="1">
              <a:sym typeface="Wingdings" panose="05000000000000000000" pitchFamily="2" charset="2"/>
            </a:rPr>
            <a:t>applicable</a:t>
          </a:r>
          <a:r>
            <a:rPr lang="nl-BE" sz="2000" kern="1200" dirty="0">
              <a:sym typeface="Wingdings" panose="05000000000000000000" pitchFamily="2" charset="2"/>
            </a:rPr>
            <a:t> à </a:t>
          </a:r>
          <a:r>
            <a:rPr lang="nl-BE" sz="2000" kern="1200" dirty="0" err="1">
              <a:sym typeface="Wingdings" panose="05000000000000000000" pitchFamily="2" charset="2"/>
            </a:rPr>
            <a:t>toutes</a:t>
          </a:r>
          <a:r>
            <a:rPr lang="nl-BE" sz="2000" kern="1200" dirty="0">
              <a:sym typeface="Wingdings" panose="05000000000000000000" pitchFamily="2" charset="2"/>
            </a:rPr>
            <a:t> les </a:t>
          </a:r>
          <a:r>
            <a:rPr lang="nl-BE" sz="2000" kern="1200" dirty="0" err="1">
              <a:sym typeface="Wingdings" panose="05000000000000000000" pitchFamily="2" charset="2"/>
            </a:rPr>
            <a:t>infractions</a:t>
          </a:r>
          <a:r>
            <a:rPr lang="nl-BE" sz="2000" kern="1200" dirty="0">
              <a:sym typeface="Wingdings" panose="05000000000000000000" pitchFamily="2" charset="2"/>
            </a:rPr>
            <a:t> </a:t>
          </a:r>
          <a:r>
            <a:rPr lang="nl-BE" sz="2000" i="1" kern="1200" dirty="0" err="1">
              <a:sym typeface="Wingdings" panose="05000000000000000000" pitchFamily="2" charset="2"/>
            </a:rPr>
            <a:t>sauf</a:t>
          </a:r>
          <a:r>
            <a:rPr lang="nl-BE" sz="2000" i="1" kern="1200" dirty="0">
              <a:sym typeface="Wingdings" panose="05000000000000000000" pitchFamily="2" charset="2"/>
            </a:rPr>
            <a:t> </a:t>
          </a:r>
          <a:r>
            <a:rPr lang="nl-BE" sz="2000" i="0" kern="1200" dirty="0" err="1">
              <a:sym typeface="Wingdings" panose="05000000000000000000" pitchFamily="2" charset="2"/>
            </a:rPr>
            <a:t>exceptions</a:t>
          </a:r>
          <a:r>
            <a:rPr lang="nl-BE" sz="2000" i="0" kern="1200" dirty="0">
              <a:sym typeface="Wingdings" panose="05000000000000000000" pitchFamily="2" charset="2"/>
            </a:rPr>
            <a:t> </a:t>
          </a:r>
          <a:r>
            <a:rPr lang="nl-BE" sz="2000" i="0" kern="1200" dirty="0" err="1">
              <a:sym typeface="Wingdings" panose="05000000000000000000" pitchFamily="2" charset="2"/>
            </a:rPr>
            <a:t>prévues</a:t>
          </a:r>
          <a:r>
            <a:rPr lang="nl-BE" sz="2000" i="0" kern="1200" dirty="0">
              <a:sym typeface="Wingdings" panose="05000000000000000000" pitchFamily="2" charset="2"/>
            </a:rPr>
            <a:t> par la </a:t>
          </a:r>
          <a:r>
            <a:rPr lang="nl-BE" sz="2000" i="0" kern="1200" dirty="0" err="1">
              <a:sym typeface="Wingdings" panose="05000000000000000000" pitchFamily="2" charset="2"/>
            </a:rPr>
            <a:t>loi</a:t>
          </a:r>
          <a:r>
            <a:rPr lang="nl-BE" sz="2000" i="0" kern="1200" dirty="0">
              <a:sym typeface="Wingdings" panose="05000000000000000000" pitchFamily="2" charset="2"/>
            </a:rPr>
            <a:t> </a:t>
          </a:r>
          <a:r>
            <a:rPr lang="nl-BE" sz="2000" kern="1200" dirty="0"/>
            <a:t>(</a:t>
          </a:r>
          <a:r>
            <a:rPr lang="nl-BE" sz="2000" kern="1200" dirty="0" err="1"/>
            <a:t>Livre</a:t>
          </a:r>
          <a:r>
            <a:rPr lang="nl-BE" sz="2000" kern="1200" dirty="0"/>
            <a:t> II du Code </a:t>
          </a:r>
          <a:r>
            <a:rPr lang="nl-BE" sz="2000" kern="1200" dirty="0" err="1"/>
            <a:t>pénal</a:t>
          </a:r>
          <a:r>
            <a:rPr lang="nl-BE" sz="2000" kern="1200" dirty="0"/>
            <a:t> </a:t>
          </a:r>
          <a:r>
            <a:rPr lang="nl-BE" sz="2000" kern="1200" dirty="0" err="1"/>
            <a:t>ou</a:t>
          </a:r>
          <a:r>
            <a:rPr lang="nl-BE" sz="2000" kern="1200" dirty="0"/>
            <a:t> </a:t>
          </a:r>
          <a:r>
            <a:rPr lang="nl-BE" sz="2000" kern="1200" dirty="0" err="1"/>
            <a:t>lois</a:t>
          </a:r>
          <a:r>
            <a:rPr lang="nl-BE" sz="2000" kern="1200" dirty="0"/>
            <a:t> </a:t>
          </a:r>
          <a:r>
            <a:rPr lang="nl-BE" sz="2000" kern="1200" dirty="0" err="1"/>
            <a:t>particulières</a:t>
          </a:r>
          <a:endParaRPr lang="fr-BE" sz="2000" kern="1200" dirty="0"/>
        </a:p>
        <a:p>
          <a:pPr marL="228600" lvl="1" indent="-228600" algn="l" defTabSz="889000">
            <a:lnSpc>
              <a:spcPct val="90000"/>
            </a:lnSpc>
            <a:spcBef>
              <a:spcPct val="0"/>
            </a:spcBef>
            <a:spcAft>
              <a:spcPct val="15000"/>
            </a:spcAft>
            <a:buChar char="•"/>
          </a:pPr>
          <a:endParaRPr lang="fr-BE" sz="2000" kern="1200" dirty="0"/>
        </a:p>
        <a:p>
          <a:pPr marL="171450" lvl="1" indent="-171450" algn="l" defTabSz="800100">
            <a:lnSpc>
              <a:spcPct val="90000"/>
            </a:lnSpc>
            <a:spcBef>
              <a:spcPct val="0"/>
            </a:spcBef>
            <a:spcAft>
              <a:spcPct val="15000"/>
            </a:spcAft>
            <a:buChar char="•"/>
          </a:pPr>
          <a:r>
            <a:rPr lang="fr-BE" sz="1800" kern="1200" dirty="0"/>
            <a:t>suivi prolongé; amende;  confiscation (élargie); peine pécuniaire fixée en fonction du profit escompté ou obtenu de l’infraction; interdiction professionnelle; déchéance du droit de conduire; interdiction de résidence, de lieu ou de contact; interdiction d’exercer une activité relevant de l’objet</a:t>
          </a:r>
        </a:p>
        <a:p>
          <a:pPr marL="114300" lvl="1" indent="-114300" algn="l" defTabSz="666750">
            <a:lnSpc>
              <a:spcPct val="90000"/>
            </a:lnSpc>
            <a:spcBef>
              <a:spcPct val="0"/>
            </a:spcBef>
            <a:spcAft>
              <a:spcPct val="15000"/>
            </a:spcAft>
            <a:buChar char="•"/>
          </a:pPr>
          <a:endParaRPr lang="fr-BE" sz="1500" kern="1200" dirty="0"/>
        </a:p>
      </dsp:txBody>
      <dsp:txXfrm rot="-5400000">
        <a:off x="4144588" y="143079"/>
        <a:ext cx="7225535" cy="2636336"/>
      </dsp:txXfrm>
    </dsp:sp>
    <dsp:sp modelId="{1BC26755-2D3E-4A7D-8036-4308C3A44508}">
      <dsp:nvSpPr>
        <dsp:cNvPr id="0" name=""/>
        <dsp:cNvSpPr/>
      </dsp:nvSpPr>
      <dsp:spPr>
        <a:xfrm>
          <a:off x="0" y="90088"/>
          <a:ext cx="4144587" cy="274231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fr-BE" sz="2700" kern="1200" dirty="0"/>
            <a:t>«</a:t>
          </a:r>
          <a:r>
            <a:rPr lang="fr-BE" sz="2700" i="1" kern="1200" dirty="0"/>
            <a:t> Dans les cas prévus par la loi et sans préjudice des peines prévues par les lois particulières, les peines accessoires applicables aux infractions sont… </a:t>
          </a:r>
          <a:r>
            <a:rPr lang="fr-BE" sz="2700" kern="1200" dirty="0"/>
            <a:t>»</a:t>
          </a:r>
        </a:p>
      </dsp:txBody>
      <dsp:txXfrm>
        <a:off x="133869" y="223957"/>
        <a:ext cx="3876849" cy="2474578"/>
      </dsp:txXfrm>
    </dsp:sp>
    <dsp:sp modelId="{4A70EFD1-C403-4F45-88F6-83A8049D84A6}">
      <dsp:nvSpPr>
        <dsp:cNvPr id="0" name=""/>
        <dsp:cNvSpPr/>
      </dsp:nvSpPr>
      <dsp:spPr>
        <a:xfrm rot="5400000">
          <a:off x="6739391" y="742630"/>
          <a:ext cx="2193853" cy="737535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nl-BE" sz="2000" kern="1200" dirty="0" err="1"/>
            <a:t>Livre</a:t>
          </a:r>
          <a:r>
            <a:rPr lang="nl-BE" sz="2000" kern="1200" dirty="0"/>
            <a:t> Ier du Code </a:t>
          </a:r>
          <a:r>
            <a:rPr lang="nl-BE" sz="2000" kern="1200" dirty="0" err="1"/>
            <a:t>pénal</a:t>
          </a:r>
          <a:r>
            <a:rPr lang="nl-BE" sz="2000" kern="1200" dirty="0"/>
            <a:t> 2024 = </a:t>
          </a:r>
          <a:r>
            <a:rPr lang="nl-BE" sz="2000" kern="1200" dirty="0" err="1"/>
            <a:t>uniquement</a:t>
          </a:r>
          <a:r>
            <a:rPr lang="nl-BE" sz="2000" kern="1200" dirty="0"/>
            <a:t> </a:t>
          </a:r>
          <a:r>
            <a:rPr lang="nl-BE" sz="2000" kern="1200" dirty="0" err="1"/>
            <a:t>un</a:t>
          </a:r>
          <a:r>
            <a:rPr lang="nl-BE" sz="2000" kern="1200" dirty="0"/>
            <a:t> </a:t>
          </a:r>
          <a:r>
            <a:rPr lang="nl-BE" sz="2000" kern="1200" dirty="0" err="1"/>
            <a:t>cadre</a:t>
          </a:r>
          <a:r>
            <a:rPr lang="nl-BE" sz="2000" kern="1200" dirty="0"/>
            <a:t> </a:t>
          </a:r>
          <a:r>
            <a:rPr lang="nl-BE" sz="2000" kern="1200" dirty="0" err="1"/>
            <a:t>général</a:t>
          </a:r>
          <a:endParaRPr lang="fr-BE" sz="2000" kern="1200" dirty="0"/>
        </a:p>
        <a:p>
          <a:pPr marL="228600" lvl="1" indent="-228600" algn="l" defTabSz="889000">
            <a:lnSpc>
              <a:spcPct val="90000"/>
            </a:lnSpc>
            <a:spcBef>
              <a:spcPct val="0"/>
            </a:spcBef>
            <a:spcAft>
              <a:spcPct val="15000"/>
            </a:spcAft>
            <a:buChar char="•"/>
          </a:pPr>
          <a:r>
            <a:rPr lang="nl-BE" sz="2000" kern="1200" dirty="0"/>
            <a:t>La </a:t>
          </a:r>
          <a:r>
            <a:rPr lang="nl-BE" sz="2000" kern="1200" dirty="0" err="1"/>
            <a:t>peine</a:t>
          </a:r>
          <a:r>
            <a:rPr lang="nl-BE" sz="2000" kern="1200" dirty="0"/>
            <a:t> </a:t>
          </a:r>
          <a:r>
            <a:rPr lang="nl-BE" sz="2000" kern="1200" dirty="0" err="1"/>
            <a:t>doit</a:t>
          </a:r>
          <a:r>
            <a:rPr lang="nl-BE" sz="2000" kern="1200" dirty="0"/>
            <a:t> </a:t>
          </a:r>
          <a:r>
            <a:rPr lang="nl-BE" sz="2000" kern="1200" dirty="0" err="1"/>
            <a:t>être</a:t>
          </a:r>
          <a:r>
            <a:rPr lang="nl-BE" sz="2000" kern="1200" dirty="0"/>
            <a:t> </a:t>
          </a:r>
          <a:r>
            <a:rPr lang="nl-BE" sz="2000" kern="1200" dirty="0" err="1"/>
            <a:t>explicitement</a:t>
          </a:r>
          <a:r>
            <a:rPr lang="nl-BE" sz="2000" kern="1200" dirty="0"/>
            <a:t> </a:t>
          </a:r>
          <a:r>
            <a:rPr lang="nl-BE" sz="2000" kern="1200" dirty="0" err="1"/>
            <a:t>prévue</a:t>
          </a:r>
          <a:r>
            <a:rPr lang="nl-BE" sz="2000" kern="1200" dirty="0"/>
            <a:t> dans </a:t>
          </a:r>
          <a:r>
            <a:rPr lang="nl-BE" sz="2000" kern="1200" dirty="0" err="1"/>
            <a:t>le</a:t>
          </a:r>
          <a:r>
            <a:rPr lang="nl-BE" sz="2000" kern="1200" dirty="0"/>
            <a:t> </a:t>
          </a:r>
          <a:r>
            <a:rPr lang="nl-BE" sz="2000" kern="1200" dirty="0" err="1"/>
            <a:t>Livre</a:t>
          </a:r>
          <a:r>
            <a:rPr lang="nl-BE" sz="2000" kern="1200" dirty="0"/>
            <a:t> II du Code </a:t>
          </a:r>
          <a:r>
            <a:rPr lang="nl-BE" sz="2000" kern="1200" dirty="0" err="1"/>
            <a:t>pénal</a:t>
          </a:r>
          <a:r>
            <a:rPr lang="nl-BE" sz="2000" kern="1200" dirty="0"/>
            <a:t> </a:t>
          </a:r>
          <a:r>
            <a:rPr lang="nl-BE" sz="2000" kern="1200" dirty="0" err="1"/>
            <a:t>ou</a:t>
          </a:r>
          <a:r>
            <a:rPr lang="nl-BE" sz="2000" kern="1200" dirty="0"/>
            <a:t> dans </a:t>
          </a:r>
          <a:r>
            <a:rPr lang="nl-BE" sz="2000" kern="1200" dirty="0" err="1"/>
            <a:t>une</a:t>
          </a:r>
          <a:r>
            <a:rPr lang="nl-BE" sz="2000" kern="1200" dirty="0"/>
            <a:t> </a:t>
          </a:r>
          <a:r>
            <a:rPr lang="nl-BE" sz="2000" kern="1200" dirty="0" err="1"/>
            <a:t>loi</a:t>
          </a:r>
          <a:r>
            <a:rPr lang="nl-BE" sz="2000" kern="1200" dirty="0"/>
            <a:t> </a:t>
          </a:r>
          <a:r>
            <a:rPr lang="nl-BE" sz="2000" kern="1200" dirty="0" err="1"/>
            <a:t>particulière</a:t>
          </a:r>
          <a:endParaRPr lang="fr-BE" sz="2000" kern="1200" dirty="0"/>
        </a:p>
        <a:p>
          <a:pPr marL="228600" lvl="1" indent="-228600" algn="l" defTabSz="889000">
            <a:lnSpc>
              <a:spcPct val="90000"/>
            </a:lnSpc>
            <a:spcBef>
              <a:spcPct val="0"/>
            </a:spcBef>
            <a:spcAft>
              <a:spcPct val="15000"/>
            </a:spcAft>
            <a:buChar char="•"/>
          </a:pPr>
          <a:endParaRPr lang="fr-BE" sz="2000" kern="1200" dirty="0"/>
        </a:p>
        <a:p>
          <a:pPr marL="228600" lvl="1" indent="-228600" algn="l" defTabSz="889000">
            <a:lnSpc>
              <a:spcPct val="90000"/>
            </a:lnSpc>
            <a:spcBef>
              <a:spcPct val="0"/>
            </a:spcBef>
            <a:spcAft>
              <a:spcPct val="15000"/>
            </a:spcAft>
            <a:buChar char="•"/>
          </a:pPr>
          <a:r>
            <a:rPr lang="fr-BE" sz="2000" kern="1200" dirty="0"/>
            <a:t>la publication de la décision de condamnation (art. 58)</a:t>
          </a:r>
        </a:p>
        <a:p>
          <a:pPr marL="228600" lvl="1" indent="-228600" algn="l" defTabSz="889000">
            <a:lnSpc>
              <a:spcPct val="90000"/>
            </a:lnSpc>
            <a:spcBef>
              <a:spcPct val="0"/>
            </a:spcBef>
            <a:spcAft>
              <a:spcPct val="15000"/>
            </a:spcAft>
            <a:buChar char="•"/>
          </a:pPr>
          <a:r>
            <a:rPr lang="fr-BE" sz="2000" kern="1200" dirty="0"/>
            <a:t>la fermeture d’établissement (art. 59)</a:t>
          </a:r>
        </a:p>
      </dsp:txBody>
      <dsp:txXfrm rot="-5400000">
        <a:off x="4148639" y="3440478"/>
        <a:ext cx="7268263" cy="1979663"/>
      </dsp:txXfrm>
    </dsp:sp>
    <dsp:sp modelId="{241E5AB2-AA5C-40AD-871A-954750120A42}">
      <dsp:nvSpPr>
        <dsp:cNvPr id="0" name=""/>
        <dsp:cNvSpPr/>
      </dsp:nvSpPr>
      <dsp:spPr>
        <a:xfrm>
          <a:off x="0" y="3059150"/>
          <a:ext cx="4148638" cy="274231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fr-BE" sz="2700" kern="1200" dirty="0"/>
            <a:t>« </a:t>
          </a:r>
          <a:r>
            <a:rPr lang="fr-BE" sz="2700" i="1" kern="1200" dirty="0"/>
            <a:t>Dans les cas prévus par la loi </a:t>
          </a:r>
          <a:r>
            <a:rPr lang="fr-BE" sz="2700" kern="1200" dirty="0"/>
            <a:t>»</a:t>
          </a:r>
        </a:p>
      </dsp:txBody>
      <dsp:txXfrm>
        <a:off x="133869" y="3193019"/>
        <a:ext cx="3880900" cy="2474578"/>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5B2197-EFCC-40A9-B5ED-D76785C001A0}">
      <dsp:nvSpPr>
        <dsp:cNvPr id="0" name=""/>
        <dsp:cNvSpPr/>
      </dsp:nvSpPr>
      <dsp:spPr>
        <a:xfrm>
          <a:off x="54" y="29910"/>
          <a:ext cx="5228313" cy="1454150"/>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fr-FR" sz="2600" b="1" kern="1200"/>
            <a:t>Art. 41. La peine d’emprisonnement</a:t>
          </a:r>
          <a:endParaRPr lang="en-US" sz="2600" kern="1200"/>
        </a:p>
      </dsp:txBody>
      <dsp:txXfrm>
        <a:off x="54" y="29910"/>
        <a:ext cx="5228313" cy="1454150"/>
      </dsp:txXfrm>
    </dsp:sp>
    <dsp:sp modelId="{5FB25D0F-C724-4158-921A-7F4CA9552AA1}">
      <dsp:nvSpPr>
        <dsp:cNvPr id="0" name=""/>
        <dsp:cNvSpPr/>
      </dsp:nvSpPr>
      <dsp:spPr>
        <a:xfrm>
          <a:off x="54" y="1484060"/>
          <a:ext cx="5228313" cy="3452523"/>
        </a:xfrm>
        <a:prstGeom prst="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fr-FR" sz="2600" kern="1200" dirty="0"/>
            <a:t>L’</a:t>
          </a:r>
          <a:r>
            <a:rPr lang="fr-FR" sz="2600" u="sng" kern="1200" dirty="0"/>
            <a:t>emprisonnement</a:t>
          </a:r>
          <a:r>
            <a:rPr lang="fr-FR" sz="2600" kern="1200" dirty="0"/>
            <a:t> devient la dénomination générique (suppression des notions de réclusion et de détention)</a:t>
          </a:r>
          <a:endParaRPr lang="en-US" sz="2600" kern="1200" dirty="0"/>
        </a:p>
        <a:p>
          <a:pPr marL="228600" lvl="1" indent="-228600" algn="l" defTabSz="1155700">
            <a:lnSpc>
              <a:spcPct val="90000"/>
            </a:lnSpc>
            <a:spcBef>
              <a:spcPct val="0"/>
            </a:spcBef>
            <a:spcAft>
              <a:spcPct val="15000"/>
            </a:spcAft>
            <a:buChar char="•"/>
          </a:pPr>
          <a:endParaRPr lang="en-US" sz="2600" kern="1200" dirty="0"/>
        </a:p>
        <a:p>
          <a:pPr marL="228600" lvl="1" indent="-228600" algn="l" defTabSz="1155700">
            <a:lnSpc>
              <a:spcPct val="90000"/>
            </a:lnSpc>
            <a:spcBef>
              <a:spcPct val="0"/>
            </a:spcBef>
            <a:spcAft>
              <a:spcPct val="15000"/>
            </a:spcAft>
            <a:buChar char="•"/>
          </a:pPr>
          <a:r>
            <a:rPr lang="fr-FR" sz="2600" kern="1200" dirty="0"/>
            <a:t>Déduction de la détention préventive subie</a:t>
          </a:r>
          <a:endParaRPr lang="en-US" sz="2600" kern="1200" dirty="0"/>
        </a:p>
      </dsp:txBody>
      <dsp:txXfrm>
        <a:off x="54" y="1484060"/>
        <a:ext cx="5228313" cy="3452523"/>
      </dsp:txXfrm>
    </dsp:sp>
    <dsp:sp modelId="{E55F3C24-6737-4DAC-A700-9E7A17221AD9}">
      <dsp:nvSpPr>
        <dsp:cNvPr id="0" name=""/>
        <dsp:cNvSpPr/>
      </dsp:nvSpPr>
      <dsp:spPr>
        <a:xfrm>
          <a:off x="5960331" y="29910"/>
          <a:ext cx="5228313" cy="1454150"/>
        </a:xfrm>
        <a:prstGeom prst="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fr-FR" sz="2600" b="1" kern="1200" dirty="0"/>
            <a:t>Art. 42. </a:t>
          </a:r>
          <a:r>
            <a:rPr lang="nl-BE" sz="2600" b="1" kern="1200" dirty="0"/>
            <a:t>Le </a:t>
          </a:r>
          <a:r>
            <a:rPr lang="nl-BE" sz="2600" b="1" kern="1200" dirty="0" err="1"/>
            <a:t>traitement</a:t>
          </a:r>
          <a:r>
            <a:rPr lang="nl-BE" sz="2600" b="1" kern="1200" dirty="0"/>
            <a:t> sous </a:t>
          </a:r>
          <a:r>
            <a:rPr lang="nl-BE" sz="2600" b="1" kern="1200" dirty="0" err="1"/>
            <a:t>privation</a:t>
          </a:r>
          <a:r>
            <a:rPr lang="nl-BE" sz="2600" b="1" kern="1200" dirty="0"/>
            <a:t> de </a:t>
          </a:r>
          <a:r>
            <a:rPr lang="nl-BE" sz="2600" b="1" kern="1200" dirty="0" err="1"/>
            <a:t>liberté</a:t>
          </a:r>
          <a:r>
            <a:rPr lang="nl-BE" sz="2600" b="1" kern="1200" dirty="0"/>
            <a:t> </a:t>
          </a:r>
        </a:p>
        <a:p>
          <a:pPr marL="0" lvl="0" indent="0" algn="ctr" defTabSz="1155700">
            <a:lnSpc>
              <a:spcPct val="90000"/>
            </a:lnSpc>
            <a:spcBef>
              <a:spcPct val="0"/>
            </a:spcBef>
            <a:spcAft>
              <a:spcPct val="35000"/>
            </a:spcAft>
            <a:buNone/>
          </a:pPr>
          <a:r>
            <a:rPr lang="nl-BE" sz="2600" kern="1200" dirty="0"/>
            <a:t>(à </a:t>
          </a:r>
          <a:r>
            <a:rPr lang="nl-BE" sz="2600" kern="1200" dirty="0" err="1"/>
            <a:t>partir</a:t>
          </a:r>
          <a:r>
            <a:rPr lang="nl-BE" sz="2600" kern="1200" dirty="0"/>
            <a:t> du 1er </a:t>
          </a:r>
          <a:r>
            <a:rPr lang="nl-BE" sz="2600" kern="1200" dirty="0" err="1"/>
            <a:t>janvier</a:t>
          </a:r>
          <a:r>
            <a:rPr lang="nl-BE" sz="2600" kern="1200" dirty="0"/>
            <a:t> 2035)</a:t>
          </a:r>
          <a:endParaRPr lang="en-US" sz="2600" kern="1200" dirty="0"/>
        </a:p>
      </dsp:txBody>
      <dsp:txXfrm>
        <a:off x="5960331" y="29910"/>
        <a:ext cx="5228313" cy="1454150"/>
      </dsp:txXfrm>
    </dsp:sp>
    <dsp:sp modelId="{112ACBA4-A6AD-4F6D-83DB-AAA2234C789D}">
      <dsp:nvSpPr>
        <dsp:cNvPr id="0" name=""/>
        <dsp:cNvSpPr/>
      </dsp:nvSpPr>
      <dsp:spPr>
        <a:xfrm>
          <a:off x="5960331" y="1484060"/>
          <a:ext cx="5228313" cy="3452523"/>
        </a:xfrm>
        <a:prstGeom prst="rect">
          <a:avLst/>
        </a:prstGeom>
        <a:solidFill>
          <a:schemeClr val="accent2">
            <a:tint val="40000"/>
            <a:alpha val="90000"/>
            <a:hueOff val="-849226"/>
            <a:satOff val="-75346"/>
            <a:lumOff val="-769"/>
            <a:alphaOff val="0"/>
          </a:schemeClr>
        </a:solidFill>
        <a:ln w="6350" cap="flat" cmpd="sng" algn="ctr">
          <a:solidFill>
            <a:schemeClr val="accent2">
              <a:tint val="40000"/>
              <a:alpha val="90000"/>
              <a:hueOff val="-849226"/>
              <a:satOff val="-75346"/>
              <a:lumOff val="-769"/>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nl-BE" sz="2600" kern="1200" dirty="0" err="1">
              <a:solidFill>
                <a:schemeClr val="accent4">
                  <a:lumMod val="75000"/>
                </a:schemeClr>
              </a:solidFill>
            </a:rPr>
            <a:t>Trouble</a:t>
          </a:r>
          <a:r>
            <a:rPr lang="nl-BE" sz="2600" kern="1200" dirty="0">
              <a:solidFill>
                <a:schemeClr val="accent4">
                  <a:lumMod val="75000"/>
                </a:schemeClr>
              </a:solidFill>
            </a:rPr>
            <a:t> </a:t>
          </a:r>
          <a:r>
            <a:rPr lang="nl-BE" sz="2600" kern="1200" dirty="0" err="1">
              <a:solidFill>
                <a:schemeClr val="accent4">
                  <a:lumMod val="75000"/>
                </a:schemeClr>
              </a:solidFill>
            </a:rPr>
            <a:t>psychiatrique</a:t>
          </a:r>
          <a:r>
            <a:rPr lang="nl-BE" sz="2600" kern="1200" dirty="0">
              <a:solidFill>
                <a:schemeClr val="accent4">
                  <a:lumMod val="75000"/>
                </a:schemeClr>
              </a:solidFill>
            </a:rPr>
            <a:t> </a:t>
          </a:r>
          <a:r>
            <a:rPr lang="nl-BE" sz="2600" kern="1200" dirty="0" err="1">
              <a:solidFill>
                <a:schemeClr val="accent4">
                  <a:lumMod val="75000"/>
                </a:schemeClr>
              </a:solidFill>
            </a:rPr>
            <a:t>qui</a:t>
          </a:r>
          <a:r>
            <a:rPr lang="nl-BE" sz="2600" kern="1200" dirty="0">
              <a:solidFill>
                <a:schemeClr val="accent4">
                  <a:lumMod val="75000"/>
                </a:schemeClr>
              </a:solidFill>
            </a:rPr>
            <a:t> </a:t>
          </a:r>
          <a:r>
            <a:rPr lang="nl-BE" sz="2600" kern="1200" dirty="0" err="1">
              <a:solidFill>
                <a:schemeClr val="accent4">
                  <a:lumMod val="75000"/>
                </a:schemeClr>
              </a:solidFill>
            </a:rPr>
            <a:t>n’abolit</a:t>
          </a:r>
          <a:r>
            <a:rPr lang="nl-BE" sz="2600" kern="1200" dirty="0">
              <a:solidFill>
                <a:schemeClr val="accent4">
                  <a:lumMod val="75000"/>
                </a:schemeClr>
              </a:solidFill>
            </a:rPr>
            <a:t> pas la </a:t>
          </a:r>
          <a:r>
            <a:rPr lang="nl-BE" sz="2600" kern="1200" dirty="0" err="1">
              <a:solidFill>
                <a:schemeClr val="accent4">
                  <a:lumMod val="75000"/>
                </a:schemeClr>
              </a:solidFill>
            </a:rPr>
            <a:t>capacité</a:t>
          </a:r>
          <a:r>
            <a:rPr lang="nl-BE" sz="2600" kern="1200" dirty="0">
              <a:solidFill>
                <a:schemeClr val="accent4">
                  <a:lumMod val="75000"/>
                </a:schemeClr>
              </a:solidFill>
            </a:rPr>
            <a:t> de </a:t>
          </a:r>
          <a:r>
            <a:rPr lang="nl-BE" sz="2600" kern="1200" dirty="0" err="1">
              <a:solidFill>
                <a:schemeClr val="accent4">
                  <a:lumMod val="75000"/>
                </a:schemeClr>
              </a:solidFill>
            </a:rPr>
            <a:t>discernement</a:t>
          </a:r>
          <a:r>
            <a:rPr lang="nl-BE" sz="2600" kern="1200" dirty="0">
              <a:solidFill>
                <a:schemeClr val="accent4">
                  <a:lumMod val="75000"/>
                </a:schemeClr>
              </a:solidFill>
            </a:rPr>
            <a:t> </a:t>
          </a:r>
          <a:r>
            <a:rPr lang="nl-BE" sz="2600" kern="1200" dirty="0" err="1">
              <a:solidFill>
                <a:schemeClr val="accent4">
                  <a:lumMod val="75000"/>
                </a:schemeClr>
              </a:solidFill>
            </a:rPr>
            <a:t>ou</a:t>
          </a:r>
          <a:r>
            <a:rPr lang="nl-BE" sz="2600" kern="1200" dirty="0">
              <a:solidFill>
                <a:schemeClr val="accent4">
                  <a:lumMod val="75000"/>
                </a:schemeClr>
              </a:solidFill>
            </a:rPr>
            <a:t> de </a:t>
          </a:r>
          <a:r>
            <a:rPr lang="nl-BE" sz="2600" kern="1200" dirty="0" err="1">
              <a:solidFill>
                <a:schemeClr val="accent4">
                  <a:lumMod val="75000"/>
                </a:schemeClr>
              </a:solidFill>
            </a:rPr>
            <a:t>contrôle</a:t>
          </a:r>
          <a:r>
            <a:rPr lang="nl-BE" sz="2600" kern="1200" dirty="0">
              <a:solidFill>
                <a:schemeClr val="accent4">
                  <a:lumMod val="75000"/>
                </a:schemeClr>
              </a:solidFill>
            </a:rPr>
            <a:t> des </a:t>
          </a:r>
          <a:r>
            <a:rPr lang="nl-BE" sz="2600" kern="1200" dirty="0" err="1">
              <a:solidFill>
                <a:schemeClr val="accent4">
                  <a:lumMod val="75000"/>
                </a:schemeClr>
              </a:solidFill>
            </a:rPr>
            <a:t>actes</a:t>
          </a:r>
          <a:endParaRPr lang="en-US" sz="2600" kern="1200" dirty="0">
            <a:solidFill>
              <a:schemeClr val="accent4">
                <a:lumMod val="75000"/>
              </a:schemeClr>
            </a:solidFill>
          </a:endParaRPr>
        </a:p>
        <a:p>
          <a:pPr marL="228600" lvl="1" indent="-228600" algn="l" defTabSz="1155700">
            <a:lnSpc>
              <a:spcPct val="90000"/>
            </a:lnSpc>
            <a:spcBef>
              <a:spcPct val="0"/>
            </a:spcBef>
            <a:spcAft>
              <a:spcPct val="15000"/>
            </a:spcAft>
            <a:buChar char="•"/>
          </a:pPr>
          <a:r>
            <a:rPr lang="nl-BE" sz="2600" kern="1200" dirty="0">
              <a:solidFill>
                <a:schemeClr val="accent4">
                  <a:lumMod val="75000"/>
                </a:schemeClr>
              </a:solidFill>
            </a:rPr>
            <a:t>Grave </a:t>
          </a:r>
          <a:r>
            <a:rPr lang="nl-BE" sz="2600" kern="1200" dirty="0" err="1">
              <a:solidFill>
                <a:schemeClr val="accent4">
                  <a:lumMod val="75000"/>
                </a:schemeClr>
              </a:solidFill>
            </a:rPr>
            <a:t>danger</a:t>
          </a:r>
          <a:r>
            <a:rPr lang="nl-BE" sz="2600" kern="1200" dirty="0">
              <a:solidFill>
                <a:schemeClr val="accent4">
                  <a:lumMod val="75000"/>
                </a:schemeClr>
              </a:solidFill>
            </a:rPr>
            <a:t> pour </a:t>
          </a:r>
          <a:r>
            <a:rPr lang="nl-BE" sz="2600" kern="1200" dirty="0" err="1">
              <a:solidFill>
                <a:schemeClr val="accent4">
                  <a:lumMod val="75000"/>
                </a:schemeClr>
              </a:solidFill>
            </a:rPr>
            <a:t>l’intégrité</a:t>
          </a:r>
          <a:r>
            <a:rPr lang="nl-BE" sz="2600" kern="1200" dirty="0">
              <a:solidFill>
                <a:schemeClr val="accent4">
                  <a:lumMod val="75000"/>
                </a:schemeClr>
              </a:solidFill>
            </a:rPr>
            <a:t> </a:t>
          </a:r>
          <a:r>
            <a:rPr lang="nl-BE" sz="2600" kern="1200" dirty="0" err="1">
              <a:solidFill>
                <a:schemeClr val="accent4">
                  <a:lumMod val="75000"/>
                </a:schemeClr>
              </a:solidFill>
            </a:rPr>
            <a:t>ou</a:t>
          </a:r>
          <a:r>
            <a:rPr lang="nl-BE" sz="2600" kern="1200" dirty="0">
              <a:solidFill>
                <a:schemeClr val="accent4">
                  <a:lumMod val="75000"/>
                </a:schemeClr>
              </a:solidFill>
            </a:rPr>
            <a:t> la </a:t>
          </a:r>
          <a:r>
            <a:rPr lang="nl-BE" sz="2600" kern="1200" dirty="0" err="1">
              <a:solidFill>
                <a:schemeClr val="accent4">
                  <a:lumMod val="75000"/>
                </a:schemeClr>
              </a:solidFill>
            </a:rPr>
            <a:t>vie</a:t>
          </a:r>
          <a:r>
            <a:rPr lang="nl-BE" sz="2600" kern="1200" dirty="0">
              <a:solidFill>
                <a:schemeClr val="accent4">
                  <a:lumMod val="75000"/>
                </a:schemeClr>
              </a:solidFill>
            </a:rPr>
            <a:t> </a:t>
          </a:r>
          <a:r>
            <a:rPr lang="nl-BE" sz="2600" kern="1200" dirty="0" err="1">
              <a:solidFill>
                <a:schemeClr val="accent4">
                  <a:lumMod val="75000"/>
                </a:schemeClr>
              </a:solidFill>
            </a:rPr>
            <a:t>d’autrui</a:t>
          </a:r>
          <a:endParaRPr lang="en-US" sz="2600" kern="1200" dirty="0">
            <a:solidFill>
              <a:schemeClr val="accent4">
                <a:lumMod val="75000"/>
              </a:schemeClr>
            </a:solidFill>
          </a:endParaRPr>
        </a:p>
        <a:p>
          <a:pPr marL="228600" lvl="1" indent="-228600" algn="l" defTabSz="1155700">
            <a:lnSpc>
              <a:spcPct val="90000"/>
            </a:lnSpc>
            <a:spcBef>
              <a:spcPct val="0"/>
            </a:spcBef>
            <a:spcAft>
              <a:spcPct val="15000"/>
            </a:spcAft>
            <a:buChar char="•"/>
          </a:pPr>
          <a:r>
            <a:rPr lang="nl-BE" sz="2600" kern="1200" dirty="0">
              <a:solidFill>
                <a:schemeClr val="accent4">
                  <a:lumMod val="75000"/>
                </a:schemeClr>
              </a:solidFill>
            </a:rPr>
            <a:t>Avis </a:t>
          </a:r>
          <a:r>
            <a:rPr lang="nl-BE" sz="2600" kern="1200" dirty="0" err="1">
              <a:solidFill>
                <a:schemeClr val="accent4">
                  <a:lumMod val="75000"/>
                </a:schemeClr>
              </a:solidFill>
            </a:rPr>
            <a:t>préalable</a:t>
          </a:r>
          <a:r>
            <a:rPr lang="nl-BE" sz="2600" kern="1200" dirty="0">
              <a:solidFill>
                <a:schemeClr val="accent4">
                  <a:lumMod val="75000"/>
                </a:schemeClr>
              </a:solidFill>
            </a:rPr>
            <a:t> </a:t>
          </a:r>
          <a:r>
            <a:rPr lang="nl-BE" sz="2600" kern="1200" dirty="0" err="1">
              <a:solidFill>
                <a:schemeClr val="accent4">
                  <a:lumMod val="75000"/>
                </a:schemeClr>
              </a:solidFill>
            </a:rPr>
            <a:t>d’un</a:t>
          </a:r>
          <a:r>
            <a:rPr lang="nl-BE" sz="2600" kern="1200" dirty="0">
              <a:solidFill>
                <a:schemeClr val="accent4">
                  <a:lumMod val="75000"/>
                </a:schemeClr>
              </a:solidFill>
            </a:rPr>
            <a:t> expert </a:t>
          </a:r>
          <a:r>
            <a:rPr lang="nl-BE" sz="2600" kern="1200" dirty="0" err="1">
              <a:solidFill>
                <a:schemeClr val="accent4">
                  <a:lumMod val="75000"/>
                </a:schemeClr>
              </a:solidFill>
            </a:rPr>
            <a:t>ou</a:t>
          </a:r>
          <a:r>
            <a:rPr lang="nl-BE" sz="2600" kern="1200" dirty="0">
              <a:solidFill>
                <a:schemeClr val="accent4">
                  <a:lumMod val="75000"/>
                </a:schemeClr>
              </a:solidFill>
            </a:rPr>
            <a:t> </a:t>
          </a:r>
          <a:r>
            <a:rPr lang="nl-BE" sz="2600" kern="1200" dirty="0" err="1">
              <a:solidFill>
                <a:schemeClr val="accent4">
                  <a:lumMod val="75000"/>
                </a:schemeClr>
              </a:solidFill>
            </a:rPr>
            <a:t>d’un</a:t>
          </a:r>
          <a:r>
            <a:rPr lang="nl-BE" sz="2600" kern="1200" dirty="0">
              <a:solidFill>
                <a:schemeClr val="accent4">
                  <a:lumMod val="75000"/>
                </a:schemeClr>
              </a:solidFill>
            </a:rPr>
            <a:t> service </a:t>
          </a:r>
          <a:r>
            <a:rPr lang="nl-BE" sz="2600" kern="1200" dirty="0" err="1">
              <a:solidFill>
                <a:schemeClr val="accent4">
                  <a:lumMod val="75000"/>
                </a:schemeClr>
              </a:solidFill>
            </a:rPr>
            <a:t>spécialisé</a:t>
          </a:r>
          <a:endParaRPr lang="en-US" sz="2600" kern="1200" dirty="0">
            <a:solidFill>
              <a:schemeClr val="accent4">
                <a:lumMod val="75000"/>
              </a:schemeClr>
            </a:solidFill>
          </a:endParaRPr>
        </a:p>
        <a:p>
          <a:pPr marL="228600" lvl="1" indent="-228600" algn="l" defTabSz="1155700">
            <a:lnSpc>
              <a:spcPct val="90000"/>
            </a:lnSpc>
            <a:spcBef>
              <a:spcPct val="0"/>
            </a:spcBef>
            <a:spcAft>
              <a:spcPct val="15000"/>
            </a:spcAft>
            <a:buChar char="•"/>
          </a:pPr>
          <a:r>
            <a:rPr lang="nl-BE" sz="2600" kern="1200" dirty="0" err="1">
              <a:solidFill>
                <a:schemeClr val="accent4">
                  <a:lumMod val="75000"/>
                </a:schemeClr>
              </a:solidFill>
            </a:rPr>
            <a:t>Emprisonnement</a:t>
          </a:r>
          <a:r>
            <a:rPr lang="nl-BE" sz="2600" kern="1200" dirty="0">
              <a:solidFill>
                <a:schemeClr val="accent4">
                  <a:lumMod val="75000"/>
                </a:schemeClr>
              </a:solidFill>
            </a:rPr>
            <a:t> subsidiaire</a:t>
          </a:r>
          <a:endParaRPr lang="en-US" sz="2600" kern="1200" dirty="0">
            <a:solidFill>
              <a:schemeClr val="accent4">
                <a:lumMod val="75000"/>
              </a:schemeClr>
            </a:solidFill>
          </a:endParaRPr>
        </a:p>
      </dsp:txBody>
      <dsp:txXfrm>
        <a:off x="5960331" y="1484060"/>
        <a:ext cx="5228313" cy="3452523"/>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5B2197-EFCC-40A9-B5ED-D76785C001A0}">
      <dsp:nvSpPr>
        <dsp:cNvPr id="0" name=""/>
        <dsp:cNvSpPr/>
      </dsp:nvSpPr>
      <dsp:spPr>
        <a:xfrm>
          <a:off x="3810" y="51250"/>
          <a:ext cx="3714749" cy="911475"/>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fr-FR" sz="2500" i="0" kern="1200" dirty="0"/>
            <a:t>Art. 43. La peine de surveillance électronique</a:t>
          </a:r>
          <a:endParaRPr lang="en-US" sz="2500" i="0" kern="1200" dirty="0"/>
        </a:p>
      </dsp:txBody>
      <dsp:txXfrm>
        <a:off x="3810" y="51250"/>
        <a:ext cx="3714749" cy="911475"/>
      </dsp:txXfrm>
    </dsp:sp>
    <dsp:sp modelId="{5FB25D0F-C724-4158-921A-7F4CA9552AA1}">
      <dsp:nvSpPr>
        <dsp:cNvPr id="0" name=""/>
        <dsp:cNvSpPr/>
      </dsp:nvSpPr>
      <dsp:spPr>
        <a:xfrm>
          <a:off x="3810" y="962725"/>
          <a:ext cx="3714749" cy="4681511"/>
        </a:xfrm>
        <a:prstGeom prst="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33350" tIns="133350" rIns="108000" bIns="200025" numCol="1" spcCol="1270" anchor="t" anchorCtr="0">
          <a:noAutofit/>
        </a:bodyPr>
        <a:lstStyle/>
        <a:p>
          <a:pPr marL="228600" lvl="1" indent="-228600" algn="l" defTabSz="1111250">
            <a:lnSpc>
              <a:spcPct val="90000"/>
            </a:lnSpc>
            <a:spcBef>
              <a:spcPct val="0"/>
            </a:spcBef>
            <a:spcAft>
              <a:spcPct val="15000"/>
            </a:spcAft>
            <a:buNone/>
          </a:pPr>
          <a:r>
            <a:rPr lang="fr-FR" sz="2500" i="0" kern="1200" dirty="0"/>
            <a:t>Peine de niveau 2 </a:t>
          </a:r>
          <a:br>
            <a:rPr lang="fr-FR" sz="2500" i="0" kern="1200" dirty="0"/>
          </a:br>
          <a:r>
            <a:rPr lang="fr-FR" sz="2500" i="0" kern="1200" dirty="0"/>
            <a:t>	</a:t>
          </a:r>
          <a:endParaRPr lang="en-US" sz="2500" i="0" kern="1200" dirty="0"/>
        </a:p>
        <a:p>
          <a:pPr marL="228600" lvl="1" indent="-228600" algn="l" defTabSz="1111250">
            <a:lnSpc>
              <a:spcPct val="90000"/>
            </a:lnSpc>
            <a:spcBef>
              <a:spcPct val="0"/>
            </a:spcBef>
            <a:spcAft>
              <a:spcPct val="15000"/>
            </a:spcAft>
            <a:buNone/>
          </a:pPr>
          <a:r>
            <a:rPr lang="fr-FR" sz="2500" i="0" kern="1200" dirty="0"/>
            <a:t>Durée d’un mois à 1 an (emprisonnement subsidiaire de même durée)</a:t>
          </a:r>
          <a:endParaRPr lang="en-US" sz="2500" i="0" kern="1200" dirty="0"/>
        </a:p>
      </dsp:txBody>
      <dsp:txXfrm>
        <a:off x="3810" y="962725"/>
        <a:ext cx="3714749" cy="4681511"/>
      </dsp:txXfrm>
    </dsp:sp>
    <dsp:sp modelId="{E55F3C24-6737-4DAC-A700-9E7A17221AD9}">
      <dsp:nvSpPr>
        <dsp:cNvPr id="0" name=""/>
        <dsp:cNvSpPr/>
      </dsp:nvSpPr>
      <dsp:spPr>
        <a:xfrm>
          <a:off x="4238625" y="51250"/>
          <a:ext cx="3714749" cy="911475"/>
        </a:xfrm>
        <a:prstGeom prst="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w="6350" cap="flat" cmpd="sng" algn="ctr">
          <a:solidFill>
            <a:schemeClr val="accent2">
              <a:hueOff val="-727682"/>
              <a:satOff val="-41964"/>
              <a:lumOff val="4314"/>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fr-FR" sz="2500" i="0" kern="1200" dirty="0"/>
            <a:t>Art. 44. La peine de probation</a:t>
          </a:r>
          <a:endParaRPr lang="en-US" sz="2500" i="0" kern="1200" dirty="0"/>
        </a:p>
      </dsp:txBody>
      <dsp:txXfrm>
        <a:off x="4238625" y="51250"/>
        <a:ext cx="3714749" cy="911475"/>
      </dsp:txXfrm>
    </dsp:sp>
    <dsp:sp modelId="{112ACBA4-A6AD-4F6D-83DB-AAA2234C789D}">
      <dsp:nvSpPr>
        <dsp:cNvPr id="0" name=""/>
        <dsp:cNvSpPr/>
      </dsp:nvSpPr>
      <dsp:spPr>
        <a:xfrm>
          <a:off x="4238625" y="962725"/>
          <a:ext cx="3714749" cy="4681511"/>
        </a:xfrm>
        <a:prstGeom prst="rect">
          <a:avLst/>
        </a:prstGeom>
        <a:solidFill>
          <a:schemeClr val="accent2">
            <a:tint val="40000"/>
            <a:alpha val="90000"/>
            <a:hueOff val="-424613"/>
            <a:satOff val="-37673"/>
            <a:lumOff val="-385"/>
            <a:alphaOff val="0"/>
          </a:schemeClr>
        </a:solidFill>
        <a:ln w="6350" cap="flat" cmpd="sng" algn="ctr">
          <a:solidFill>
            <a:schemeClr val="accent2">
              <a:tint val="40000"/>
              <a:alpha val="90000"/>
              <a:hueOff val="-424613"/>
              <a:satOff val="-37673"/>
              <a:lumOff val="-385"/>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33350" tIns="133350" rIns="108000" bIns="200025" numCol="1" spcCol="1270" anchor="t" anchorCtr="0">
          <a:noAutofit/>
        </a:bodyPr>
        <a:lstStyle/>
        <a:p>
          <a:pPr marL="228600" lvl="1" indent="-228600" algn="l" defTabSz="1066800">
            <a:lnSpc>
              <a:spcPct val="90000"/>
            </a:lnSpc>
            <a:spcBef>
              <a:spcPct val="0"/>
            </a:spcBef>
            <a:spcAft>
              <a:spcPct val="15000"/>
            </a:spcAft>
            <a:buNone/>
          </a:pPr>
          <a:r>
            <a:rPr lang="fr-FR" sz="2500" i="0" kern="1200" dirty="0"/>
            <a:t>peine de niveau 1 ou de niveau 2</a:t>
          </a:r>
          <a:endParaRPr lang="en-US" sz="2500" i="0" kern="1200" dirty="0">
            <a:solidFill>
              <a:schemeClr val="accent4">
                <a:lumMod val="75000"/>
              </a:schemeClr>
            </a:solidFill>
          </a:endParaRPr>
        </a:p>
        <a:p>
          <a:pPr marL="228600" lvl="1" indent="-228600" algn="l" defTabSz="1066800">
            <a:lnSpc>
              <a:spcPct val="90000"/>
            </a:lnSpc>
            <a:spcBef>
              <a:spcPct val="0"/>
            </a:spcBef>
            <a:spcAft>
              <a:spcPct val="15000"/>
            </a:spcAft>
            <a:buNone/>
          </a:pPr>
          <a:r>
            <a:rPr lang="fr-FR" sz="2500" i="0" kern="1200" dirty="0"/>
            <a:t>durée : 6 mois-12 mois (</a:t>
          </a:r>
          <a:r>
            <a:rPr lang="fr-FR" sz="2500" i="0" kern="1200" dirty="0" err="1"/>
            <a:t>niv</a:t>
          </a:r>
          <a:r>
            <a:rPr lang="fr-FR" sz="2500" i="0" kern="1200" dirty="0"/>
            <a:t>. 1) et 1 an à 2 ans (</a:t>
          </a:r>
          <a:r>
            <a:rPr lang="fr-FR" sz="2500" i="0" kern="1200" dirty="0" err="1"/>
            <a:t>niv</a:t>
          </a:r>
          <a:r>
            <a:rPr lang="fr-FR" sz="2500" i="0" kern="1200" dirty="0"/>
            <a:t>. 2) le juge détermine les conditions</a:t>
          </a:r>
          <a:endParaRPr lang="en-US" sz="2500" i="0" kern="1200" dirty="0">
            <a:solidFill>
              <a:schemeClr val="accent4">
                <a:lumMod val="75000"/>
              </a:schemeClr>
            </a:solidFill>
          </a:endParaRPr>
        </a:p>
        <a:p>
          <a:pPr marL="228600" lvl="1" indent="-228600" algn="l" defTabSz="179388">
            <a:lnSpc>
              <a:spcPct val="90000"/>
            </a:lnSpc>
            <a:spcBef>
              <a:spcPct val="0"/>
            </a:spcBef>
            <a:spcAft>
              <a:spcPct val="15000"/>
            </a:spcAft>
            <a:buFont typeface="Arial" panose="020B0604020202020204" pitchFamily="34" charset="0"/>
            <a:buNone/>
            <a:tabLst>
              <a:tab pos="1701800" algn="l"/>
              <a:tab pos="1790700" algn="l"/>
              <a:tab pos="2057400" algn="l"/>
            </a:tabLst>
          </a:pPr>
          <a:r>
            <a:rPr lang="fr-FR" sz="2500" i="0" kern="1200" dirty="0">
              <a:solidFill>
                <a:schemeClr val="accent1">
                  <a:lumMod val="75000"/>
                </a:schemeClr>
              </a:solidFill>
            </a:rPr>
            <a:t>amende ou emprisonnement subsidiaire (</a:t>
          </a:r>
          <a:r>
            <a:rPr lang="fr-FR" sz="2500" i="0" kern="1200" dirty="0" err="1">
              <a:solidFill>
                <a:schemeClr val="accent1">
                  <a:lumMod val="75000"/>
                </a:schemeClr>
              </a:solidFill>
            </a:rPr>
            <a:t>empris</a:t>
          </a:r>
          <a:r>
            <a:rPr lang="fr-FR" sz="2500" i="0" kern="1200" dirty="0">
              <a:solidFill>
                <a:schemeClr val="accent1">
                  <a:lumMod val="75000"/>
                </a:schemeClr>
              </a:solidFill>
            </a:rPr>
            <a:t>. </a:t>
          </a:r>
          <a:r>
            <a:rPr lang="fr-FR" sz="2500" i="0" kern="1200" dirty="0" err="1">
              <a:solidFill>
                <a:schemeClr val="accent1">
                  <a:lumMod val="75000"/>
                </a:schemeClr>
              </a:solidFill>
            </a:rPr>
            <a:t>subs</a:t>
          </a:r>
          <a:r>
            <a:rPr lang="fr-FR" sz="2500" i="0" kern="1200" dirty="0">
              <a:solidFill>
                <a:schemeClr val="accent1">
                  <a:lumMod val="75000"/>
                </a:schemeClr>
              </a:solidFill>
            </a:rPr>
            <a:t>, ne peut dépasser 6 mois pour le </a:t>
          </a:r>
          <a:r>
            <a:rPr lang="fr-FR" sz="2500" i="0" kern="1200" dirty="0" err="1">
              <a:solidFill>
                <a:schemeClr val="accent1">
                  <a:lumMod val="75000"/>
                </a:schemeClr>
              </a:solidFill>
            </a:rPr>
            <a:t>niv</a:t>
          </a:r>
          <a:r>
            <a:rPr lang="fr-FR" sz="2500" i="0" kern="1200" dirty="0">
              <a:solidFill>
                <a:schemeClr val="accent1">
                  <a:lumMod val="75000"/>
                </a:schemeClr>
              </a:solidFill>
            </a:rPr>
            <a:t>. 1 et un an pour le </a:t>
          </a:r>
          <a:r>
            <a:rPr lang="fr-FR" sz="2500" i="0" kern="1200" dirty="0" err="1">
              <a:solidFill>
                <a:schemeClr val="accent1">
                  <a:lumMod val="75000"/>
                </a:schemeClr>
              </a:solidFill>
            </a:rPr>
            <a:t>niv</a:t>
          </a:r>
          <a:r>
            <a:rPr lang="fr-FR" sz="2500" i="0" kern="1200" dirty="0">
              <a:solidFill>
                <a:schemeClr val="accent1">
                  <a:lumMod val="75000"/>
                </a:schemeClr>
              </a:solidFill>
            </a:rPr>
            <a:t>. 2,</a:t>
          </a:r>
          <a:endParaRPr lang="en-US" sz="2500" i="0" kern="1200" dirty="0">
            <a:solidFill>
              <a:schemeClr val="accent4">
                <a:lumMod val="75000"/>
              </a:schemeClr>
            </a:solidFill>
          </a:endParaRPr>
        </a:p>
      </dsp:txBody>
      <dsp:txXfrm>
        <a:off x="4238625" y="962725"/>
        <a:ext cx="3714749" cy="4681511"/>
      </dsp:txXfrm>
    </dsp:sp>
    <dsp:sp modelId="{EA1CF8A3-4256-4D81-B5F7-784A005EA45D}">
      <dsp:nvSpPr>
        <dsp:cNvPr id="0" name=""/>
        <dsp:cNvSpPr/>
      </dsp:nvSpPr>
      <dsp:spPr>
        <a:xfrm>
          <a:off x="8473439" y="51250"/>
          <a:ext cx="3714749" cy="911475"/>
        </a:xfrm>
        <a:prstGeom prst="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fr-FR" sz="2500" i="0" u="none" kern="1200" dirty="0"/>
            <a:t>Art. 45. La peine de travail</a:t>
          </a:r>
          <a:r>
            <a:rPr lang="fr-FR" sz="2500" i="1" kern="1200" dirty="0"/>
            <a:t> </a:t>
          </a:r>
          <a:endParaRPr lang="en-US" sz="2500" kern="1200" dirty="0">
            <a:solidFill>
              <a:schemeClr val="accent4">
                <a:lumMod val="75000"/>
              </a:schemeClr>
            </a:solidFill>
          </a:endParaRPr>
        </a:p>
      </dsp:txBody>
      <dsp:txXfrm>
        <a:off x="8473439" y="51250"/>
        <a:ext cx="3714749" cy="911475"/>
      </dsp:txXfrm>
    </dsp:sp>
    <dsp:sp modelId="{8C910E3A-E885-42F9-B56C-80FC92E80562}">
      <dsp:nvSpPr>
        <dsp:cNvPr id="0" name=""/>
        <dsp:cNvSpPr/>
      </dsp:nvSpPr>
      <dsp:spPr>
        <a:xfrm>
          <a:off x="8473439" y="962725"/>
          <a:ext cx="3714749" cy="4681511"/>
        </a:xfrm>
        <a:prstGeom prst="rect">
          <a:avLst/>
        </a:prstGeom>
        <a:solidFill>
          <a:schemeClr val="accent2">
            <a:tint val="40000"/>
            <a:alpha val="90000"/>
            <a:hueOff val="-849226"/>
            <a:satOff val="-75346"/>
            <a:lumOff val="-769"/>
            <a:alphaOff val="0"/>
          </a:schemeClr>
        </a:solidFill>
        <a:ln w="6350" cap="flat" cmpd="sng" algn="ctr">
          <a:solidFill>
            <a:schemeClr val="accent2">
              <a:tint val="40000"/>
              <a:alpha val="90000"/>
              <a:hueOff val="-849226"/>
              <a:satOff val="-75346"/>
              <a:lumOff val="-769"/>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3403600">
            <a:lnSpc>
              <a:spcPct val="90000"/>
            </a:lnSpc>
            <a:spcBef>
              <a:spcPct val="0"/>
            </a:spcBef>
            <a:spcAft>
              <a:spcPct val="15000"/>
            </a:spcAft>
            <a:buNone/>
          </a:pPr>
          <a:r>
            <a:rPr lang="fr-FR" sz="2500" i="0" kern="1200" dirty="0"/>
            <a:t>peine de niveau 1 ou de niveau 2 durée : 20 h à 120 h(</a:t>
          </a:r>
          <a:r>
            <a:rPr lang="fr-FR" sz="2500" i="0" kern="1200" dirty="0" err="1"/>
            <a:t>niv</a:t>
          </a:r>
          <a:r>
            <a:rPr lang="fr-FR" sz="2500" i="0" kern="1200" dirty="0"/>
            <a:t>. 1) et 121 h à 300 h (</a:t>
          </a:r>
          <a:r>
            <a:rPr lang="fr-FR" sz="2500" i="0" kern="1200" dirty="0" err="1"/>
            <a:t>niv</a:t>
          </a:r>
          <a:r>
            <a:rPr lang="fr-FR" sz="2500" i="0" kern="1200" dirty="0"/>
            <a:t>. 2)</a:t>
          </a:r>
          <a:br>
            <a:rPr lang="fr-FR" sz="2500" i="0" kern="1200" dirty="0"/>
          </a:br>
          <a:endParaRPr lang="en-US" sz="2500" kern="1200" dirty="0">
            <a:solidFill>
              <a:schemeClr val="accent4">
                <a:lumMod val="75000"/>
              </a:schemeClr>
            </a:solidFill>
          </a:endParaRPr>
        </a:p>
        <a:p>
          <a:pPr marL="228600" lvl="1" indent="-228600" algn="l" defTabSz="1066800">
            <a:lnSpc>
              <a:spcPct val="90000"/>
            </a:lnSpc>
            <a:spcBef>
              <a:spcPct val="0"/>
            </a:spcBef>
            <a:spcAft>
              <a:spcPct val="15000"/>
            </a:spcAft>
            <a:buNone/>
          </a:pPr>
          <a:endParaRPr lang="en-US" sz="2500" kern="1200" dirty="0">
            <a:solidFill>
              <a:schemeClr val="accent1">
                <a:lumMod val="75000"/>
              </a:schemeClr>
            </a:solidFill>
          </a:endParaRPr>
        </a:p>
        <a:p>
          <a:pPr marL="228600" lvl="1" indent="-228600" algn="l" defTabSz="1066800">
            <a:lnSpc>
              <a:spcPct val="90000"/>
            </a:lnSpc>
            <a:spcBef>
              <a:spcPct val="0"/>
            </a:spcBef>
            <a:spcAft>
              <a:spcPct val="15000"/>
            </a:spcAft>
            <a:buNone/>
          </a:pPr>
          <a:r>
            <a:rPr lang="fr-FR" sz="2500" i="0" kern="1200" dirty="0">
              <a:solidFill>
                <a:schemeClr val="accent1">
                  <a:lumMod val="75000"/>
                </a:schemeClr>
              </a:solidFill>
            </a:rPr>
            <a:t>amende ou emprisonnement subsidiaire (</a:t>
          </a:r>
          <a:r>
            <a:rPr lang="fr-FR" sz="2500" i="0" kern="1200" dirty="0" err="1">
              <a:solidFill>
                <a:schemeClr val="accent1">
                  <a:lumMod val="75000"/>
                </a:schemeClr>
              </a:solidFill>
            </a:rPr>
            <a:t>empris</a:t>
          </a:r>
          <a:r>
            <a:rPr lang="fr-FR" sz="2500" i="0" kern="1200" dirty="0">
              <a:solidFill>
                <a:schemeClr val="accent1">
                  <a:lumMod val="75000"/>
                </a:schemeClr>
              </a:solidFill>
            </a:rPr>
            <a:t>. </a:t>
          </a:r>
          <a:r>
            <a:rPr lang="fr-FR" sz="2500" i="0" kern="1200" dirty="0" err="1">
              <a:solidFill>
                <a:schemeClr val="accent1">
                  <a:lumMod val="75000"/>
                </a:schemeClr>
              </a:solidFill>
            </a:rPr>
            <a:t>subs</a:t>
          </a:r>
          <a:r>
            <a:rPr lang="fr-FR" sz="2500" i="0" kern="1200" dirty="0">
              <a:solidFill>
                <a:schemeClr val="accent1">
                  <a:lumMod val="75000"/>
                </a:schemeClr>
              </a:solidFill>
            </a:rPr>
            <a:t>. ne peut dépasser 6 mois pour le </a:t>
          </a:r>
          <a:r>
            <a:rPr lang="fr-FR" sz="2500" i="0" kern="1200" dirty="0" err="1">
              <a:solidFill>
                <a:schemeClr val="accent1">
                  <a:lumMod val="75000"/>
                </a:schemeClr>
              </a:solidFill>
            </a:rPr>
            <a:t>niv</a:t>
          </a:r>
          <a:r>
            <a:rPr lang="fr-FR" sz="2500" i="0" kern="1200" dirty="0">
              <a:solidFill>
                <a:schemeClr val="accent1">
                  <a:lumMod val="75000"/>
                </a:schemeClr>
              </a:solidFill>
            </a:rPr>
            <a:t>. 1 et un an pour le </a:t>
          </a:r>
          <a:r>
            <a:rPr lang="fr-FR" sz="2500" i="0" kern="1200" dirty="0" err="1">
              <a:solidFill>
                <a:schemeClr val="accent1">
                  <a:lumMod val="75000"/>
                </a:schemeClr>
              </a:solidFill>
            </a:rPr>
            <a:t>niv</a:t>
          </a:r>
          <a:r>
            <a:rPr lang="fr-FR" sz="2500" i="0" kern="1200" dirty="0">
              <a:solidFill>
                <a:schemeClr val="accent1">
                  <a:lumMod val="75000"/>
                </a:schemeClr>
              </a:solidFill>
            </a:rPr>
            <a:t>. 2</a:t>
          </a:r>
          <a:r>
            <a:rPr lang="fr-FR" sz="2500" i="1" kern="1200" dirty="0">
              <a:solidFill>
                <a:schemeClr val="accent1">
                  <a:lumMod val="75000"/>
                </a:schemeClr>
              </a:solidFill>
            </a:rPr>
            <a:t>.</a:t>
          </a:r>
          <a:endParaRPr lang="en-US" sz="2500" kern="1200" dirty="0">
            <a:solidFill>
              <a:schemeClr val="accent1">
                <a:lumMod val="75000"/>
              </a:schemeClr>
            </a:solidFill>
          </a:endParaRPr>
        </a:p>
      </dsp:txBody>
      <dsp:txXfrm>
        <a:off x="8473439" y="962725"/>
        <a:ext cx="3714749" cy="4681511"/>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0F47E1-7CBE-4A3E-B9E8-700F3B8110CD}">
      <dsp:nvSpPr>
        <dsp:cNvPr id="0" name=""/>
        <dsp:cNvSpPr/>
      </dsp:nvSpPr>
      <dsp:spPr>
        <a:xfrm>
          <a:off x="0" y="477212"/>
          <a:ext cx="6829465" cy="14718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fr-FR" sz="3700" b="1" i="0" kern="1200" dirty="0"/>
            <a:t>Art. 51. La condamnation par déclaration de culpabilité</a:t>
          </a:r>
          <a:endParaRPr lang="en-US" sz="3700" b="1" i="0" kern="1200" dirty="0"/>
        </a:p>
      </dsp:txBody>
      <dsp:txXfrm>
        <a:off x="71850" y="549062"/>
        <a:ext cx="6685765" cy="1328160"/>
      </dsp:txXfrm>
    </dsp:sp>
    <dsp:sp modelId="{B7DE6975-299E-4E74-9056-33414337CF55}">
      <dsp:nvSpPr>
        <dsp:cNvPr id="0" name=""/>
        <dsp:cNvSpPr/>
      </dsp:nvSpPr>
      <dsp:spPr>
        <a:xfrm>
          <a:off x="0" y="2055633"/>
          <a:ext cx="6829465" cy="147186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nl-BE" sz="3700" i="0" kern="1200" dirty="0" err="1">
              <a:solidFill>
                <a:srgbClr val="EAE511"/>
              </a:solidFill>
            </a:rPr>
            <a:t>Peine</a:t>
          </a:r>
          <a:r>
            <a:rPr lang="nl-BE" sz="3700" i="0" kern="1200" dirty="0">
              <a:solidFill>
                <a:srgbClr val="EAE511"/>
              </a:solidFill>
            </a:rPr>
            <a:t> de niveau 1 </a:t>
          </a:r>
          <a:r>
            <a:rPr lang="nl-BE" sz="3700" i="0" kern="1200" dirty="0" err="1">
              <a:solidFill>
                <a:srgbClr val="EAE511"/>
              </a:solidFill>
            </a:rPr>
            <a:t>ou</a:t>
          </a:r>
          <a:r>
            <a:rPr lang="nl-BE" sz="3700" i="0" kern="1200" dirty="0">
              <a:solidFill>
                <a:srgbClr val="EAE511"/>
              </a:solidFill>
            </a:rPr>
            <a:t> de niveau 2.</a:t>
          </a:r>
          <a:endParaRPr lang="en-US" sz="3700" i="0" kern="1200" dirty="0">
            <a:solidFill>
              <a:srgbClr val="EAE511"/>
            </a:solidFill>
          </a:endParaRPr>
        </a:p>
      </dsp:txBody>
      <dsp:txXfrm>
        <a:off x="71850" y="2127483"/>
        <a:ext cx="6685765" cy="1328160"/>
      </dsp:txXfrm>
    </dsp:sp>
    <dsp:sp modelId="{9F04398E-4ECF-4CEF-B5EC-74FC629DC18C}">
      <dsp:nvSpPr>
        <dsp:cNvPr id="0" name=""/>
        <dsp:cNvSpPr/>
      </dsp:nvSpPr>
      <dsp:spPr>
        <a:xfrm>
          <a:off x="0" y="3634053"/>
          <a:ext cx="6829465" cy="147186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nl-BE" sz="3700" i="0" kern="1200" dirty="0" err="1">
              <a:solidFill>
                <a:schemeClr val="accent1">
                  <a:lumMod val="75000"/>
                </a:schemeClr>
              </a:solidFill>
            </a:rPr>
            <a:t>Faits</a:t>
          </a:r>
          <a:r>
            <a:rPr lang="nl-BE" sz="3700" i="0" kern="1200" dirty="0">
              <a:solidFill>
                <a:schemeClr val="accent1">
                  <a:lumMod val="75000"/>
                </a:schemeClr>
              </a:solidFill>
            </a:rPr>
            <a:t> de </a:t>
          </a:r>
          <a:r>
            <a:rPr lang="nl-BE" sz="3700" i="0" kern="1200" dirty="0" err="1">
              <a:solidFill>
                <a:schemeClr val="accent1">
                  <a:lumMod val="75000"/>
                </a:schemeClr>
              </a:solidFill>
            </a:rPr>
            <a:t>gravité</a:t>
          </a:r>
          <a:r>
            <a:rPr lang="nl-BE" sz="3700" i="0" kern="1200" dirty="0">
              <a:solidFill>
                <a:schemeClr val="accent1">
                  <a:lumMod val="75000"/>
                </a:schemeClr>
              </a:solidFill>
            </a:rPr>
            <a:t> </a:t>
          </a:r>
          <a:r>
            <a:rPr lang="nl-BE" sz="3700" i="0" kern="1200" dirty="0" err="1">
              <a:solidFill>
                <a:schemeClr val="accent1">
                  <a:lumMod val="75000"/>
                </a:schemeClr>
              </a:solidFill>
            </a:rPr>
            <a:t>limitée</a:t>
          </a:r>
          <a:r>
            <a:rPr lang="nl-BE" sz="3700" i="0" kern="1200" dirty="0">
              <a:solidFill>
                <a:schemeClr val="accent1">
                  <a:lumMod val="75000"/>
                </a:schemeClr>
              </a:solidFill>
            </a:rPr>
            <a:t> </a:t>
          </a:r>
          <a:r>
            <a:rPr lang="nl-BE" sz="3700" i="0" kern="1200" dirty="0" err="1">
              <a:solidFill>
                <a:schemeClr val="accent1">
                  <a:lumMod val="75000"/>
                </a:schemeClr>
              </a:solidFill>
            </a:rPr>
            <a:t>ou</a:t>
          </a:r>
          <a:r>
            <a:rPr lang="nl-BE" sz="3700" i="0" kern="1200" dirty="0">
              <a:solidFill>
                <a:schemeClr val="accent1">
                  <a:lumMod val="75000"/>
                </a:schemeClr>
              </a:solidFill>
            </a:rPr>
            <a:t> en raison de </a:t>
          </a:r>
          <a:r>
            <a:rPr lang="nl-BE" sz="3700" i="0" kern="1200" dirty="0" err="1">
              <a:solidFill>
                <a:schemeClr val="accent1">
                  <a:lumMod val="75000"/>
                </a:schemeClr>
              </a:solidFill>
            </a:rPr>
            <a:t>l’écoulement</a:t>
          </a:r>
          <a:r>
            <a:rPr lang="nl-BE" sz="3700" i="0" kern="1200" dirty="0">
              <a:solidFill>
                <a:schemeClr val="accent1">
                  <a:lumMod val="75000"/>
                </a:schemeClr>
              </a:solidFill>
            </a:rPr>
            <a:t> du </a:t>
          </a:r>
          <a:r>
            <a:rPr lang="nl-BE" sz="3700" i="0" kern="1200" dirty="0" err="1">
              <a:solidFill>
                <a:schemeClr val="accent1">
                  <a:lumMod val="75000"/>
                </a:schemeClr>
              </a:solidFill>
            </a:rPr>
            <a:t>temps</a:t>
          </a:r>
          <a:r>
            <a:rPr lang="nl-BE" sz="3700" i="0" kern="1200" dirty="0"/>
            <a:t>.</a:t>
          </a:r>
          <a:endParaRPr lang="en-US" sz="3700" i="0" kern="1200" dirty="0"/>
        </a:p>
      </dsp:txBody>
      <dsp:txXfrm>
        <a:off x="71850" y="3705903"/>
        <a:ext cx="6685765" cy="1328160"/>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AEB12A-9A86-4804-AD68-FF69B9537FF3}">
      <dsp:nvSpPr>
        <dsp:cNvPr id="0" name=""/>
        <dsp:cNvSpPr/>
      </dsp:nvSpPr>
      <dsp:spPr>
        <a:xfrm>
          <a:off x="0" y="1013159"/>
          <a:ext cx="7372096" cy="174665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184353-5289-4FE0-A1EF-BFF261080B4A}">
      <dsp:nvSpPr>
        <dsp:cNvPr id="0" name=""/>
        <dsp:cNvSpPr/>
      </dsp:nvSpPr>
      <dsp:spPr>
        <a:xfrm>
          <a:off x="528363" y="1339103"/>
          <a:ext cx="960661" cy="960661"/>
        </a:xfrm>
        <a:prstGeom prst="rect">
          <a:avLst/>
        </a:prstGeom>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7C24DC5-A1BF-49B7-9731-71493E925A10}">
      <dsp:nvSpPr>
        <dsp:cNvPr id="0" name=""/>
        <dsp:cNvSpPr/>
      </dsp:nvSpPr>
      <dsp:spPr>
        <a:xfrm>
          <a:off x="2017388" y="946105"/>
          <a:ext cx="3317443" cy="1746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854" tIns="184854" rIns="184854" bIns="184854" numCol="1" spcCol="1270" anchor="ctr" anchorCtr="0">
          <a:noAutofit/>
        </a:bodyPr>
        <a:lstStyle/>
        <a:p>
          <a:pPr marL="0" lvl="0" indent="0" algn="l" defTabSz="933450">
            <a:lnSpc>
              <a:spcPct val="90000"/>
            </a:lnSpc>
            <a:spcBef>
              <a:spcPct val="0"/>
            </a:spcBef>
            <a:spcAft>
              <a:spcPct val="35000"/>
            </a:spcAft>
            <a:buNone/>
          </a:pPr>
          <a:r>
            <a:rPr lang="fr-FR" sz="2100" b="1" kern="1200" dirty="0"/>
            <a:t>Art. 58. La publication de la décision de condamnation</a:t>
          </a:r>
          <a:endParaRPr lang="en-US" sz="2100" kern="1200" dirty="0"/>
        </a:p>
      </dsp:txBody>
      <dsp:txXfrm>
        <a:off x="2017388" y="946105"/>
        <a:ext cx="3317443" cy="1746656"/>
      </dsp:txXfrm>
    </dsp:sp>
    <dsp:sp modelId="{FAE3126B-B5F6-42F1-B140-633315A10EB3}">
      <dsp:nvSpPr>
        <dsp:cNvPr id="0" name=""/>
        <dsp:cNvSpPr/>
      </dsp:nvSpPr>
      <dsp:spPr>
        <a:xfrm>
          <a:off x="5334831" y="946105"/>
          <a:ext cx="2037264" cy="1746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854" tIns="184854" rIns="184854" bIns="184854" numCol="1" spcCol="1270" anchor="ctr" anchorCtr="0">
          <a:noAutofit/>
        </a:bodyPr>
        <a:lstStyle/>
        <a:p>
          <a:pPr marL="0" lvl="0" indent="0" algn="l" defTabSz="711200">
            <a:lnSpc>
              <a:spcPct val="90000"/>
            </a:lnSpc>
            <a:spcBef>
              <a:spcPct val="0"/>
            </a:spcBef>
            <a:spcAft>
              <a:spcPct val="35000"/>
            </a:spcAft>
            <a:buNone/>
          </a:pPr>
          <a:r>
            <a:rPr lang="fr-FR" sz="1600" kern="1200" dirty="0"/>
            <a:t>Dans les cas prévus par la loi</a:t>
          </a:r>
          <a:endParaRPr lang="en-US" sz="1600" kern="1200" dirty="0"/>
        </a:p>
      </dsp:txBody>
      <dsp:txXfrm>
        <a:off x="5334831" y="946105"/>
        <a:ext cx="2037264" cy="1746656"/>
      </dsp:txXfrm>
    </dsp:sp>
    <dsp:sp modelId="{E0B015B9-AF5D-4C3B-BE50-63922D945AA5}">
      <dsp:nvSpPr>
        <dsp:cNvPr id="0" name=""/>
        <dsp:cNvSpPr/>
      </dsp:nvSpPr>
      <dsp:spPr>
        <a:xfrm>
          <a:off x="0" y="3129426"/>
          <a:ext cx="7372096" cy="174665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2D6D24-CD0E-4796-9F0A-5B6681309FA6}">
      <dsp:nvSpPr>
        <dsp:cNvPr id="0" name=""/>
        <dsp:cNvSpPr/>
      </dsp:nvSpPr>
      <dsp:spPr>
        <a:xfrm>
          <a:off x="528363" y="3522423"/>
          <a:ext cx="960661" cy="960661"/>
        </a:xfrm>
        <a:prstGeom prst="rect">
          <a:avLst/>
        </a:prstGeom>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1C6E090-BB02-4D1B-ABA2-9C2FFE4AF119}">
      <dsp:nvSpPr>
        <dsp:cNvPr id="0" name=""/>
        <dsp:cNvSpPr/>
      </dsp:nvSpPr>
      <dsp:spPr>
        <a:xfrm>
          <a:off x="2017388" y="3129426"/>
          <a:ext cx="3317443" cy="1746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854" tIns="184854" rIns="184854" bIns="184854" numCol="1" spcCol="1270" anchor="ctr" anchorCtr="0">
          <a:noAutofit/>
        </a:bodyPr>
        <a:lstStyle/>
        <a:p>
          <a:pPr marL="0" lvl="0" indent="0" algn="l" defTabSz="933450">
            <a:lnSpc>
              <a:spcPct val="90000"/>
            </a:lnSpc>
            <a:spcBef>
              <a:spcPct val="0"/>
            </a:spcBef>
            <a:spcAft>
              <a:spcPct val="35000"/>
            </a:spcAft>
            <a:buNone/>
          </a:pPr>
          <a:r>
            <a:rPr lang="fr-FR" sz="2100" b="1" kern="1200" dirty="0"/>
            <a:t>Art. 59. La fermeture d’établissement</a:t>
          </a:r>
        </a:p>
        <a:p>
          <a:pPr marL="0" lvl="0" indent="0" algn="l" defTabSz="933450">
            <a:lnSpc>
              <a:spcPct val="90000"/>
            </a:lnSpc>
            <a:spcBef>
              <a:spcPct val="0"/>
            </a:spcBef>
            <a:spcAft>
              <a:spcPct val="35000"/>
            </a:spcAft>
            <a:buNone/>
          </a:pPr>
          <a:r>
            <a:rPr lang="fr-FR" sz="2100" b="1" kern="1200" dirty="0"/>
            <a:t>Fermeture temporaire (loi réparatrice)ou définitive</a:t>
          </a:r>
          <a:endParaRPr lang="en-US" sz="2100" kern="1200" dirty="0"/>
        </a:p>
      </dsp:txBody>
      <dsp:txXfrm>
        <a:off x="2017388" y="3129426"/>
        <a:ext cx="3317443" cy="1746656"/>
      </dsp:txXfrm>
    </dsp:sp>
    <dsp:sp modelId="{B3C098DE-41C7-4F3D-9C62-C3E283D7B73F}">
      <dsp:nvSpPr>
        <dsp:cNvPr id="0" name=""/>
        <dsp:cNvSpPr/>
      </dsp:nvSpPr>
      <dsp:spPr>
        <a:xfrm>
          <a:off x="5334831" y="3129426"/>
          <a:ext cx="2037264" cy="1746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854" tIns="184854" rIns="184854" bIns="184854" numCol="1" spcCol="1270" anchor="ctr" anchorCtr="0">
          <a:noAutofit/>
        </a:bodyPr>
        <a:lstStyle/>
        <a:p>
          <a:pPr marL="0" lvl="0" indent="0" algn="l" defTabSz="711200">
            <a:lnSpc>
              <a:spcPct val="90000"/>
            </a:lnSpc>
            <a:spcBef>
              <a:spcPct val="0"/>
            </a:spcBef>
            <a:spcAft>
              <a:spcPct val="35000"/>
            </a:spcAft>
            <a:buNone/>
          </a:pPr>
          <a:r>
            <a:rPr lang="fr-FR" sz="1600" i="0" kern="1200" dirty="0"/>
            <a:t>Dans les cas prévus par la loi</a:t>
          </a:r>
          <a:endParaRPr lang="en-US" sz="1600" i="0" kern="1200" dirty="0"/>
        </a:p>
      </dsp:txBody>
      <dsp:txXfrm>
        <a:off x="5334831" y="3129426"/>
        <a:ext cx="2037264" cy="1746656"/>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252DD5-E814-4B62-AA13-936F187570AD}">
      <dsp:nvSpPr>
        <dsp:cNvPr id="0" name=""/>
        <dsp:cNvSpPr/>
      </dsp:nvSpPr>
      <dsp:spPr>
        <a:xfrm>
          <a:off x="1375443" y="0"/>
          <a:ext cx="7192898" cy="249258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BE" sz="2000" b="1" kern="1200" dirty="0"/>
            <a:t>Art. 60. Récidive</a:t>
          </a:r>
        </a:p>
        <a:p>
          <a:pPr marL="0" lvl="0" indent="0" algn="ctr" defTabSz="889000">
            <a:lnSpc>
              <a:spcPct val="90000"/>
            </a:lnSpc>
            <a:spcBef>
              <a:spcPct val="0"/>
            </a:spcBef>
            <a:spcAft>
              <a:spcPct val="35000"/>
            </a:spcAft>
            <a:buNone/>
          </a:pPr>
          <a:r>
            <a:rPr lang="nl-BE" sz="2000" i="1" kern="1200" dirty="0"/>
            <a:t>NB. </a:t>
          </a:r>
          <a:r>
            <a:rPr lang="nl-BE" sz="2000" kern="1200" dirty="0"/>
            <a:t>La </a:t>
          </a:r>
          <a:r>
            <a:rPr lang="nl-BE" sz="2000" kern="1200" dirty="0" err="1"/>
            <a:t>commission</a:t>
          </a:r>
          <a:r>
            <a:rPr lang="nl-BE" sz="2000" kern="1200" dirty="0"/>
            <a:t> de </a:t>
          </a:r>
          <a:r>
            <a:rPr lang="nl-BE" sz="2000" kern="1200" dirty="0" err="1"/>
            <a:t>réforme</a:t>
          </a:r>
          <a:r>
            <a:rPr lang="nl-BE" sz="2000" kern="1200" dirty="0"/>
            <a:t> a </a:t>
          </a:r>
          <a:r>
            <a:rPr lang="nl-BE" sz="2000" kern="1200" dirty="0" err="1"/>
            <a:t>toujours</a:t>
          </a:r>
          <a:r>
            <a:rPr lang="nl-BE" sz="2000" kern="1200" dirty="0"/>
            <a:t> </a:t>
          </a:r>
          <a:r>
            <a:rPr lang="nl-BE" sz="2000" kern="1200" dirty="0" err="1"/>
            <a:t>été</a:t>
          </a:r>
          <a:r>
            <a:rPr lang="nl-BE" sz="2000" kern="1200" dirty="0"/>
            <a:t> </a:t>
          </a:r>
          <a:r>
            <a:rPr lang="nl-BE" sz="2000" kern="1200" dirty="0" err="1"/>
            <a:t>résolument</a:t>
          </a:r>
          <a:r>
            <a:rPr lang="nl-BE" sz="2000" kern="1200" dirty="0"/>
            <a:t> </a:t>
          </a:r>
          <a:r>
            <a:rPr lang="nl-BE" sz="2000" kern="1200" dirty="0" err="1"/>
            <a:t>opposée</a:t>
          </a:r>
          <a:r>
            <a:rPr lang="nl-BE" sz="2000" kern="1200" dirty="0"/>
            <a:t> à </a:t>
          </a:r>
          <a:r>
            <a:rPr lang="nl-BE" sz="2000" kern="1200" dirty="0" err="1"/>
            <a:t>un</a:t>
          </a:r>
          <a:r>
            <a:rPr lang="nl-BE" sz="2000" kern="1200" dirty="0"/>
            <a:t> régime </a:t>
          </a:r>
          <a:r>
            <a:rPr lang="nl-BE" sz="2000" kern="1200" dirty="0" err="1"/>
            <a:t>d’aggravation</a:t>
          </a:r>
          <a:r>
            <a:rPr lang="nl-BE" sz="2000" kern="1200" dirty="0"/>
            <a:t> des </a:t>
          </a:r>
          <a:r>
            <a:rPr lang="nl-BE" sz="2000" kern="1200" dirty="0" err="1"/>
            <a:t>peines</a:t>
          </a:r>
          <a:r>
            <a:rPr lang="nl-BE" sz="2000" kern="1200" dirty="0"/>
            <a:t> </a:t>
          </a:r>
          <a:r>
            <a:rPr lang="nl-BE" sz="2000" kern="1200" dirty="0" err="1"/>
            <a:t>fondée</a:t>
          </a:r>
          <a:r>
            <a:rPr lang="nl-BE" sz="2000" kern="1200" dirty="0"/>
            <a:t> </a:t>
          </a:r>
          <a:r>
            <a:rPr lang="nl-BE" sz="2000" kern="1200" dirty="0" err="1"/>
            <a:t>sur</a:t>
          </a:r>
          <a:r>
            <a:rPr lang="nl-BE" sz="2000" kern="1200" dirty="0"/>
            <a:t> la récidive générale, la </a:t>
          </a:r>
          <a:r>
            <a:rPr lang="nl-BE" sz="2000" kern="1200" dirty="0" err="1"/>
            <a:t>fourchette</a:t>
          </a:r>
          <a:r>
            <a:rPr lang="nl-BE" sz="2000" kern="1200" dirty="0"/>
            <a:t> </a:t>
          </a:r>
          <a:r>
            <a:rPr lang="nl-BE" sz="2000" kern="1200" dirty="0" err="1"/>
            <a:t>prévue</a:t>
          </a:r>
          <a:r>
            <a:rPr lang="nl-BE" sz="2000" kern="1200" dirty="0"/>
            <a:t> dans les </a:t>
          </a:r>
          <a:r>
            <a:rPr lang="nl-BE" sz="2000" kern="1200" dirty="0" err="1"/>
            <a:t>niveaux</a:t>
          </a:r>
          <a:r>
            <a:rPr lang="nl-BE" sz="2000" kern="1200" dirty="0"/>
            <a:t> de </a:t>
          </a:r>
          <a:r>
            <a:rPr lang="nl-BE" sz="2000" kern="1200" dirty="0" err="1"/>
            <a:t>peine</a:t>
          </a:r>
          <a:r>
            <a:rPr lang="nl-BE" sz="2000" kern="1200" dirty="0"/>
            <a:t> </a:t>
          </a:r>
          <a:r>
            <a:rPr lang="nl-BE" sz="2000" kern="1200" dirty="0" err="1"/>
            <a:t>permettant</a:t>
          </a:r>
          <a:r>
            <a:rPr lang="nl-BE" sz="2000" kern="1200" dirty="0"/>
            <a:t> de </a:t>
          </a:r>
          <a:r>
            <a:rPr lang="nl-BE" sz="2000" kern="1200" dirty="0" err="1"/>
            <a:t>rencontrer</a:t>
          </a:r>
          <a:r>
            <a:rPr lang="nl-BE" sz="2000" kern="1200" dirty="0"/>
            <a:t> </a:t>
          </a:r>
          <a:r>
            <a:rPr lang="nl-BE" sz="2000" kern="1200" dirty="0" err="1"/>
            <a:t>cette</a:t>
          </a:r>
          <a:r>
            <a:rPr lang="nl-BE" sz="2000" kern="1200" dirty="0"/>
            <a:t> </a:t>
          </a:r>
          <a:r>
            <a:rPr lang="nl-BE" sz="2000" kern="1200" dirty="0" err="1"/>
            <a:t>problématique</a:t>
          </a:r>
          <a:r>
            <a:rPr lang="nl-BE" sz="2000" kern="1200" dirty="0"/>
            <a:t>.</a:t>
          </a:r>
          <a:endParaRPr lang="en-US" sz="2000" kern="1200" dirty="0"/>
        </a:p>
      </dsp:txBody>
      <dsp:txXfrm>
        <a:off x="1375443" y="0"/>
        <a:ext cx="7192898" cy="2492582"/>
      </dsp:txXfrm>
    </dsp:sp>
    <dsp:sp modelId="{13604C38-B9CB-4EBF-B380-684FFAAF93AB}">
      <dsp:nvSpPr>
        <dsp:cNvPr id="0" name=""/>
        <dsp:cNvSpPr/>
      </dsp:nvSpPr>
      <dsp:spPr>
        <a:xfrm>
          <a:off x="18487" y="2448260"/>
          <a:ext cx="4720586" cy="2832351"/>
        </a:xfrm>
        <a:prstGeom prst="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l-BE" sz="1900" b="1" kern="1200" dirty="0"/>
            <a:t>Art. 60, alinéa 1er </a:t>
          </a:r>
        </a:p>
        <a:p>
          <a:pPr marL="0" lvl="0" indent="0" algn="ctr" defTabSz="844550">
            <a:lnSpc>
              <a:spcPct val="90000"/>
            </a:lnSpc>
            <a:spcBef>
              <a:spcPct val="0"/>
            </a:spcBef>
            <a:spcAft>
              <a:spcPct val="35000"/>
            </a:spcAft>
            <a:buNone/>
          </a:pPr>
          <a:r>
            <a:rPr lang="nl-BE" sz="1900" kern="1200" dirty="0"/>
            <a:t>Récidive </a:t>
          </a:r>
          <a:r>
            <a:rPr lang="nl-BE" sz="1900" u="sng" kern="1200" dirty="0" err="1"/>
            <a:t>facultative</a:t>
          </a:r>
          <a:r>
            <a:rPr lang="nl-BE" sz="1900" kern="1200" dirty="0"/>
            <a:t> temporaire (5 </a:t>
          </a:r>
          <a:r>
            <a:rPr lang="nl-BE" sz="1900" kern="1200" dirty="0" err="1"/>
            <a:t>ans</a:t>
          </a:r>
          <a:r>
            <a:rPr lang="nl-BE" sz="1900" kern="1200" dirty="0"/>
            <a:t>) pour les </a:t>
          </a:r>
          <a:r>
            <a:rPr lang="nl-BE" sz="1900" kern="1200" dirty="0" err="1"/>
            <a:t>peines</a:t>
          </a:r>
          <a:r>
            <a:rPr lang="nl-BE" sz="1900" kern="1200" dirty="0"/>
            <a:t> de niveau 1, 2, 3, 4, 5 </a:t>
          </a:r>
          <a:r>
            <a:rPr lang="nl-BE" sz="1900" kern="1200" dirty="0" err="1"/>
            <a:t>ou</a:t>
          </a:r>
          <a:r>
            <a:rPr lang="nl-BE" sz="1900" kern="1200" dirty="0"/>
            <a:t> 6.</a:t>
          </a:r>
        </a:p>
        <a:p>
          <a:pPr marL="0" lvl="0" indent="0" algn="ctr" defTabSz="844550">
            <a:lnSpc>
              <a:spcPct val="90000"/>
            </a:lnSpc>
            <a:spcBef>
              <a:spcPct val="0"/>
            </a:spcBef>
            <a:spcAft>
              <a:spcPct val="35000"/>
            </a:spcAft>
            <a:buNone/>
          </a:pPr>
          <a:r>
            <a:rPr lang="nl-BE" sz="1900" kern="1200" dirty="0"/>
            <a:t> </a:t>
          </a:r>
          <a:r>
            <a:rPr lang="nl-BE" sz="1900" kern="1200" dirty="0">
              <a:solidFill>
                <a:schemeClr val="accent1">
                  <a:lumMod val="40000"/>
                  <a:lumOff val="60000"/>
                </a:schemeClr>
              </a:solidFill>
            </a:rPr>
            <a:t>Antécédent </a:t>
          </a:r>
          <a:r>
            <a:rPr lang="nl-BE" sz="1900" kern="1200" dirty="0" err="1">
              <a:solidFill>
                <a:schemeClr val="accent1">
                  <a:lumMod val="40000"/>
                  <a:lumOff val="60000"/>
                </a:schemeClr>
              </a:solidFill>
            </a:rPr>
            <a:t>quelconque</a:t>
          </a:r>
          <a:r>
            <a:rPr lang="nl-BE" sz="1900" kern="1200" dirty="0">
              <a:solidFill>
                <a:schemeClr val="accent1">
                  <a:lumMod val="40000"/>
                  <a:lumOff val="60000"/>
                </a:schemeClr>
              </a:solidFill>
            </a:rPr>
            <a:t> </a:t>
          </a:r>
          <a:r>
            <a:rPr lang="nl-BE" sz="1900" kern="1200" dirty="0"/>
            <a:t>dans les 5 </a:t>
          </a:r>
          <a:r>
            <a:rPr lang="nl-BE" sz="1900" kern="1200" dirty="0" err="1"/>
            <a:t>ans</a:t>
          </a:r>
          <a:r>
            <a:rPr lang="nl-BE" sz="1900" kern="1200" dirty="0"/>
            <a:t> </a:t>
          </a:r>
          <a:r>
            <a:rPr lang="nl-BE" sz="1900" kern="1200" dirty="0" err="1"/>
            <a:t>précédents</a:t>
          </a:r>
          <a:r>
            <a:rPr lang="nl-BE" sz="1900" kern="1200" dirty="0"/>
            <a:t> (</a:t>
          </a:r>
          <a:r>
            <a:rPr lang="nl-BE" sz="1900" kern="1200" dirty="0" err="1"/>
            <a:t>peu</a:t>
          </a:r>
          <a:r>
            <a:rPr lang="nl-BE" sz="1900" kern="1200" dirty="0"/>
            <a:t> </a:t>
          </a:r>
          <a:r>
            <a:rPr lang="nl-BE" sz="1900" kern="1200" dirty="0" err="1"/>
            <a:t>importe</a:t>
          </a:r>
          <a:r>
            <a:rPr lang="nl-BE" sz="1900" kern="1200" dirty="0"/>
            <a:t> la </a:t>
          </a:r>
          <a:r>
            <a:rPr lang="nl-BE" sz="1900" kern="1200" dirty="0" err="1"/>
            <a:t>peine</a:t>
          </a:r>
          <a:r>
            <a:rPr lang="nl-BE" sz="1900" kern="1200" dirty="0"/>
            <a:t> : </a:t>
          </a:r>
          <a:r>
            <a:rPr lang="nl-BE" sz="1900" kern="1200" dirty="0" err="1"/>
            <a:t>peine</a:t>
          </a:r>
          <a:r>
            <a:rPr lang="nl-BE" sz="1900" kern="1200" dirty="0"/>
            <a:t> de </a:t>
          </a:r>
          <a:r>
            <a:rPr lang="nl-BE" sz="1900" kern="1200" dirty="0" err="1"/>
            <a:t>travail</a:t>
          </a:r>
          <a:r>
            <a:rPr lang="nl-BE" sz="1900" kern="1200" dirty="0"/>
            <a:t>, </a:t>
          </a:r>
          <a:r>
            <a:rPr lang="nl-BE" sz="1900" kern="1200" dirty="0" err="1"/>
            <a:t>amende</a:t>
          </a:r>
          <a:r>
            <a:rPr lang="nl-BE" sz="1900" kern="1200" dirty="0"/>
            <a:t>, </a:t>
          </a:r>
          <a:r>
            <a:rPr lang="nl-BE" sz="1900" kern="1200" dirty="0" err="1"/>
            <a:t>condamnation</a:t>
          </a:r>
          <a:r>
            <a:rPr lang="nl-BE" sz="1900" kern="1200" dirty="0"/>
            <a:t> par </a:t>
          </a:r>
          <a:r>
            <a:rPr lang="nl-BE" sz="1900" kern="1200" dirty="0" err="1"/>
            <a:t>déclaration</a:t>
          </a:r>
          <a:r>
            <a:rPr lang="nl-BE" sz="1900" kern="1200" dirty="0"/>
            <a:t> de </a:t>
          </a:r>
          <a:r>
            <a:rPr lang="nl-BE" sz="1900" kern="1200" dirty="0" err="1"/>
            <a:t>culpabilité</a:t>
          </a:r>
          <a:r>
            <a:rPr lang="nl-BE" sz="1900" kern="1200" dirty="0"/>
            <a:t>…). </a:t>
          </a:r>
        </a:p>
        <a:p>
          <a:pPr marL="0" lvl="0" indent="0" algn="ctr" defTabSz="844550">
            <a:lnSpc>
              <a:spcPct val="90000"/>
            </a:lnSpc>
            <a:spcBef>
              <a:spcPct val="0"/>
            </a:spcBef>
            <a:spcAft>
              <a:spcPct val="35000"/>
            </a:spcAft>
            <a:buNone/>
          </a:pPr>
          <a:r>
            <a:rPr lang="nl-BE" sz="1900" kern="1200" dirty="0" err="1"/>
            <a:t>Peine</a:t>
          </a:r>
          <a:r>
            <a:rPr lang="nl-BE" sz="1900" kern="1200" dirty="0"/>
            <a:t> </a:t>
          </a:r>
          <a:r>
            <a:rPr lang="nl-BE" sz="1900" kern="1200" dirty="0" err="1"/>
            <a:t>rehaussée</a:t>
          </a:r>
          <a:r>
            <a:rPr lang="nl-BE" sz="1900" kern="1200" dirty="0"/>
            <a:t> </a:t>
          </a:r>
          <a:r>
            <a:rPr lang="nl-BE" sz="1900" kern="1200" dirty="0" err="1"/>
            <a:t>d’un</a:t>
          </a:r>
          <a:r>
            <a:rPr lang="nl-BE" sz="1900" kern="1200" dirty="0"/>
            <a:t> niveau.</a:t>
          </a:r>
          <a:endParaRPr lang="en-US" sz="1900" kern="1200" dirty="0"/>
        </a:p>
      </dsp:txBody>
      <dsp:txXfrm>
        <a:off x="18487" y="2448260"/>
        <a:ext cx="4720586" cy="2832351"/>
      </dsp:txXfrm>
    </dsp:sp>
    <dsp:sp modelId="{F7876AA7-D9D3-4B3E-A925-23A23DF4586B}">
      <dsp:nvSpPr>
        <dsp:cNvPr id="0" name=""/>
        <dsp:cNvSpPr/>
      </dsp:nvSpPr>
      <dsp:spPr>
        <a:xfrm>
          <a:off x="5195065" y="2479642"/>
          <a:ext cx="4720586" cy="2832351"/>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l-BE" sz="1900" b="1" kern="1200" dirty="0"/>
            <a:t>Art. 60, alinéa 2 </a:t>
          </a:r>
        </a:p>
        <a:p>
          <a:pPr marL="0" lvl="0" indent="0" algn="ctr" defTabSz="844550">
            <a:lnSpc>
              <a:spcPct val="90000"/>
            </a:lnSpc>
            <a:spcBef>
              <a:spcPct val="0"/>
            </a:spcBef>
            <a:spcAft>
              <a:spcPct val="35000"/>
            </a:spcAft>
            <a:buNone/>
          </a:pPr>
          <a:r>
            <a:rPr lang="nl-BE" sz="1900" kern="1200" dirty="0"/>
            <a:t>Récidive </a:t>
          </a:r>
          <a:r>
            <a:rPr lang="nl-BE" sz="1900" kern="1200" dirty="0" err="1"/>
            <a:t>perpétuelle</a:t>
          </a:r>
          <a:r>
            <a:rPr lang="nl-BE" sz="1900" kern="1200" dirty="0"/>
            <a:t> pour les </a:t>
          </a:r>
          <a:r>
            <a:rPr lang="nl-BE" sz="1900" kern="1200" dirty="0" err="1"/>
            <a:t>peines</a:t>
          </a:r>
          <a:r>
            <a:rPr lang="nl-BE" sz="1900" kern="1200" dirty="0"/>
            <a:t> de niveau 7 </a:t>
          </a:r>
          <a:r>
            <a:rPr lang="nl-BE" sz="1900" kern="1200" dirty="0" err="1"/>
            <a:t>après</a:t>
          </a:r>
          <a:r>
            <a:rPr lang="nl-BE" sz="1900" kern="1200" dirty="0"/>
            <a:t> </a:t>
          </a:r>
          <a:r>
            <a:rPr lang="nl-BE" sz="1900" kern="1200" dirty="0" err="1"/>
            <a:t>une</a:t>
          </a:r>
          <a:r>
            <a:rPr lang="nl-BE" sz="1900" kern="1200" dirty="0"/>
            <a:t> </a:t>
          </a:r>
          <a:r>
            <a:rPr lang="nl-BE" sz="1900" kern="1200" dirty="0" err="1"/>
            <a:t>condamnation</a:t>
          </a:r>
          <a:r>
            <a:rPr lang="nl-BE" sz="1900" kern="1200" dirty="0"/>
            <a:t> à </a:t>
          </a:r>
          <a:r>
            <a:rPr lang="nl-BE" sz="1900" kern="1200" dirty="0" err="1"/>
            <a:t>une</a:t>
          </a:r>
          <a:r>
            <a:rPr lang="nl-BE" sz="1900" kern="1200" dirty="0"/>
            <a:t> </a:t>
          </a:r>
          <a:r>
            <a:rPr lang="nl-BE" sz="1900" kern="1200" dirty="0" err="1"/>
            <a:t>peine</a:t>
          </a:r>
          <a:r>
            <a:rPr lang="nl-BE" sz="1900" kern="1200" dirty="0"/>
            <a:t> de niveau 7 </a:t>
          </a:r>
          <a:r>
            <a:rPr lang="nl-BE" sz="1900" kern="1200" dirty="0" err="1"/>
            <a:t>ou</a:t>
          </a:r>
          <a:r>
            <a:rPr lang="nl-BE" sz="1900" kern="1200" dirty="0"/>
            <a:t> 8 : min. 22 </a:t>
          </a:r>
          <a:r>
            <a:rPr lang="nl-BE" sz="1900" kern="1200" dirty="0" err="1"/>
            <a:t>ans</a:t>
          </a:r>
          <a:r>
            <a:rPr lang="nl-BE" sz="1900" kern="1200" dirty="0"/>
            <a:t> </a:t>
          </a:r>
          <a:r>
            <a:rPr lang="nl-BE" sz="1900" kern="1200" dirty="0" err="1"/>
            <a:t>d’emprisonnement</a:t>
          </a:r>
          <a:r>
            <a:rPr lang="nl-BE" sz="1900" kern="1200" dirty="0"/>
            <a:t> (</a:t>
          </a:r>
          <a:r>
            <a:rPr lang="nl-BE" sz="1900" kern="1200" dirty="0" err="1"/>
            <a:t>ou</a:t>
          </a:r>
          <a:r>
            <a:rPr lang="nl-BE" sz="1900" kern="1200" dirty="0"/>
            <a:t> 17 </a:t>
          </a:r>
          <a:r>
            <a:rPr lang="nl-BE" sz="1900" kern="1200" dirty="0" err="1"/>
            <a:t>ans</a:t>
          </a:r>
          <a:r>
            <a:rPr lang="nl-BE" sz="1900" kern="1200" dirty="0"/>
            <a:t> de </a:t>
          </a:r>
          <a:r>
            <a:rPr lang="nl-BE" sz="1900" kern="1200" dirty="0" err="1"/>
            <a:t>traitement</a:t>
          </a:r>
          <a:r>
            <a:rPr lang="nl-BE" sz="1900" kern="1200" dirty="0"/>
            <a:t> sous </a:t>
          </a:r>
          <a:r>
            <a:rPr lang="nl-BE" sz="1900" kern="1200" dirty="0" err="1"/>
            <a:t>privation</a:t>
          </a:r>
          <a:r>
            <a:rPr lang="nl-BE" sz="1900" kern="1200" dirty="0"/>
            <a:t> de </a:t>
          </a:r>
          <a:r>
            <a:rPr lang="nl-BE" sz="1900" kern="1200" dirty="0" err="1"/>
            <a:t>liberté</a:t>
          </a:r>
          <a:r>
            <a:rPr lang="nl-BE" sz="1900" kern="1200" dirty="0"/>
            <a:t>).</a:t>
          </a:r>
        </a:p>
        <a:p>
          <a:pPr marL="0" lvl="0" indent="0" algn="ctr" defTabSz="844550">
            <a:lnSpc>
              <a:spcPct val="90000"/>
            </a:lnSpc>
            <a:spcBef>
              <a:spcPct val="0"/>
            </a:spcBef>
            <a:spcAft>
              <a:spcPct val="35000"/>
            </a:spcAft>
            <a:buNone/>
          </a:pPr>
          <a:r>
            <a:rPr lang="nl-BE" sz="1900" kern="1200" dirty="0"/>
            <a:t>Récidive obligatoire mais peut </a:t>
          </a:r>
          <a:r>
            <a:rPr lang="nl-BE" sz="1900" kern="1200" dirty="0" err="1"/>
            <a:t>être</a:t>
          </a:r>
          <a:r>
            <a:rPr lang="nl-BE" sz="1900" kern="1200" dirty="0"/>
            <a:t> </a:t>
          </a:r>
          <a:r>
            <a:rPr lang="nl-BE" sz="1900" kern="1200" dirty="0" err="1"/>
            <a:t>neutralisée</a:t>
          </a:r>
          <a:r>
            <a:rPr lang="nl-BE" sz="1900" kern="1200" dirty="0"/>
            <a:t> par </a:t>
          </a:r>
          <a:r>
            <a:rPr lang="nl-BE" sz="1900" kern="1200" dirty="0" err="1"/>
            <a:t>l’effet</a:t>
          </a:r>
          <a:r>
            <a:rPr lang="nl-BE" sz="1900" kern="1200" dirty="0"/>
            <a:t> des </a:t>
          </a:r>
          <a:r>
            <a:rPr lang="nl-BE" sz="1900" kern="1200" dirty="0" err="1"/>
            <a:t>circonstances</a:t>
          </a:r>
          <a:r>
            <a:rPr lang="nl-BE" sz="1900" kern="1200" dirty="0"/>
            <a:t> </a:t>
          </a:r>
          <a:r>
            <a:rPr lang="nl-BE" sz="1900" kern="1200" dirty="0" err="1"/>
            <a:t>atténuantes</a:t>
          </a:r>
          <a:endParaRPr lang="en-US" sz="1900" kern="1200" dirty="0"/>
        </a:p>
      </dsp:txBody>
      <dsp:txXfrm>
        <a:off x="5195065" y="2479642"/>
        <a:ext cx="4720586" cy="2832351"/>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3D9C57-B5D5-4A3D-B7A1-06288A178326}">
      <dsp:nvSpPr>
        <dsp:cNvPr id="0" name=""/>
        <dsp:cNvSpPr/>
      </dsp:nvSpPr>
      <dsp:spPr>
        <a:xfrm>
          <a:off x="0" y="173044"/>
          <a:ext cx="7162800" cy="119175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fr-FR" sz="3000" i="0" kern="1200" dirty="0"/>
            <a:t>Art. 61. </a:t>
          </a:r>
          <a:r>
            <a:rPr lang="fr-FR" sz="3000" b="1" i="0" kern="1200" dirty="0"/>
            <a:t>Concours constitué d’un seul fait</a:t>
          </a:r>
          <a:endParaRPr lang="fr-BE" sz="3000" b="1" i="0" kern="1200" dirty="0"/>
        </a:p>
      </dsp:txBody>
      <dsp:txXfrm>
        <a:off x="58177" y="231221"/>
        <a:ext cx="7046446" cy="1075400"/>
      </dsp:txXfrm>
    </dsp:sp>
    <dsp:sp modelId="{1E6919AD-1AAB-41EC-A296-29F01EA1966F}">
      <dsp:nvSpPr>
        <dsp:cNvPr id="0" name=""/>
        <dsp:cNvSpPr/>
      </dsp:nvSpPr>
      <dsp:spPr>
        <a:xfrm>
          <a:off x="0" y="1451199"/>
          <a:ext cx="7162800" cy="1191754"/>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fr-FR" sz="3000" i="0" kern="1200" dirty="0"/>
            <a:t>Art. 62. </a:t>
          </a:r>
          <a:r>
            <a:rPr lang="fr-FR" sz="3000" b="1" i="0" kern="1200" dirty="0"/>
            <a:t>Concours constitué de plusieurs faits</a:t>
          </a:r>
          <a:endParaRPr lang="fr-BE" sz="3000" b="1" i="0" kern="1200" dirty="0"/>
        </a:p>
      </dsp:txBody>
      <dsp:txXfrm>
        <a:off x="58177" y="1509376"/>
        <a:ext cx="7046446" cy="1075400"/>
      </dsp:txXfrm>
    </dsp:sp>
    <dsp:sp modelId="{3A1EE15D-97A3-461F-8880-00FB796BF96A}">
      <dsp:nvSpPr>
        <dsp:cNvPr id="0" name=""/>
        <dsp:cNvSpPr/>
      </dsp:nvSpPr>
      <dsp:spPr>
        <a:xfrm>
          <a:off x="0" y="2642954"/>
          <a:ext cx="7162800" cy="322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7419"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nl-BE" sz="2300" i="0" kern="1200" dirty="0" err="1"/>
            <a:t>Niveaux</a:t>
          </a:r>
          <a:r>
            <a:rPr lang="nl-BE" sz="2300" i="0" kern="1200" dirty="0"/>
            <a:t> 6-7-8: </a:t>
          </a:r>
          <a:r>
            <a:rPr lang="nl-BE" sz="2300" i="0" kern="1200" dirty="0" err="1"/>
            <a:t>absorption</a:t>
          </a:r>
          <a:r>
            <a:rPr lang="nl-BE" sz="2300" i="0" kern="1200" dirty="0"/>
            <a:t> par la </a:t>
          </a:r>
          <a:r>
            <a:rPr lang="nl-BE" sz="2300" i="0" kern="1200" dirty="0" err="1"/>
            <a:t>peine</a:t>
          </a:r>
          <a:r>
            <a:rPr lang="nl-BE" sz="2300" i="0" kern="1200" dirty="0"/>
            <a:t> la plus grave, cumul des </a:t>
          </a:r>
          <a:r>
            <a:rPr lang="nl-BE" sz="2300" i="0" kern="1200" dirty="0" err="1"/>
            <a:t>peines</a:t>
          </a:r>
          <a:r>
            <a:rPr lang="nl-BE" sz="2300" i="0" kern="1200" dirty="0"/>
            <a:t> accessoires.</a:t>
          </a:r>
          <a:endParaRPr lang="fr-BE" sz="2300" i="0" kern="1200" dirty="0"/>
        </a:p>
        <a:p>
          <a:pPr marL="228600" lvl="1" indent="-228600" algn="l" defTabSz="1022350">
            <a:lnSpc>
              <a:spcPct val="90000"/>
            </a:lnSpc>
            <a:spcBef>
              <a:spcPct val="0"/>
            </a:spcBef>
            <a:spcAft>
              <a:spcPct val="20000"/>
            </a:spcAft>
            <a:buChar char="•"/>
          </a:pPr>
          <a:r>
            <a:rPr lang="nl-BE" sz="2300" i="0" kern="1200"/>
            <a:t>Niveaux 2-3-4-5: peine principale la plus forte avec la possibilité de monter d’un niveau, cumul des peines accessoires.</a:t>
          </a:r>
          <a:endParaRPr lang="fr-BE" sz="2300" i="0" kern="1200"/>
        </a:p>
        <a:p>
          <a:pPr marL="228600" lvl="1" indent="-228600" algn="l" defTabSz="1022350">
            <a:lnSpc>
              <a:spcPct val="90000"/>
            </a:lnSpc>
            <a:spcBef>
              <a:spcPct val="0"/>
            </a:spcBef>
            <a:spcAft>
              <a:spcPct val="20000"/>
            </a:spcAft>
            <a:buChar char="•"/>
          </a:pPr>
          <a:r>
            <a:rPr lang="nl-BE" sz="2300" i="0" kern="1200"/>
            <a:t>Niveau 1: cumul des peines principales et accessoires.</a:t>
          </a:r>
          <a:endParaRPr lang="fr-BE" sz="2300" i="0" kern="1200"/>
        </a:p>
        <a:p>
          <a:pPr marL="228600" lvl="1" indent="-228600" algn="l" defTabSz="1022350">
            <a:lnSpc>
              <a:spcPct val="90000"/>
            </a:lnSpc>
            <a:spcBef>
              <a:spcPct val="0"/>
            </a:spcBef>
            <a:spcAft>
              <a:spcPct val="20000"/>
            </a:spcAft>
            <a:buChar char="•"/>
          </a:pPr>
          <a:r>
            <a:rPr lang="nl-BE" sz="2300" i="0" kern="1200" dirty="0"/>
            <a:t>En </a:t>
          </a:r>
          <a:r>
            <a:rPr lang="nl-BE" sz="2300" i="0" kern="1200" dirty="0" err="1"/>
            <a:t>aucun</a:t>
          </a:r>
          <a:r>
            <a:rPr lang="nl-BE" sz="2300" i="0" kern="1200" dirty="0"/>
            <a:t> </a:t>
          </a:r>
          <a:r>
            <a:rPr lang="nl-BE" sz="2300" i="0" kern="1200" dirty="0" err="1"/>
            <a:t>cas</a:t>
          </a:r>
          <a:r>
            <a:rPr lang="nl-BE" sz="2300" i="0" kern="1200" dirty="0"/>
            <a:t>, </a:t>
          </a:r>
          <a:r>
            <a:rPr lang="nl-BE" sz="2300" i="0" kern="1200" dirty="0" err="1"/>
            <a:t>différence</a:t>
          </a:r>
          <a:r>
            <a:rPr lang="nl-BE" sz="2300" i="0" kern="1200" dirty="0"/>
            <a:t> </a:t>
          </a:r>
          <a:r>
            <a:rPr lang="nl-BE" sz="2300" i="0" kern="1200" dirty="0" err="1"/>
            <a:t>entre</a:t>
          </a:r>
          <a:r>
            <a:rPr lang="nl-BE" sz="2300" i="0" kern="1200" dirty="0"/>
            <a:t> </a:t>
          </a:r>
          <a:r>
            <a:rPr lang="nl-BE" sz="2300" i="0" kern="1200" dirty="0" err="1"/>
            <a:t>jugement</a:t>
          </a:r>
          <a:r>
            <a:rPr lang="nl-BE" sz="2300" i="0" kern="1200" dirty="0"/>
            <a:t> simultané et </a:t>
          </a:r>
          <a:r>
            <a:rPr lang="nl-BE" sz="2300" i="0" kern="1200" dirty="0" err="1"/>
            <a:t>jugement</a:t>
          </a:r>
          <a:r>
            <a:rPr lang="nl-BE" sz="2300" i="0" kern="1200" dirty="0"/>
            <a:t>  non simultané (</a:t>
          </a:r>
          <a:r>
            <a:rPr lang="nl-BE" sz="2300" i="0" kern="1200" dirty="0" err="1"/>
            <a:t>explicité</a:t>
          </a:r>
          <a:r>
            <a:rPr lang="nl-BE" sz="2300" i="0" kern="1200" dirty="0"/>
            <a:t> dans la </a:t>
          </a:r>
          <a:r>
            <a:rPr lang="nl-BE" sz="2300" i="0" kern="1200" dirty="0" err="1"/>
            <a:t>loi</a:t>
          </a:r>
          <a:r>
            <a:rPr lang="nl-BE" sz="2300" i="0" kern="1200" dirty="0"/>
            <a:t> réparatrice.</a:t>
          </a:r>
          <a:endParaRPr lang="fr-BE" sz="2300" i="0" kern="1200" dirty="0"/>
        </a:p>
      </dsp:txBody>
      <dsp:txXfrm>
        <a:off x="0" y="2642954"/>
        <a:ext cx="7162800" cy="3229200"/>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1AA85E-2BC8-45C8-9448-C7AF39C47ACD}">
      <dsp:nvSpPr>
        <dsp:cNvPr id="0" name=""/>
        <dsp:cNvSpPr/>
      </dsp:nvSpPr>
      <dsp:spPr>
        <a:xfrm rot="16200000">
          <a:off x="2895600" y="-2895600"/>
          <a:ext cx="6400800" cy="12192000"/>
        </a:xfrm>
        <a:prstGeom prst="flowChartManualOperation">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0" tIns="0" rIns="204391" bIns="0" numCol="1" spcCol="1270" anchor="t" anchorCtr="0">
          <a:noAutofit/>
        </a:bodyPr>
        <a:lstStyle/>
        <a:p>
          <a:pPr marL="0" lvl="0" indent="0" algn="l" defTabSz="1422400">
            <a:lnSpc>
              <a:spcPct val="90000"/>
            </a:lnSpc>
            <a:spcBef>
              <a:spcPct val="0"/>
            </a:spcBef>
            <a:spcAft>
              <a:spcPct val="35000"/>
            </a:spcAft>
            <a:buNone/>
          </a:pPr>
          <a:r>
            <a:rPr lang="fr-FR" sz="3200" b="1" kern="1200">
              <a:solidFill>
                <a:schemeClr val="tx1"/>
              </a:solidFill>
            </a:rPr>
            <a:t>Art. 64 La suspension du prononcé de la condamnation</a:t>
          </a:r>
          <a:endParaRPr lang="fr-BE" sz="3200" kern="1200">
            <a:solidFill>
              <a:schemeClr val="tx1"/>
            </a:solidFill>
          </a:endParaRPr>
        </a:p>
        <a:p>
          <a:pPr marL="228600" lvl="1" indent="-228600" algn="l" defTabSz="1111250">
            <a:lnSpc>
              <a:spcPct val="90000"/>
            </a:lnSpc>
            <a:spcBef>
              <a:spcPct val="0"/>
            </a:spcBef>
            <a:spcAft>
              <a:spcPct val="15000"/>
            </a:spcAft>
            <a:buChar char="•"/>
          </a:pPr>
          <a:r>
            <a:rPr lang="fr-FR" sz="2500" kern="1200">
              <a:solidFill>
                <a:schemeClr val="tx1"/>
              </a:solidFill>
            </a:rPr>
            <a:t>Compte tenu de la peine de probation, suppression de la suspension probatoire.</a:t>
          </a:r>
          <a:endParaRPr lang="fr-BE" sz="2500" kern="1200">
            <a:solidFill>
              <a:schemeClr val="tx1"/>
            </a:solidFill>
          </a:endParaRPr>
        </a:p>
        <a:p>
          <a:pPr marL="228600" lvl="1" indent="-228600" algn="l" defTabSz="1111250">
            <a:lnSpc>
              <a:spcPct val="90000"/>
            </a:lnSpc>
            <a:spcBef>
              <a:spcPct val="0"/>
            </a:spcBef>
            <a:spcAft>
              <a:spcPct val="15000"/>
            </a:spcAft>
            <a:buChar char="•"/>
          </a:pPr>
          <a:r>
            <a:rPr lang="fr-FR" sz="2500" kern="1200" dirty="0">
              <a:solidFill>
                <a:schemeClr val="accent1">
                  <a:lumMod val="75000"/>
                </a:schemeClr>
              </a:solidFill>
            </a:rPr>
            <a:t>Plus de condition relative aux antécédents.</a:t>
          </a:r>
          <a:endParaRPr lang="fr-BE" sz="2500" kern="1200" dirty="0">
            <a:solidFill>
              <a:schemeClr val="accent1">
                <a:lumMod val="75000"/>
              </a:schemeClr>
            </a:solidFill>
          </a:endParaRPr>
        </a:p>
        <a:p>
          <a:pPr marL="228600" lvl="1" indent="-228600" algn="l" defTabSz="1111250">
            <a:lnSpc>
              <a:spcPct val="90000"/>
            </a:lnSpc>
            <a:spcBef>
              <a:spcPct val="0"/>
            </a:spcBef>
            <a:spcAft>
              <a:spcPct val="15000"/>
            </a:spcAft>
            <a:buChar char="•"/>
          </a:pPr>
          <a:r>
            <a:rPr lang="fr-FR" sz="2500" kern="1200" dirty="0">
              <a:solidFill>
                <a:schemeClr val="tx1"/>
              </a:solidFill>
            </a:rPr>
            <a:t>Envisageable pour les infractions punissables d’une peine de niveau 1, 2, 3, 4, 5 ou 6.</a:t>
          </a:r>
          <a:endParaRPr lang="fr-BE" sz="2500" kern="1200" dirty="0">
            <a:solidFill>
              <a:schemeClr val="tx1"/>
            </a:solidFill>
          </a:endParaRPr>
        </a:p>
        <a:p>
          <a:pPr marL="228600" lvl="1" indent="-228600" algn="l" defTabSz="1111250">
            <a:lnSpc>
              <a:spcPct val="90000"/>
            </a:lnSpc>
            <a:spcBef>
              <a:spcPct val="0"/>
            </a:spcBef>
            <a:spcAft>
              <a:spcPct val="15000"/>
            </a:spcAft>
            <a:buChar char="•"/>
          </a:pPr>
          <a:r>
            <a:rPr lang="fr-FR" sz="2500" kern="1200" dirty="0">
              <a:solidFill>
                <a:schemeClr val="tx1"/>
              </a:solidFill>
            </a:rPr>
            <a:t>Accord du prévenu – délai d’épreuve général d’un à cinq ans. </a:t>
          </a:r>
          <a:endParaRPr lang="fr-BE" sz="2500" kern="1200" dirty="0">
            <a:solidFill>
              <a:schemeClr val="tx1"/>
            </a:solidFill>
          </a:endParaRPr>
        </a:p>
        <a:p>
          <a:pPr marL="228600" lvl="1" indent="-228600" algn="l" defTabSz="1111250">
            <a:lnSpc>
              <a:spcPct val="90000"/>
            </a:lnSpc>
            <a:spcBef>
              <a:spcPct val="0"/>
            </a:spcBef>
            <a:spcAft>
              <a:spcPct val="15000"/>
            </a:spcAft>
            <a:buChar char="•"/>
          </a:pPr>
          <a:r>
            <a:rPr lang="fr-FR" sz="2500" kern="1200" dirty="0">
              <a:solidFill>
                <a:schemeClr val="tx1"/>
              </a:solidFill>
            </a:rPr>
            <a:t>Confiscation le cas échéant prononcée.</a:t>
          </a:r>
          <a:endParaRPr lang="fr-BE" sz="2500" kern="1200" dirty="0">
            <a:solidFill>
              <a:schemeClr val="tx1"/>
            </a:solidFill>
          </a:endParaRPr>
        </a:p>
        <a:p>
          <a:pPr marL="228600" lvl="1" indent="-228600" algn="l" defTabSz="1111250">
            <a:lnSpc>
              <a:spcPct val="90000"/>
            </a:lnSpc>
            <a:spcBef>
              <a:spcPct val="0"/>
            </a:spcBef>
            <a:spcAft>
              <a:spcPct val="15000"/>
            </a:spcAft>
            <a:buChar char="•"/>
          </a:pPr>
          <a:r>
            <a:rPr lang="fr-FR" sz="2500" kern="1200" dirty="0">
              <a:solidFill>
                <a:schemeClr val="tx1"/>
              </a:solidFill>
            </a:rPr>
            <a:t>Révocation si nouvelle infraction entraîne une peine d’emprisonnement (c’est-à-dire 6 mois au moins) ou cas particulier du roulage (personnes morales : loi réparatrice).</a:t>
          </a:r>
          <a:endParaRPr lang="fr-BE" sz="2500" kern="1200" dirty="0">
            <a:solidFill>
              <a:schemeClr val="tx1"/>
            </a:solidFill>
          </a:endParaRPr>
        </a:p>
        <a:p>
          <a:pPr marL="228600" lvl="1" indent="-228600" algn="l" defTabSz="1111250">
            <a:lnSpc>
              <a:spcPct val="90000"/>
            </a:lnSpc>
            <a:spcBef>
              <a:spcPct val="0"/>
            </a:spcBef>
            <a:spcAft>
              <a:spcPct val="15000"/>
            </a:spcAft>
            <a:buChar char="•"/>
          </a:pPr>
          <a:r>
            <a:rPr lang="fr-BE" sz="2500" kern="1200" dirty="0">
              <a:solidFill>
                <a:schemeClr val="tx1"/>
              </a:solidFill>
            </a:rPr>
            <a:t>A titre transitoire : contrôle de l’exécution par la commission de probation</a:t>
          </a:r>
        </a:p>
      </dsp:txBody>
      <dsp:txXfrm rot="5400000">
        <a:off x="0" y="1280160"/>
        <a:ext cx="12192000" cy="3840480"/>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DFD6C4-E477-4C2B-98D9-02226B1EBEA3}">
      <dsp:nvSpPr>
        <dsp:cNvPr id="0" name=""/>
        <dsp:cNvSpPr/>
      </dsp:nvSpPr>
      <dsp:spPr>
        <a:xfrm rot="16200000">
          <a:off x="2431653" y="-2419746"/>
          <a:ext cx="7340600" cy="12180093"/>
        </a:xfrm>
        <a:prstGeom prst="flowChartManualOperation">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0" tIns="0" rIns="139700" bIns="0" numCol="1" spcCol="1270" anchor="t" anchorCtr="0">
          <a:noAutofit/>
        </a:bodyPr>
        <a:lstStyle/>
        <a:p>
          <a:pPr marL="0" lvl="0" indent="0" algn="l" defTabSz="977900">
            <a:lnSpc>
              <a:spcPct val="90000"/>
            </a:lnSpc>
            <a:spcBef>
              <a:spcPct val="0"/>
            </a:spcBef>
            <a:spcAft>
              <a:spcPct val="35000"/>
            </a:spcAft>
            <a:buNone/>
          </a:pPr>
          <a:r>
            <a:rPr lang="fr-FR" sz="2200" b="1" kern="1200" dirty="0">
              <a:solidFill>
                <a:schemeClr val="tx1"/>
              </a:solidFill>
            </a:rPr>
            <a:t>Art. 65. Le sursis à l’exécution des peines</a:t>
          </a:r>
          <a:endParaRPr lang="fr-BE" sz="2200" kern="1200" dirty="0">
            <a:solidFill>
              <a:schemeClr val="tx1"/>
            </a:solidFill>
          </a:endParaRPr>
        </a:p>
        <a:p>
          <a:pPr marL="228600" lvl="1" indent="-228600" algn="l" defTabSz="977900">
            <a:lnSpc>
              <a:spcPct val="90000"/>
            </a:lnSpc>
            <a:spcBef>
              <a:spcPct val="0"/>
            </a:spcBef>
            <a:spcAft>
              <a:spcPct val="15000"/>
            </a:spcAft>
            <a:buChar char="•"/>
          </a:pPr>
          <a:r>
            <a:rPr lang="nl-BE" sz="2200" kern="1200" dirty="0">
              <a:solidFill>
                <a:schemeClr val="accent1"/>
              </a:solidFill>
            </a:rPr>
            <a:t>Plus de </a:t>
          </a:r>
          <a:r>
            <a:rPr lang="nl-BE" sz="2200" kern="1200" dirty="0" err="1">
              <a:solidFill>
                <a:schemeClr val="accent1"/>
              </a:solidFill>
            </a:rPr>
            <a:t>condition</a:t>
          </a:r>
          <a:r>
            <a:rPr lang="nl-BE" sz="2200" kern="1200" dirty="0">
              <a:solidFill>
                <a:schemeClr val="accent1"/>
              </a:solidFill>
            </a:rPr>
            <a:t> quant </a:t>
          </a:r>
          <a:r>
            <a:rPr lang="nl-BE" sz="2200" kern="1200" dirty="0" err="1">
              <a:solidFill>
                <a:schemeClr val="accent1"/>
              </a:solidFill>
            </a:rPr>
            <a:t>aux</a:t>
          </a:r>
          <a:r>
            <a:rPr lang="nl-BE" sz="2200" kern="1200" dirty="0">
              <a:solidFill>
                <a:schemeClr val="accent1"/>
              </a:solidFill>
            </a:rPr>
            <a:t> </a:t>
          </a:r>
          <a:r>
            <a:rPr lang="nl-BE" sz="2200" kern="1200" dirty="0" err="1">
              <a:solidFill>
                <a:schemeClr val="accent1"/>
              </a:solidFill>
            </a:rPr>
            <a:t>antécédents</a:t>
          </a:r>
          <a:r>
            <a:rPr lang="nl-BE" sz="2200" kern="1200" dirty="0">
              <a:solidFill>
                <a:schemeClr val="accent1"/>
              </a:solidFill>
            </a:rPr>
            <a:t> </a:t>
          </a:r>
          <a:r>
            <a:rPr lang="nl-BE" sz="2200" kern="1200" dirty="0" err="1">
              <a:solidFill>
                <a:schemeClr val="accent1"/>
              </a:solidFill>
            </a:rPr>
            <a:t>judiciaires</a:t>
          </a:r>
          <a:r>
            <a:rPr lang="nl-BE" sz="2200" kern="1200" dirty="0">
              <a:solidFill>
                <a:schemeClr val="accent1"/>
              </a:solidFill>
            </a:rPr>
            <a:t> en </a:t>
          </a:r>
          <a:r>
            <a:rPr lang="nl-BE" sz="2200" kern="1200" dirty="0" err="1">
              <a:solidFill>
                <a:schemeClr val="accent1"/>
              </a:solidFill>
            </a:rPr>
            <a:t>ce</a:t>
          </a:r>
          <a:r>
            <a:rPr lang="nl-BE" sz="2200" kern="1200" dirty="0">
              <a:solidFill>
                <a:schemeClr val="accent1"/>
              </a:solidFill>
            </a:rPr>
            <a:t> </a:t>
          </a:r>
          <a:r>
            <a:rPr lang="nl-BE" sz="2200" kern="1200" dirty="0" err="1">
              <a:solidFill>
                <a:schemeClr val="accent1"/>
              </a:solidFill>
            </a:rPr>
            <a:t>compris</a:t>
          </a:r>
          <a:r>
            <a:rPr lang="nl-BE" sz="2200" kern="1200" dirty="0">
              <a:solidFill>
                <a:schemeClr val="accent1"/>
              </a:solidFill>
            </a:rPr>
            <a:t> pour </a:t>
          </a:r>
          <a:r>
            <a:rPr lang="nl-BE" sz="2200" kern="1200" dirty="0" err="1">
              <a:solidFill>
                <a:schemeClr val="accent1"/>
              </a:solidFill>
            </a:rPr>
            <a:t>le</a:t>
          </a:r>
          <a:r>
            <a:rPr lang="nl-BE" sz="2200" kern="1200" dirty="0">
              <a:solidFill>
                <a:schemeClr val="accent1"/>
              </a:solidFill>
            </a:rPr>
            <a:t> </a:t>
          </a:r>
          <a:r>
            <a:rPr lang="nl-BE" sz="2200" kern="1200" dirty="0" err="1">
              <a:solidFill>
                <a:schemeClr val="accent1"/>
              </a:solidFill>
            </a:rPr>
            <a:t>sursis</a:t>
          </a:r>
          <a:r>
            <a:rPr lang="nl-BE" sz="2200" kern="1200" dirty="0">
              <a:solidFill>
                <a:schemeClr val="accent1"/>
              </a:solidFill>
            </a:rPr>
            <a:t> </a:t>
          </a:r>
          <a:r>
            <a:rPr lang="nl-BE" sz="2200" kern="1200" dirty="0" err="1">
              <a:solidFill>
                <a:schemeClr val="accent1"/>
              </a:solidFill>
            </a:rPr>
            <a:t>simple</a:t>
          </a:r>
          <a:r>
            <a:rPr lang="nl-BE" sz="2200" kern="1200" dirty="0">
              <a:solidFill>
                <a:schemeClr val="accent1"/>
              </a:solidFill>
            </a:rPr>
            <a:t>.</a:t>
          </a:r>
          <a:endParaRPr lang="fr-BE" sz="2200" kern="1200" dirty="0">
            <a:solidFill>
              <a:schemeClr val="accent1"/>
            </a:solidFill>
          </a:endParaRPr>
        </a:p>
        <a:p>
          <a:pPr marL="228600" lvl="1" indent="-228600" algn="l" defTabSz="977900">
            <a:lnSpc>
              <a:spcPct val="90000"/>
            </a:lnSpc>
            <a:spcBef>
              <a:spcPct val="0"/>
            </a:spcBef>
            <a:spcAft>
              <a:spcPct val="15000"/>
            </a:spcAft>
            <a:buChar char="•"/>
          </a:pPr>
          <a:r>
            <a:rPr lang="nl-BE" sz="2200" kern="1200">
              <a:solidFill>
                <a:schemeClr val="tx1"/>
              </a:solidFill>
            </a:rPr>
            <a:t>Possible pour les peines ne dépassant pas le niveau 3, tant les peines principales que les peines accessoires.</a:t>
          </a:r>
          <a:endParaRPr lang="fr-BE" sz="2200" kern="1200">
            <a:solidFill>
              <a:schemeClr val="tx1"/>
            </a:solidFill>
          </a:endParaRPr>
        </a:p>
        <a:p>
          <a:pPr marL="228600" lvl="1" indent="-228600" algn="l" defTabSz="977900">
            <a:lnSpc>
              <a:spcPct val="90000"/>
            </a:lnSpc>
            <a:spcBef>
              <a:spcPct val="0"/>
            </a:spcBef>
            <a:spcAft>
              <a:spcPct val="15000"/>
            </a:spcAft>
            <a:buChar char="•"/>
          </a:pPr>
          <a:r>
            <a:rPr lang="nl-BE" sz="2200" kern="1200" dirty="0" err="1">
              <a:solidFill>
                <a:schemeClr val="tx1"/>
              </a:solidFill>
            </a:rPr>
            <a:t>Exclusion</a:t>
          </a:r>
          <a:r>
            <a:rPr lang="nl-BE" sz="2200" kern="1200" dirty="0">
              <a:solidFill>
                <a:schemeClr val="tx1"/>
              </a:solidFill>
            </a:rPr>
            <a:t> de </a:t>
          </a:r>
          <a:r>
            <a:rPr lang="nl-BE" sz="2200" kern="1200" dirty="0" err="1">
              <a:solidFill>
                <a:schemeClr val="tx1"/>
              </a:solidFill>
            </a:rPr>
            <a:t>certaines</a:t>
          </a:r>
          <a:r>
            <a:rPr lang="nl-BE" sz="2200" kern="1200" dirty="0">
              <a:solidFill>
                <a:schemeClr val="tx1"/>
              </a:solidFill>
            </a:rPr>
            <a:t> </a:t>
          </a:r>
          <a:r>
            <a:rPr lang="nl-BE" sz="2200" kern="1200" dirty="0" err="1">
              <a:solidFill>
                <a:schemeClr val="tx1"/>
              </a:solidFill>
            </a:rPr>
            <a:t>peines</a:t>
          </a:r>
          <a:r>
            <a:rPr lang="nl-BE" sz="2200" kern="1200" dirty="0">
              <a:solidFill>
                <a:schemeClr val="tx1"/>
              </a:solidFill>
            </a:rPr>
            <a:t> du </a:t>
          </a:r>
          <a:r>
            <a:rPr lang="nl-BE" sz="2200" kern="1200" dirty="0" err="1">
              <a:solidFill>
                <a:schemeClr val="tx1"/>
              </a:solidFill>
            </a:rPr>
            <a:t>sursis</a:t>
          </a:r>
          <a:r>
            <a:rPr lang="nl-BE" sz="2200" kern="1200" dirty="0">
              <a:solidFill>
                <a:schemeClr val="tx1"/>
              </a:solidFill>
            </a:rPr>
            <a:t> : </a:t>
          </a:r>
          <a:r>
            <a:rPr lang="nl-BE" sz="2200" kern="1200" dirty="0" err="1">
              <a:solidFill>
                <a:schemeClr val="tx1"/>
              </a:solidFill>
            </a:rPr>
            <a:t>peine</a:t>
          </a:r>
          <a:r>
            <a:rPr lang="nl-BE" sz="2200" kern="1200" dirty="0">
              <a:solidFill>
                <a:schemeClr val="tx1"/>
              </a:solidFill>
            </a:rPr>
            <a:t> de </a:t>
          </a:r>
          <a:r>
            <a:rPr lang="nl-BE" sz="2200" kern="1200" dirty="0" err="1">
              <a:solidFill>
                <a:schemeClr val="tx1"/>
              </a:solidFill>
            </a:rPr>
            <a:t>confiscation</a:t>
          </a:r>
          <a:r>
            <a:rPr lang="nl-BE" sz="2200" kern="1200" dirty="0">
              <a:solidFill>
                <a:schemeClr val="tx1"/>
              </a:solidFill>
            </a:rPr>
            <a:t>, </a:t>
          </a:r>
          <a:r>
            <a:rPr lang="nl-BE" sz="2200" kern="1200" dirty="0" err="1">
              <a:solidFill>
                <a:schemeClr val="tx1"/>
              </a:solidFill>
            </a:rPr>
            <a:t>peine</a:t>
          </a:r>
          <a:r>
            <a:rPr lang="nl-BE" sz="2200" kern="1200" dirty="0">
              <a:solidFill>
                <a:schemeClr val="tx1"/>
              </a:solidFill>
            </a:rPr>
            <a:t> de surveillance </a:t>
          </a:r>
          <a:r>
            <a:rPr lang="nl-BE" sz="2200" kern="1200" dirty="0" err="1">
              <a:solidFill>
                <a:schemeClr val="tx1"/>
              </a:solidFill>
            </a:rPr>
            <a:t>électronique</a:t>
          </a:r>
          <a:r>
            <a:rPr lang="nl-BE" sz="2200" kern="1200" dirty="0">
              <a:solidFill>
                <a:schemeClr val="tx1"/>
              </a:solidFill>
            </a:rPr>
            <a:t>, </a:t>
          </a:r>
          <a:r>
            <a:rPr lang="nl-BE" sz="2200" kern="1200" dirty="0" err="1">
              <a:solidFill>
                <a:schemeClr val="tx1"/>
              </a:solidFill>
            </a:rPr>
            <a:t>peine</a:t>
          </a:r>
          <a:r>
            <a:rPr lang="nl-BE" sz="2200" kern="1200" dirty="0">
              <a:solidFill>
                <a:schemeClr val="tx1"/>
              </a:solidFill>
            </a:rPr>
            <a:t> de </a:t>
          </a:r>
          <a:r>
            <a:rPr lang="nl-BE" sz="2200" kern="1200" dirty="0" err="1">
              <a:solidFill>
                <a:schemeClr val="tx1"/>
              </a:solidFill>
            </a:rPr>
            <a:t>probation</a:t>
          </a:r>
          <a:r>
            <a:rPr lang="nl-BE" sz="2200" kern="1200" dirty="0">
              <a:solidFill>
                <a:schemeClr val="tx1"/>
              </a:solidFill>
            </a:rPr>
            <a:t>, </a:t>
          </a:r>
          <a:r>
            <a:rPr lang="nl-BE" sz="2200" kern="1200" dirty="0" err="1">
              <a:solidFill>
                <a:schemeClr val="tx1"/>
              </a:solidFill>
            </a:rPr>
            <a:t>peine</a:t>
          </a:r>
          <a:r>
            <a:rPr lang="nl-BE" sz="2200" kern="1200" dirty="0">
              <a:solidFill>
                <a:schemeClr val="tx1"/>
              </a:solidFill>
            </a:rPr>
            <a:t> de </a:t>
          </a:r>
          <a:r>
            <a:rPr lang="nl-BE" sz="2200" kern="1200" dirty="0" err="1">
              <a:solidFill>
                <a:schemeClr val="tx1"/>
              </a:solidFill>
            </a:rPr>
            <a:t>travail</a:t>
          </a:r>
          <a:r>
            <a:rPr lang="nl-BE" sz="2200" kern="1200" dirty="0">
              <a:solidFill>
                <a:schemeClr val="tx1"/>
              </a:solidFill>
            </a:rPr>
            <a:t>, </a:t>
          </a:r>
          <a:r>
            <a:rPr lang="nl-BE" sz="2200" kern="1200" dirty="0" err="1">
              <a:solidFill>
                <a:schemeClr val="tx1"/>
              </a:solidFill>
            </a:rPr>
            <a:t>traitement</a:t>
          </a:r>
          <a:r>
            <a:rPr lang="nl-BE" sz="2200" kern="1200" dirty="0">
              <a:solidFill>
                <a:schemeClr val="tx1"/>
              </a:solidFill>
            </a:rPr>
            <a:t> sous </a:t>
          </a:r>
          <a:r>
            <a:rPr lang="nl-BE" sz="2200" kern="1200" dirty="0" err="1">
              <a:solidFill>
                <a:schemeClr val="tx1"/>
              </a:solidFill>
            </a:rPr>
            <a:t>privation</a:t>
          </a:r>
          <a:r>
            <a:rPr lang="nl-BE" sz="2200" kern="1200" dirty="0">
              <a:solidFill>
                <a:schemeClr val="tx1"/>
              </a:solidFill>
            </a:rPr>
            <a:t> de </a:t>
          </a:r>
          <a:r>
            <a:rPr lang="nl-BE" sz="2200" kern="1200" dirty="0" err="1">
              <a:solidFill>
                <a:schemeClr val="tx1"/>
              </a:solidFill>
            </a:rPr>
            <a:t>liberté</a:t>
          </a:r>
          <a:r>
            <a:rPr lang="nl-BE" sz="2200" kern="1200" dirty="0">
              <a:solidFill>
                <a:schemeClr val="tx1"/>
              </a:solidFill>
            </a:rPr>
            <a:t>, </a:t>
          </a:r>
          <a:r>
            <a:rPr lang="nl-BE" sz="2200" kern="1200" dirty="0" err="1">
              <a:solidFill>
                <a:schemeClr val="tx1"/>
              </a:solidFill>
            </a:rPr>
            <a:t>suivi</a:t>
          </a:r>
          <a:r>
            <a:rPr lang="nl-BE" sz="2200" kern="1200" dirty="0">
              <a:solidFill>
                <a:schemeClr val="tx1"/>
              </a:solidFill>
            </a:rPr>
            <a:t> </a:t>
          </a:r>
          <a:r>
            <a:rPr lang="nl-BE" sz="2200" kern="1200" dirty="0" err="1">
              <a:solidFill>
                <a:schemeClr val="tx1"/>
              </a:solidFill>
            </a:rPr>
            <a:t>prolongé</a:t>
          </a:r>
          <a:r>
            <a:rPr lang="nl-BE" sz="2200" kern="1200" dirty="0">
              <a:solidFill>
                <a:schemeClr val="tx1"/>
              </a:solidFill>
            </a:rPr>
            <a:t>, </a:t>
          </a:r>
          <a:r>
            <a:rPr lang="nl-BE" sz="2200" kern="1200" dirty="0" err="1">
              <a:solidFill>
                <a:schemeClr val="tx1"/>
              </a:solidFill>
            </a:rPr>
            <a:t>peine</a:t>
          </a:r>
          <a:r>
            <a:rPr lang="nl-BE" sz="2200" kern="1200" dirty="0">
              <a:solidFill>
                <a:schemeClr val="tx1"/>
              </a:solidFill>
            </a:rPr>
            <a:t> subsidiaire (</a:t>
          </a:r>
          <a:r>
            <a:rPr lang="nl-BE" sz="2200" kern="1200" dirty="0" err="1">
              <a:solidFill>
                <a:schemeClr val="tx1"/>
              </a:solidFill>
            </a:rPr>
            <a:t>loi</a:t>
          </a:r>
          <a:r>
            <a:rPr lang="nl-BE" sz="2200" kern="1200" dirty="0">
              <a:solidFill>
                <a:schemeClr val="tx1"/>
              </a:solidFill>
            </a:rPr>
            <a:t> réparatrice : </a:t>
          </a:r>
          <a:r>
            <a:rPr lang="nl-BE" sz="2200" kern="1200" dirty="0" err="1">
              <a:solidFill>
                <a:schemeClr val="tx1"/>
              </a:solidFill>
            </a:rPr>
            <a:t>ajout</a:t>
          </a:r>
          <a:r>
            <a:rPr lang="nl-BE" sz="2200" kern="1200" dirty="0">
              <a:solidFill>
                <a:schemeClr val="tx1"/>
              </a:solidFill>
            </a:rPr>
            <a:t> </a:t>
          </a:r>
          <a:r>
            <a:rPr lang="nl-BE" sz="2200" kern="1200" dirty="0" err="1">
              <a:solidFill>
                <a:schemeClr val="tx1"/>
              </a:solidFill>
            </a:rPr>
            <a:t>peine</a:t>
          </a:r>
          <a:r>
            <a:rPr lang="nl-BE" sz="2200" kern="1200" dirty="0">
              <a:solidFill>
                <a:schemeClr val="tx1"/>
              </a:solidFill>
            </a:rPr>
            <a:t> de prestation en faveur de la </a:t>
          </a:r>
          <a:r>
            <a:rPr lang="nl-BE" sz="2200" kern="1200" dirty="0" err="1">
              <a:solidFill>
                <a:schemeClr val="tx1"/>
              </a:solidFill>
            </a:rPr>
            <a:t>communauté</a:t>
          </a:r>
          <a:r>
            <a:rPr lang="nl-BE" sz="2200" kern="1200" dirty="0">
              <a:solidFill>
                <a:schemeClr val="tx1"/>
              </a:solidFill>
            </a:rPr>
            <a:t>).</a:t>
          </a:r>
          <a:endParaRPr lang="fr-BE" sz="2200" kern="1200" dirty="0">
            <a:solidFill>
              <a:schemeClr val="tx1"/>
            </a:solidFill>
          </a:endParaRPr>
        </a:p>
        <a:p>
          <a:pPr marL="228600" lvl="1" indent="-228600" algn="l" defTabSz="977900">
            <a:lnSpc>
              <a:spcPct val="90000"/>
            </a:lnSpc>
            <a:spcBef>
              <a:spcPct val="0"/>
            </a:spcBef>
            <a:spcAft>
              <a:spcPct val="15000"/>
            </a:spcAft>
            <a:buChar char="•"/>
          </a:pPr>
          <a:r>
            <a:rPr lang="nl-BE" sz="2200" kern="1200" dirty="0">
              <a:solidFill>
                <a:schemeClr val="tx1"/>
              </a:solidFill>
            </a:rPr>
            <a:t>Délai d’épreuve </a:t>
          </a:r>
          <a:r>
            <a:rPr lang="fr-FR" sz="2200" kern="1200" dirty="0">
              <a:solidFill>
                <a:schemeClr val="tx1"/>
              </a:solidFill>
            </a:rPr>
            <a:t>d’un à cinq ans.</a:t>
          </a:r>
          <a:endParaRPr lang="fr-BE" sz="2200" kern="1200" dirty="0">
            <a:solidFill>
              <a:schemeClr val="tx1"/>
            </a:solidFill>
          </a:endParaRPr>
        </a:p>
        <a:p>
          <a:pPr marL="228600" lvl="1" indent="-228600" algn="l" defTabSz="977900">
            <a:lnSpc>
              <a:spcPct val="90000"/>
            </a:lnSpc>
            <a:spcBef>
              <a:spcPct val="0"/>
            </a:spcBef>
            <a:spcAft>
              <a:spcPct val="15000"/>
            </a:spcAft>
            <a:buChar char="•"/>
          </a:pPr>
          <a:r>
            <a:rPr lang="fr-FR" sz="2200" kern="1200" dirty="0">
              <a:solidFill>
                <a:schemeClr val="tx1"/>
              </a:solidFill>
            </a:rPr>
            <a:t>Sursis probatoire : possibilité de formation, </a:t>
          </a:r>
          <a:r>
            <a:rPr lang="fr-FR" sz="2200" strike="sngStrike" kern="1200" dirty="0">
              <a:solidFill>
                <a:schemeClr val="tx1"/>
              </a:solidFill>
            </a:rPr>
            <a:t>trajet d’insertion professionnelle</a:t>
          </a:r>
          <a:r>
            <a:rPr lang="fr-FR" sz="2200" kern="1200" dirty="0">
              <a:solidFill>
                <a:schemeClr val="tx1"/>
              </a:solidFill>
            </a:rPr>
            <a:t> ou traitement ambulatoire.</a:t>
          </a:r>
          <a:endParaRPr lang="fr-BE" sz="2200" kern="1200" dirty="0">
            <a:solidFill>
              <a:schemeClr val="tx1"/>
            </a:solidFill>
          </a:endParaRPr>
        </a:p>
        <a:p>
          <a:pPr marL="228600" lvl="1" indent="-228600" algn="l" defTabSz="977900">
            <a:lnSpc>
              <a:spcPct val="90000"/>
            </a:lnSpc>
            <a:spcBef>
              <a:spcPct val="0"/>
            </a:spcBef>
            <a:spcAft>
              <a:spcPct val="15000"/>
            </a:spcAft>
            <a:buChar char="•"/>
          </a:pPr>
          <a:r>
            <a:rPr lang="fr-FR" sz="2200" kern="1200" dirty="0">
              <a:solidFill>
                <a:schemeClr val="tx1"/>
              </a:solidFill>
            </a:rPr>
            <a:t>Révocation obligatoire si nouvelle peine = emprisonnement de +18 mois sans sursis (personnes morales - loi réparatrice : amende de plus de 180,000 euros sans sursis).</a:t>
          </a:r>
          <a:endParaRPr lang="fr-BE" sz="2200" kern="1200" dirty="0">
            <a:solidFill>
              <a:schemeClr val="tx1"/>
            </a:solidFill>
          </a:endParaRPr>
        </a:p>
        <a:p>
          <a:pPr marL="228600" lvl="1" indent="-228600" algn="l" defTabSz="977900">
            <a:lnSpc>
              <a:spcPct val="90000"/>
            </a:lnSpc>
            <a:spcBef>
              <a:spcPct val="0"/>
            </a:spcBef>
            <a:spcAft>
              <a:spcPct val="15000"/>
            </a:spcAft>
            <a:buChar char="•"/>
          </a:pPr>
          <a:r>
            <a:rPr lang="fr-FR" sz="2200" kern="1200" dirty="0">
              <a:solidFill>
                <a:schemeClr val="tx1"/>
              </a:solidFill>
            </a:rPr>
            <a:t>Révocation facultative si nouvelle peine = emprisonnement de 18 mois ou – sans sursis (personnes morales - loi réparatrice : amende de plus de20,000 à 180,000 euros sans sursis) ou inobservation </a:t>
          </a:r>
          <a:r>
            <a:rPr lang="fr-FR" sz="2200" kern="1200" dirty="0">
              <a:solidFill>
                <a:schemeClr val="accent1"/>
              </a:solidFill>
            </a:rPr>
            <a:t>grave</a:t>
          </a:r>
          <a:r>
            <a:rPr lang="fr-FR" sz="2200" kern="1200" dirty="0">
              <a:solidFill>
                <a:schemeClr val="tx1"/>
              </a:solidFill>
            </a:rPr>
            <a:t> des conditions pour le sursis probatoire.</a:t>
          </a:r>
          <a:endParaRPr lang="fr-BE" sz="2200" kern="1200" dirty="0">
            <a:solidFill>
              <a:schemeClr val="tx1"/>
            </a:solidFill>
          </a:endParaRPr>
        </a:p>
        <a:p>
          <a:pPr marL="228600" lvl="1" indent="-228600" algn="l" defTabSz="977900">
            <a:lnSpc>
              <a:spcPct val="90000"/>
            </a:lnSpc>
            <a:spcBef>
              <a:spcPct val="0"/>
            </a:spcBef>
            <a:spcAft>
              <a:spcPct val="15000"/>
            </a:spcAft>
            <a:buChar char="•"/>
          </a:pPr>
          <a:r>
            <a:rPr lang="fr-BE" sz="2200" kern="1200" dirty="0">
              <a:solidFill>
                <a:schemeClr val="tx1"/>
              </a:solidFill>
            </a:rPr>
            <a:t>Cas particulier du roulage</a:t>
          </a:r>
        </a:p>
        <a:p>
          <a:pPr marL="228600" lvl="1" indent="-228600" algn="l" defTabSz="977900">
            <a:lnSpc>
              <a:spcPct val="90000"/>
            </a:lnSpc>
            <a:spcBef>
              <a:spcPct val="0"/>
            </a:spcBef>
            <a:spcAft>
              <a:spcPct val="15000"/>
            </a:spcAft>
            <a:buChar char="•"/>
          </a:pPr>
          <a:r>
            <a:rPr lang="fr-BE" sz="2200" kern="1200" dirty="0">
              <a:solidFill>
                <a:schemeClr val="tx1"/>
              </a:solidFill>
            </a:rPr>
            <a:t>A titre transitoire : contrôle de l’exécution du sursis probatoire par la commission de probation</a:t>
          </a:r>
        </a:p>
      </dsp:txBody>
      <dsp:txXfrm rot="5400000">
        <a:off x="11907" y="1468120"/>
        <a:ext cx="12180093" cy="440436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1.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7D5898BB-AB45-44C4-B117-D9A785329DCC}" type="datetimeFigureOut">
              <a:rPr lang="fr-BE" smtClean="0"/>
              <a:t>15-09-26</a:t>
            </a:fld>
            <a:endParaRPr lang="fr-BE"/>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E0EC238-0A01-4B91-94C8-904CED26FF10}" type="slidenum">
              <a:rPr lang="fr-BE" smtClean="0"/>
              <a:t>‹N°›</a:t>
            </a:fld>
            <a:endParaRPr lang="fr-BE"/>
          </a:p>
        </p:txBody>
      </p:sp>
    </p:spTree>
    <p:extLst>
      <p:ext uri="{BB962C8B-B14F-4D97-AF65-F5344CB8AC3E}">
        <p14:creationId xmlns:p14="http://schemas.microsoft.com/office/powerpoint/2010/main" val="4015141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E0EC238-0A01-4B91-94C8-904CED26FF10}" type="slidenum">
              <a:rPr lang="fr-BE" smtClean="0"/>
              <a:t>3</a:t>
            </a:fld>
            <a:endParaRPr lang="fr-BE"/>
          </a:p>
        </p:txBody>
      </p:sp>
    </p:spTree>
    <p:extLst>
      <p:ext uri="{BB962C8B-B14F-4D97-AF65-F5344CB8AC3E}">
        <p14:creationId xmlns:p14="http://schemas.microsoft.com/office/powerpoint/2010/main" val="1478681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62BC2-6E62-822D-1117-70FD2BB483B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8996604-F9EC-20B5-609A-DCC4FF35C38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4FC640B-703F-9AE1-0066-0526BC5BD5B7}"/>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A1862ECF-29B1-CCA7-725E-645509AF79AC}"/>
              </a:ext>
            </a:extLst>
          </p:cNvPr>
          <p:cNvSpPr>
            <a:spLocks noGrp="1"/>
          </p:cNvSpPr>
          <p:nvPr>
            <p:ph type="sldNum" sz="quarter" idx="5"/>
          </p:nvPr>
        </p:nvSpPr>
        <p:spPr/>
        <p:txBody>
          <a:bodyPr/>
          <a:lstStyle/>
          <a:p>
            <a:fld id="{FE0EC238-0A01-4B91-94C8-904CED26FF10}" type="slidenum">
              <a:rPr lang="fr-BE" smtClean="0"/>
              <a:t>4</a:t>
            </a:fld>
            <a:endParaRPr lang="fr-BE"/>
          </a:p>
        </p:txBody>
      </p:sp>
    </p:spTree>
    <p:extLst>
      <p:ext uri="{BB962C8B-B14F-4D97-AF65-F5344CB8AC3E}">
        <p14:creationId xmlns:p14="http://schemas.microsoft.com/office/powerpoint/2010/main" val="3761637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3DF17-2345-B1FD-1B1B-AA61363FD1C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D45FFD2-B08F-2A2A-DFC9-7622D9D5796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82BC1BC-0188-8F6A-7BF4-EBE095D2088B}"/>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60AB5CEB-349D-6364-7ABD-1C78FE540079}"/>
              </a:ext>
            </a:extLst>
          </p:cNvPr>
          <p:cNvSpPr>
            <a:spLocks noGrp="1"/>
          </p:cNvSpPr>
          <p:nvPr>
            <p:ph type="sldNum" sz="quarter" idx="5"/>
          </p:nvPr>
        </p:nvSpPr>
        <p:spPr/>
        <p:txBody>
          <a:bodyPr/>
          <a:lstStyle/>
          <a:p>
            <a:fld id="{FE0EC238-0A01-4B91-94C8-904CED26FF10}" type="slidenum">
              <a:rPr lang="fr-BE" smtClean="0"/>
              <a:t>5</a:t>
            </a:fld>
            <a:endParaRPr lang="fr-BE"/>
          </a:p>
        </p:txBody>
      </p:sp>
    </p:spTree>
    <p:extLst>
      <p:ext uri="{BB962C8B-B14F-4D97-AF65-F5344CB8AC3E}">
        <p14:creationId xmlns:p14="http://schemas.microsoft.com/office/powerpoint/2010/main" val="25629007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837754-159D-B821-304E-F29C5716026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DADB355B-02B8-526B-AD22-E9B643DF36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68B677BB-7626-C542-7DE7-C1BE3CC2172C}"/>
              </a:ext>
            </a:extLst>
          </p:cNvPr>
          <p:cNvSpPr>
            <a:spLocks noGrp="1"/>
          </p:cNvSpPr>
          <p:nvPr>
            <p:ph type="dt" sz="half" idx="10"/>
          </p:nvPr>
        </p:nvSpPr>
        <p:spPr/>
        <p:txBody>
          <a:bodyPr/>
          <a:lstStyle/>
          <a:p>
            <a:fld id="{4D4DA9E4-8011-4FAF-AF3C-0DB7ED2F8B60}" type="datetimeFigureOut">
              <a:rPr lang="fr-BE" smtClean="0"/>
              <a:t>15-09-26</a:t>
            </a:fld>
            <a:endParaRPr lang="fr-BE"/>
          </a:p>
        </p:txBody>
      </p:sp>
      <p:sp>
        <p:nvSpPr>
          <p:cNvPr id="5" name="Espace réservé du pied de page 4">
            <a:extLst>
              <a:ext uri="{FF2B5EF4-FFF2-40B4-BE49-F238E27FC236}">
                <a16:creationId xmlns:a16="http://schemas.microsoft.com/office/drawing/2014/main" id="{F261D1CF-51F8-F198-FB8C-13965E5CFAE6}"/>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FA11284A-B5E5-F033-4CF5-7DCB7A23D3E5}"/>
              </a:ext>
            </a:extLst>
          </p:cNvPr>
          <p:cNvSpPr>
            <a:spLocks noGrp="1"/>
          </p:cNvSpPr>
          <p:nvPr>
            <p:ph type="sldNum" sz="quarter" idx="12"/>
          </p:nvPr>
        </p:nvSpPr>
        <p:spPr/>
        <p:txBody>
          <a:bodyPr/>
          <a:lstStyle/>
          <a:p>
            <a:fld id="{C4568290-62E3-49A9-80FC-8AA481342A46}" type="slidenum">
              <a:rPr lang="fr-BE" smtClean="0"/>
              <a:t>‹N°›</a:t>
            </a:fld>
            <a:endParaRPr lang="fr-BE"/>
          </a:p>
        </p:txBody>
      </p:sp>
    </p:spTree>
    <p:extLst>
      <p:ext uri="{BB962C8B-B14F-4D97-AF65-F5344CB8AC3E}">
        <p14:creationId xmlns:p14="http://schemas.microsoft.com/office/powerpoint/2010/main" val="733905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060B3A-BC00-E789-2609-7B83C0A57BF9}"/>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E51F6596-993B-363F-D518-324FB20D75B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0FFAD907-3186-D111-6175-7DC99B0E4FD1}"/>
              </a:ext>
            </a:extLst>
          </p:cNvPr>
          <p:cNvSpPr>
            <a:spLocks noGrp="1"/>
          </p:cNvSpPr>
          <p:nvPr>
            <p:ph type="dt" sz="half" idx="10"/>
          </p:nvPr>
        </p:nvSpPr>
        <p:spPr/>
        <p:txBody>
          <a:bodyPr/>
          <a:lstStyle/>
          <a:p>
            <a:fld id="{4D4DA9E4-8011-4FAF-AF3C-0DB7ED2F8B60}" type="datetimeFigureOut">
              <a:rPr lang="fr-BE" smtClean="0"/>
              <a:t>15-09-26</a:t>
            </a:fld>
            <a:endParaRPr lang="fr-BE"/>
          </a:p>
        </p:txBody>
      </p:sp>
      <p:sp>
        <p:nvSpPr>
          <p:cNvPr id="5" name="Espace réservé du pied de page 4">
            <a:extLst>
              <a:ext uri="{FF2B5EF4-FFF2-40B4-BE49-F238E27FC236}">
                <a16:creationId xmlns:a16="http://schemas.microsoft.com/office/drawing/2014/main" id="{908C6224-70BA-F667-CBA5-A8127F78A36E}"/>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488A6D13-A118-CB0D-25E7-2F376B69510B}"/>
              </a:ext>
            </a:extLst>
          </p:cNvPr>
          <p:cNvSpPr>
            <a:spLocks noGrp="1"/>
          </p:cNvSpPr>
          <p:nvPr>
            <p:ph type="sldNum" sz="quarter" idx="12"/>
          </p:nvPr>
        </p:nvSpPr>
        <p:spPr/>
        <p:txBody>
          <a:bodyPr/>
          <a:lstStyle/>
          <a:p>
            <a:fld id="{C4568290-62E3-49A9-80FC-8AA481342A46}" type="slidenum">
              <a:rPr lang="fr-BE" smtClean="0"/>
              <a:t>‹N°›</a:t>
            </a:fld>
            <a:endParaRPr lang="fr-BE"/>
          </a:p>
        </p:txBody>
      </p:sp>
    </p:spTree>
    <p:extLst>
      <p:ext uri="{BB962C8B-B14F-4D97-AF65-F5344CB8AC3E}">
        <p14:creationId xmlns:p14="http://schemas.microsoft.com/office/powerpoint/2010/main" val="2831314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8AC807-F937-2E7F-7984-4A3B5CC553A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B53714EB-1CAC-F1FB-2C82-9C77CB8A1C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AC6240AB-F4B1-0B8D-D78E-8E38893E3113}"/>
              </a:ext>
            </a:extLst>
          </p:cNvPr>
          <p:cNvSpPr>
            <a:spLocks noGrp="1"/>
          </p:cNvSpPr>
          <p:nvPr>
            <p:ph type="dt" sz="half" idx="10"/>
          </p:nvPr>
        </p:nvSpPr>
        <p:spPr/>
        <p:txBody>
          <a:bodyPr/>
          <a:lstStyle/>
          <a:p>
            <a:fld id="{4D4DA9E4-8011-4FAF-AF3C-0DB7ED2F8B60}" type="datetimeFigureOut">
              <a:rPr lang="fr-BE" smtClean="0"/>
              <a:t>15-09-26</a:t>
            </a:fld>
            <a:endParaRPr lang="fr-BE"/>
          </a:p>
        </p:txBody>
      </p:sp>
      <p:sp>
        <p:nvSpPr>
          <p:cNvPr id="5" name="Espace réservé du pied de page 4">
            <a:extLst>
              <a:ext uri="{FF2B5EF4-FFF2-40B4-BE49-F238E27FC236}">
                <a16:creationId xmlns:a16="http://schemas.microsoft.com/office/drawing/2014/main" id="{73E334C7-B858-13AF-6285-3DFB1E66D68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BA7D944B-910E-BACE-3A1D-6652604CB5EA}"/>
              </a:ext>
            </a:extLst>
          </p:cNvPr>
          <p:cNvSpPr>
            <a:spLocks noGrp="1"/>
          </p:cNvSpPr>
          <p:nvPr>
            <p:ph type="sldNum" sz="quarter" idx="12"/>
          </p:nvPr>
        </p:nvSpPr>
        <p:spPr/>
        <p:txBody>
          <a:bodyPr/>
          <a:lstStyle/>
          <a:p>
            <a:fld id="{C4568290-62E3-49A9-80FC-8AA481342A46}" type="slidenum">
              <a:rPr lang="fr-BE" smtClean="0"/>
              <a:t>‹N°›</a:t>
            </a:fld>
            <a:endParaRPr lang="fr-BE"/>
          </a:p>
        </p:txBody>
      </p:sp>
    </p:spTree>
    <p:extLst>
      <p:ext uri="{BB962C8B-B14F-4D97-AF65-F5344CB8AC3E}">
        <p14:creationId xmlns:p14="http://schemas.microsoft.com/office/powerpoint/2010/main" val="3672187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056D40-5ED0-0D30-BEDA-0BB9625B3C7E}"/>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B5301D5A-E2D4-3B8A-C560-497DADEB39EE}"/>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150B4659-081C-3E38-8008-E52D42A0278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EA7EECC7-1C5C-87B0-C9C0-8CC83F3EB0E2}"/>
              </a:ext>
            </a:extLst>
          </p:cNvPr>
          <p:cNvSpPr>
            <a:spLocks noGrp="1"/>
          </p:cNvSpPr>
          <p:nvPr>
            <p:ph type="dt" sz="half" idx="10"/>
          </p:nvPr>
        </p:nvSpPr>
        <p:spPr/>
        <p:txBody>
          <a:bodyPr/>
          <a:lstStyle/>
          <a:p>
            <a:fld id="{4D4DA9E4-8011-4FAF-AF3C-0DB7ED2F8B60}" type="datetimeFigureOut">
              <a:rPr lang="fr-BE" smtClean="0"/>
              <a:t>15-09-26</a:t>
            </a:fld>
            <a:endParaRPr lang="fr-BE"/>
          </a:p>
        </p:txBody>
      </p:sp>
      <p:sp>
        <p:nvSpPr>
          <p:cNvPr id="6" name="Espace réservé du pied de page 5">
            <a:extLst>
              <a:ext uri="{FF2B5EF4-FFF2-40B4-BE49-F238E27FC236}">
                <a16:creationId xmlns:a16="http://schemas.microsoft.com/office/drawing/2014/main" id="{3749BCA3-54BF-1B08-0F45-B28B2989299D}"/>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381D4513-F827-4D79-D5FA-8EC5F59BBF57}"/>
              </a:ext>
            </a:extLst>
          </p:cNvPr>
          <p:cNvSpPr>
            <a:spLocks noGrp="1"/>
          </p:cNvSpPr>
          <p:nvPr>
            <p:ph type="sldNum" sz="quarter" idx="12"/>
          </p:nvPr>
        </p:nvSpPr>
        <p:spPr/>
        <p:txBody>
          <a:bodyPr/>
          <a:lstStyle/>
          <a:p>
            <a:fld id="{C4568290-62E3-49A9-80FC-8AA481342A46}" type="slidenum">
              <a:rPr lang="fr-BE" smtClean="0"/>
              <a:t>‹N°›</a:t>
            </a:fld>
            <a:endParaRPr lang="fr-BE"/>
          </a:p>
        </p:txBody>
      </p:sp>
    </p:spTree>
    <p:extLst>
      <p:ext uri="{BB962C8B-B14F-4D97-AF65-F5344CB8AC3E}">
        <p14:creationId xmlns:p14="http://schemas.microsoft.com/office/powerpoint/2010/main" val="22058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25A38E-B584-94C6-FDBB-AB8328FF59F1}"/>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D3365EDC-90AC-90EF-6BB4-B70790CCF7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BB76C25-3A4B-9FD8-1EB6-3739A971BB3C}"/>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99D4222F-13D0-75E9-ADF5-14DE723765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0221EC64-7770-C224-72B9-62B621B38C08}"/>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BFAF57D4-AEB4-2132-6D1D-0D0960E3F334}"/>
              </a:ext>
            </a:extLst>
          </p:cNvPr>
          <p:cNvSpPr>
            <a:spLocks noGrp="1"/>
          </p:cNvSpPr>
          <p:nvPr>
            <p:ph type="dt" sz="half" idx="10"/>
          </p:nvPr>
        </p:nvSpPr>
        <p:spPr/>
        <p:txBody>
          <a:bodyPr/>
          <a:lstStyle/>
          <a:p>
            <a:fld id="{4D4DA9E4-8011-4FAF-AF3C-0DB7ED2F8B60}" type="datetimeFigureOut">
              <a:rPr lang="fr-BE" smtClean="0"/>
              <a:t>15-09-26</a:t>
            </a:fld>
            <a:endParaRPr lang="fr-BE"/>
          </a:p>
        </p:txBody>
      </p:sp>
      <p:sp>
        <p:nvSpPr>
          <p:cNvPr id="8" name="Espace réservé du pied de page 7">
            <a:extLst>
              <a:ext uri="{FF2B5EF4-FFF2-40B4-BE49-F238E27FC236}">
                <a16:creationId xmlns:a16="http://schemas.microsoft.com/office/drawing/2014/main" id="{6E89C3CE-FD68-CCBE-DF5B-D585AA0A33E4}"/>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F6CBC278-CB22-611A-A4B7-AEB047EEBAF8}"/>
              </a:ext>
            </a:extLst>
          </p:cNvPr>
          <p:cNvSpPr>
            <a:spLocks noGrp="1"/>
          </p:cNvSpPr>
          <p:nvPr>
            <p:ph type="sldNum" sz="quarter" idx="12"/>
          </p:nvPr>
        </p:nvSpPr>
        <p:spPr/>
        <p:txBody>
          <a:bodyPr/>
          <a:lstStyle/>
          <a:p>
            <a:fld id="{C4568290-62E3-49A9-80FC-8AA481342A46}" type="slidenum">
              <a:rPr lang="fr-BE" smtClean="0"/>
              <a:t>‹N°›</a:t>
            </a:fld>
            <a:endParaRPr lang="fr-BE"/>
          </a:p>
        </p:txBody>
      </p:sp>
    </p:spTree>
    <p:extLst>
      <p:ext uri="{BB962C8B-B14F-4D97-AF65-F5344CB8AC3E}">
        <p14:creationId xmlns:p14="http://schemas.microsoft.com/office/powerpoint/2010/main" val="20890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479043-A994-5AC4-E1D3-2356465AB819}"/>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2EBB81A0-D9E7-7D07-A99C-A4B13EFC215D}"/>
              </a:ext>
            </a:extLst>
          </p:cNvPr>
          <p:cNvSpPr>
            <a:spLocks noGrp="1"/>
          </p:cNvSpPr>
          <p:nvPr>
            <p:ph type="dt" sz="half" idx="10"/>
          </p:nvPr>
        </p:nvSpPr>
        <p:spPr/>
        <p:txBody>
          <a:bodyPr/>
          <a:lstStyle/>
          <a:p>
            <a:fld id="{4D4DA9E4-8011-4FAF-AF3C-0DB7ED2F8B60}" type="datetimeFigureOut">
              <a:rPr lang="fr-BE" smtClean="0"/>
              <a:t>15-09-26</a:t>
            </a:fld>
            <a:endParaRPr lang="fr-BE"/>
          </a:p>
        </p:txBody>
      </p:sp>
      <p:sp>
        <p:nvSpPr>
          <p:cNvPr id="4" name="Espace réservé du pied de page 3">
            <a:extLst>
              <a:ext uri="{FF2B5EF4-FFF2-40B4-BE49-F238E27FC236}">
                <a16:creationId xmlns:a16="http://schemas.microsoft.com/office/drawing/2014/main" id="{CCD163A5-57C2-8F24-74F7-30A891EF392C}"/>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753E1203-7C83-6AD7-3424-84169442B05F}"/>
              </a:ext>
            </a:extLst>
          </p:cNvPr>
          <p:cNvSpPr>
            <a:spLocks noGrp="1"/>
          </p:cNvSpPr>
          <p:nvPr>
            <p:ph type="sldNum" sz="quarter" idx="12"/>
          </p:nvPr>
        </p:nvSpPr>
        <p:spPr/>
        <p:txBody>
          <a:bodyPr/>
          <a:lstStyle/>
          <a:p>
            <a:fld id="{C4568290-62E3-49A9-80FC-8AA481342A46}" type="slidenum">
              <a:rPr lang="fr-BE" smtClean="0"/>
              <a:t>‹N°›</a:t>
            </a:fld>
            <a:endParaRPr lang="fr-BE"/>
          </a:p>
        </p:txBody>
      </p:sp>
    </p:spTree>
    <p:extLst>
      <p:ext uri="{BB962C8B-B14F-4D97-AF65-F5344CB8AC3E}">
        <p14:creationId xmlns:p14="http://schemas.microsoft.com/office/powerpoint/2010/main" val="2084510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30680B2-0C46-C6C0-2F82-AE589D1FD1C1}"/>
              </a:ext>
            </a:extLst>
          </p:cNvPr>
          <p:cNvSpPr>
            <a:spLocks noGrp="1"/>
          </p:cNvSpPr>
          <p:nvPr>
            <p:ph type="dt" sz="half" idx="10"/>
          </p:nvPr>
        </p:nvSpPr>
        <p:spPr/>
        <p:txBody>
          <a:bodyPr/>
          <a:lstStyle/>
          <a:p>
            <a:fld id="{4D4DA9E4-8011-4FAF-AF3C-0DB7ED2F8B60}" type="datetimeFigureOut">
              <a:rPr lang="fr-BE" smtClean="0"/>
              <a:t>15-09-26</a:t>
            </a:fld>
            <a:endParaRPr lang="fr-BE"/>
          </a:p>
        </p:txBody>
      </p:sp>
      <p:sp>
        <p:nvSpPr>
          <p:cNvPr id="3" name="Espace réservé du pied de page 2">
            <a:extLst>
              <a:ext uri="{FF2B5EF4-FFF2-40B4-BE49-F238E27FC236}">
                <a16:creationId xmlns:a16="http://schemas.microsoft.com/office/drawing/2014/main" id="{8FA05FB0-A9BF-0B2A-17D2-CC283B5551DD}"/>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F5876B2A-A2B3-7B30-E9AA-14462A75FB69}"/>
              </a:ext>
            </a:extLst>
          </p:cNvPr>
          <p:cNvSpPr>
            <a:spLocks noGrp="1"/>
          </p:cNvSpPr>
          <p:nvPr>
            <p:ph type="sldNum" sz="quarter" idx="12"/>
          </p:nvPr>
        </p:nvSpPr>
        <p:spPr/>
        <p:txBody>
          <a:bodyPr/>
          <a:lstStyle/>
          <a:p>
            <a:fld id="{C4568290-62E3-49A9-80FC-8AA481342A46}" type="slidenum">
              <a:rPr lang="fr-BE" smtClean="0"/>
              <a:t>‹N°›</a:t>
            </a:fld>
            <a:endParaRPr lang="fr-BE"/>
          </a:p>
        </p:txBody>
      </p:sp>
    </p:spTree>
    <p:extLst>
      <p:ext uri="{BB962C8B-B14F-4D97-AF65-F5344CB8AC3E}">
        <p14:creationId xmlns:p14="http://schemas.microsoft.com/office/powerpoint/2010/main" val="1661153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537B27-2644-714B-0BDC-531B76685F0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7CE1FD02-14C3-FE3D-81A7-DEC0007C4E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D041654D-6BFC-0DE8-5100-32723F5960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5E3FB54-4D30-30BF-C251-023E2AFFA361}"/>
              </a:ext>
            </a:extLst>
          </p:cNvPr>
          <p:cNvSpPr>
            <a:spLocks noGrp="1"/>
          </p:cNvSpPr>
          <p:nvPr>
            <p:ph type="dt" sz="half" idx="10"/>
          </p:nvPr>
        </p:nvSpPr>
        <p:spPr/>
        <p:txBody>
          <a:bodyPr/>
          <a:lstStyle/>
          <a:p>
            <a:fld id="{4D4DA9E4-8011-4FAF-AF3C-0DB7ED2F8B60}" type="datetimeFigureOut">
              <a:rPr lang="fr-BE" smtClean="0"/>
              <a:t>15-09-26</a:t>
            </a:fld>
            <a:endParaRPr lang="fr-BE"/>
          </a:p>
        </p:txBody>
      </p:sp>
      <p:sp>
        <p:nvSpPr>
          <p:cNvPr id="6" name="Espace réservé du pied de page 5">
            <a:extLst>
              <a:ext uri="{FF2B5EF4-FFF2-40B4-BE49-F238E27FC236}">
                <a16:creationId xmlns:a16="http://schemas.microsoft.com/office/drawing/2014/main" id="{91D08BC6-A873-2235-EF4E-8D3369F2CED8}"/>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6520A431-2BEF-EECD-0379-7E0B01094DEE}"/>
              </a:ext>
            </a:extLst>
          </p:cNvPr>
          <p:cNvSpPr>
            <a:spLocks noGrp="1"/>
          </p:cNvSpPr>
          <p:nvPr>
            <p:ph type="sldNum" sz="quarter" idx="12"/>
          </p:nvPr>
        </p:nvSpPr>
        <p:spPr/>
        <p:txBody>
          <a:bodyPr/>
          <a:lstStyle/>
          <a:p>
            <a:fld id="{C4568290-62E3-49A9-80FC-8AA481342A46}" type="slidenum">
              <a:rPr lang="fr-BE" smtClean="0"/>
              <a:t>‹N°›</a:t>
            </a:fld>
            <a:endParaRPr lang="fr-BE"/>
          </a:p>
        </p:txBody>
      </p:sp>
    </p:spTree>
    <p:extLst>
      <p:ext uri="{BB962C8B-B14F-4D97-AF65-F5344CB8AC3E}">
        <p14:creationId xmlns:p14="http://schemas.microsoft.com/office/powerpoint/2010/main" val="2002906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93B7EE-3689-6DB4-7472-8AECEDAEA8D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05A18BA8-FF0D-6587-3D97-3CDBE92699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928EFABD-C973-8105-CB78-6171CFC6C0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05C6A94-CC72-185B-5527-87FB204D694C}"/>
              </a:ext>
            </a:extLst>
          </p:cNvPr>
          <p:cNvSpPr>
            <a:spLocks noGrp="1"/>
          </p:cNvSpPr>
          <p:nvPr>
            <p:ph type="dt" sz="half" idx="10"/>
          </p:nvPr>
        </p:nvSpPr>
        <p:spPr/>
        <p:txBody>
          <a:bodyPr/>
          <a:lstStyle/>
          <a:p>
            <a:fld id="{4D4DA9E4-8011-4FAF-AF3C-0DB7ED2F8B60}" type="datetimeFigureOut">
              <a:rPr lang="fr-BE" smtClean="0"/>
              <a:t>15-09-26</a:t>
            </a:fld>
            <a:endParaRPr lang="fr-BE"/>
          </a:p>
        </p:txBody>
      </p:sp>
      <p:sp>
        <p:nvSpPr>
          <p:cNvPr id="6" name="Espace réservé du pied de page 5">
            <a:extLst>
              <a:ext uri="{FF2B5EF4-FFF2-40B4-BE49-F238E27FC236}">
                <a16:creationId xmlns:a16="http://schemas.microsoft.com/office/drawing/2014/main" id="{2757A500-C904-0CC7-859D-1B07E91D00CB}"/>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48D388EC-9E63-58B6-874F-3946207170A1}"/>
              </a:ext>
            </a:extLst>
          </p:cNvPr>
          <p:cNvSpPr>
            <a:spLocks noGrp="1"/>
          </p:cNvSpPr>
          <p:nvPr>
            <p:ph type="sldNum" sz="quarter" idx="12"/>
          </p:nvPr>
        </p:nvSpPr>
        <p:spPr/>
        <p:txBody>
          <a:bodyPr/>
          <a:lstStyle/>
          <a:p>
            <a:fld id="{C4568290-62E3-49A9-80FC-8AA481342A46}" type="slidenum">
              <a:rPr lang="fr-BE" smtClean="0"/>
              <a:t>‹N°›</a:t>
            </a:fld>
            <a:endParaRPr lang="fr-BE"/>
          </a:p>
        </p:txBody>
      </p:sp>
    </p:spTree>
    <p:extLst>
      <p:ext uri="{BB962C8B-B14F-4D97-AF65-F5344CB8AC3E}">
        <p14:creationId xmlns:p14="http://schemas.microsoft.com/office/powerpoint/2010/main" val="739591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AAEF92-98F2-20C8-2403-BA70130B78ED}"/>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0C74FE89-3605-4A57-C73F-3F4764621F7D}"/>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769CC906-47DA-928E-5CD6-9691C158E78A}"/>
              </a:ext>
            </a:extLst>
          </p:cNvPr>
          <p:cNvSpPr>
            <a:spLocks noGrp="1"/>
          </p:cNvSpPr>
          <p:nvPr>
            <p:ph type="dt" sz="half" idx="10"/>
          </p:nvPr>
        </p:nvSpPr>
        <p:spPr/>
        <p:txBody>
          <a:bodyPr/>
          <a:lstStyle/>
          <a:p>
            <a:fld id="{4D4DA9E4-8011-4FAF-AF3C-0DB7ED2F8B60}" type="datetimeFigureOut">
              <a:rPr lang="fr-BE" smtClean="0"/>
              <a:t>15-09-26</a:t>
            </a:fld>
            <a:endParaRPr lang="fr-BE"/>
          </a:p>
        </p:txBody>
      </p:sp>
      <p:sp>
        <p:nvSpPr>
          <p:cNvPr id="5" name="Espace réservé du pied de page 4">
            <a:extLst>
              <a:ext uri="{FF2B5EF4-FFF2-40B4-BE49-F238E27FC236}">
                <a16:creationId xmlns:a16="http://schemas.microsoft.com/office/drawing/2014/main" id="{5DED4D9D-F4AE-1F82-3017-C30DEF49D849}"/>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B13DA59F-BC23-A19E-86D1-91D1CF45CDB1}"/>
              </a:ext>
            </a:extLst>
          </p:cNvPr>
          <p:cNvSpPr>
            <a:spLocks noGrp="1"/>
          </p:cNvSpPr>
          <p:nvPr>
            <p:ph type="sldNum" sz="quarter" idx="12"/>
          </p:nvPr>
        </p:nvSpPr>
        <p:spPr/>
        <p:txBody>
          <a:bodyPr/>
          <a:lstStyle/>
          <a:p>
            <a:fld id="{C4568290-62E3-49A9-80FC-8AA481342A46}" type="slidenum">
              <a:rPr lang="fr-BE" smtClean="0"/>
              <a:t>‹N°›</a:t>
            </a:fld>
            <a:endParaRPr lang="fr-BE"/>
          </a:p>
        </p:txBody>
      </p:sp>
    </p:spTree>
    <p:extLst>
      <p:ext uri="{BB962C8B-B14F-4D97-AF65-F5344CB8AC3E}">
        <p14:creationId xmlns:p14="http://schemas.microsoft.com/office/powerpoint/2010/main" val="894716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0FFDBFD-C45D-C231-DEE1-1A49A2819390}"/>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6AC0DF55-03EA-590A-A237-FFC9837251F4}"/>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5061EE47-C7AC-70ED-3340-B84870CE4EBF}"/>
              </a:ext>
            </a:extLst>
          </p:cNvPr>
          <p:cNvSpPr>
            <a:spLocks noGrp="1"/>
          </p:cNvSpPr>
          <p:nvPr>
            <p:ph type="dt" sz="half" idx="10"/>
          </p:nvPr>
        </p:nvSpPr>
        <p:spPr/>
        <p:txBody>
          <a:bodyPr/>
          <a:lstStyle/>
          <a:p>
            <a:fld id="{4D4DA9E4-8011-4FAF-AF3C-0DB7ED2F8B60}" type="datetimeFigureOut">
              <a:rPr lang="fr-BE" smtClean="0"/>
              <a:t>15-09-26</a:t>
            </a:fld>
            <a:endParaRPr lang="fr-BE"/>
          </a:p>
        </p:txBody>
      </p:sp>
      <p:sp>
        <p:nvSpPr>
          <p:cNvPr id="5" name="Espace réservé du pied de page 4">
            <a:extLst>
              <a:ext uri="{FF2B5EF4-FFF2-40B4-BE49-F238E27FC236}">
                <a16:creationId xmlns:a16="http://schemas.microsoft.com/office/drawing/2014/main" id="{A4958CB8-8BEF-EF6E-169F-DF8FF2AD9D29}"/>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D375BDF6-40EE-8BD8-18C4-0B94788BA386}"/>
              </a:ext>
            </a:extLst>
          </p:cNvPr>
          <p:cNvSpPr>
            <a:spLocks noGrp="1"/>
          </p:cNvSpPr>
          <p:nvPr>
            <p:ph type="sldNum" sz="quarter" idx="12"/>
          </p:nvPr>
        </p:nvSpPr>
        <p:spPr/>
        <p:txBody>
          <a:bodyPr/>
          <a:lstStyle/>
          <a:p>
            <a:fld id="{C4568290-62E3-49A9-80FC-8AA481342A46}" type="slidenum">
              <a:rPr lang="fr-BE" smtClean="0"/>
              <a:t>‹N°›</a:t>
            </a:fld>
            <a:endParaRPr lang="fr-BE"/>
          </a:p>
        </p:txBody>
      </p:sp>
    </p:spTree>
    <p:extLst>
      <p:ext uri="{BB962C8B-B14F-4D97-AF65-F5344CB8AC3E}">
        <p14:creationId xmlns:p14="http://schemas.microsoft.com/office/powerpoint/2010/main" val="1089215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E4D6713-F0B8-0F2A-A7DA-FF89F44D1E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6F5B7D37-4363-87EE-1AD8-D4BDDE14C7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7E4F68FE-68D0-E7BC-37CC-0CACEFB33C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4DA9E4-8011-4FAF-AF3C-0DB7ED2F8B60}" type="datetimeFigureOut">
              <a:rPr lang="fr-BE" smtClean="0"/>
              <a:t>15-09-26</a:t>
            </a:fld>
            <a:endParaRPr lang="fr-BE"/>
          </a:p>
        </p:txBody>
      </p:sp>
      <p:sp>
        <p:nvSpPr>
          <p:cNvPr id="5" name="Espace réservé du pied de page 4">
            <a:extLst>
              <a:ext uri="{FF2B5EF4-FFF2-40B4-BE49-F238E27FC236}">
                <a16:creationId xmlns:a16="http://schemas.microsoft.com/office/drawing/2014/main" id="{0312D271-F734-116E-9534-455CEC6B1C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31CD38B3-A6C0-DFF4-8FB7-7CF5C82CC9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568290-62E3-49A9-80FC-8AA481342A46}" type="slidenum">
              <a:rPr lang="fr-BE" smtClean="0"/>
              <a:t>‹N°›</a:t>
            </a:fld>
            <a:endParaRPr lang="fr-BE"/>
          </a:p>
        </p:txBody>
      </p:sp>
    </p:spTree>
    <p:extLst>
      <p:ext uri="{BB962C8B-B14F-4D97-AF65-F5344CB8AC3E}">
        <p14:creationId xmlns:p14="http://schemas.microsoft.com/office/powerpoint/2010/main" val="11042114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10.xml"/><Relationship Id="rId3" Type="http://schemas.openxmlformats.org/officeDocument/2006/relationships/diagramData" Target="../diagrams/data9.xml"/><Relationship Id="rId7" Type="http://schemas.microsoft.com/office/2007/relationships/diagramDrawing" Target="../diagrams/drawing9.xml"/><Relationship Id="rId12" Type="http://schemas.microsoft.com/office/2007/relationships/diagramDrawing" Target="../diagrams/drawing10.xml"/><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diagramColors" Target="../diagrams/colors9.xml"/><Relationship Id="rId11" Type="http://schemas.openxmlformats.org/officeDocument/2006/relationships/diagramColors" Target="../diagrams/colors10.xml"/><Relationship Id="rId5" Type="http://schemas.openxmlformats.org/officeDocument/2006/relationships/diagramQuickStyle" Target="../diagrams/quickStyle9.xml"/><Relationship Id="rId10" Type="http://schemas.openxmlformats.org/officeDocument/2006/relationships/diagramQuickStyle" Target="../diagrams/quickStyle10.xml"/><Relationship Id="rId4" Type="http://schemas.openxmlformats.org/officeDocument/2006/relationships/diagramLayout" Target="../diagrams/layout9.xml"/><Relationship Id="rId9" Type="http://schemas.openxmlformats.org/officeDocument/2006/relationships/diagramLayout" Target="../diagrams/layout10.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svg"/></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svg"/><Relationship Id="rId4" Type="http://schemas.openxmlformats.org/officeDocument/2006/relationships/image" Target="../media/image3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Layout" Target="../diagrams/layout20.xml"/><Relationship Id="rId7" Type="http://schemas.openxmlformats.org/officeDocument/2006/relationships/image" Target="../media/image34.png"/><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10" Type="http://schemas.openxmlformats.org/officeDocument/2006/relationships/image" Target="../media/image37.png"/><Relationship Id="rId4" Type="http://schemas.openxmlformats.org/officeDocument/2006/relationships/diagramQuickStyle" Target="../diagrams/quickStyle20.xml"/><Relationship Id="rId9" Type="http://schemas.openxmlformats.org/officeDocument/2006/relationships/image" Target="../media/image36.png"/></Relationships>
</file>

<file path=ppt/slides/_rels/slide4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1.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5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5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5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image" Target="../media/image45.jpeg"/><Relationship Id="rId1" Type="http://schemas.openxmlformats.org/officeDocument/2006/relationships/slideLayout" Target="../slideLayouts/slideLayout2.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image" Target="../media/image45.jpeg"/><Relationship Id="rId1" Type="http://schemas.openxmlformats.org/officeDocument/2006/relationships/slideLayout" Target="../slideLayouts/slideLayout2.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6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6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70.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diagramLayout" Target="../diagrams/layout27.xml"/><Relationship Id="rId7" Type="http://schemas.openxmlformats.org/officeDocument/2006/relationships/image" Target="../media/image53.png"/><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10" Type="http://schemas.openxmlformats.org/officeDocument/2006/relationships/image" Target="../media/image56.svg"/><Relationship Id="rId4" Type="http://schemas.openxmlformats.org/officeDocument/2006/relationships/diagramQuickStyle" Target="../diagrams/quickStyle27.xml"/><Relationship Id="rId9" Type="http://schemas.openxmlformats.org/officeDocument/2006/relationships/image" Target="../media/image55.png"/></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2.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p:cNvSpPr>
            <a:spLocks noGrp="1"/>
          </p:cNvSpPr>
          <p:nvPr>
            <p:ph type="ctrTitle"/>
          </p:nvPr>
        </p:nvSpPr>
        <p:spPr>
          <a:xfrm>
            <a:off x="5297762" y="640080"/>
            <a:ext cx="6251110" cy="3566160"/>
          </a:xfrm>
        </p:spPr>
        <p:txBody>
          <a:bodyPr anchor="b">
            <a:normAutofit/>
          </a:bodyPr>
          <a:lstStyle/>
          <a:p>
            <a:pPr algn="l"/>
            <a:r>
              <a:rPr lang="nl-BE" sz="5400" i="1" dirty="0"/>
              <a:t>Code </a:t>
            </a:r>
            <a:r>
              <a:rPr lang="nl-BE" sz="5400" i="1" dirty="0" err="1"/>
              <a:t>pénal</a:t>
            </a:r>
            <a:r>
              <a:rPr lang="nl-BE" sz="5400" i="1" dirty="0"/>
              <a:t> 2024– </a:t>
            </a:r>
            <a:r>
              <a:rPr lang="nl-BE" sz="5400" i="1" dirty="0" err="1"/>
              <a:t>Livre</a:t>
            </a:r>
            <a:r>
              <a:rPr lang="nl-BE" sz="5400" i="1" dirty="0"/>
              <a:t> I</a:t>
            </a:r>
            <a:r>
              <a:rPr lang="nl-BE" sz="5400" i="1" baseline="30000" dirty="0"/>
              <a:t>er</a:t>
            </a:r>
            <a:endParaRPr lang="nl-BE" sz="5400" i="1" dirty="0"/>
          </a:p>
        </p:txBody>
      </p:sp>
      <p:sp>
        <p:nvSpPr>
          <p:cNvPr id="3" name="Ondertitel 2"/>
          <p:cNvSpPr>
            <a:spLocks noGrp="1"/>
          </p:cNvSpPr>
          <p:nvPr>
            <p:ph type="subTitle" idx="1"/>
          </p:nvPr>
        </p:nvSpPr>
        <p:spPr>
          <a:xfrm>
            <a:off x="4977385" y="4856393"/>
            <a:ext cx="6891526" cy="1572768"/>
          </a:xfrm>
        </p:spPr>
        <p:txBody>
          <a:bodyPr>
            <a:normAutofit/>
          </a:bodyPr>
          <a:lstStyle/>
          <a:p>
            <a:pPr algn="l"/>
            <a:endParaRPr lang="nl-BE" sz="2000" dirty="0"/>
          </a:p>
          <a:p>
            <a:pPr algn="l"/>
            <a:r>
              <a:rPr lang="nl-BE" sz="2800" dirty="0"/>
              <a:t>Damien Vandermeersch -  Ignacio de la Serna</a:t>
            </a:r>
          </a:p>
          <a:p>
            <a:pPr algn="l"/>
            <a:r>
              <a:rPr lang="nl-BE" sz="2000" dirty="0"/>
              <a:t> </a:t>
            </a:r>
          </a:p>
        </p:txBody>
      </p:sp>
      <p:pic>
        <p:nvPicPr>
          <p:cNvPr id="6" name="Image 5">
            <a:extLst>
              <a:ext uri="{FF2B5EF4-FFF2-40B4-BE49-F238E27FC236}">
                <a16:creationId xmlns:a16="http://schemas.microsoft.com/office/drawing/2014/main" id="{C78AC4AE-4145-5E3F-B928-CE1587428665}"/>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25835" y="0"/>
            <a:ext cx="4016397"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Espace réservé du numéro de diapositive 4">
            <a:extLst>
              <a:ext uri="{FF2B5EF4-FFF2-40B4-BE49-F238E27FC236}">
                <a16:creationId xmlns:a16="http://schemas.microsoft.com/office/drawing/2014/main" id="{99D3B49B-0848-2170-682F-13829CC8993C}"/>
              </a:ext>
            </a:extLst>
          </p:cNvPr>
          <p:cNvSpPr>
            <a:spLocks noGrp="1"/>
          </p:cNvSpPr>
          <p:nvPr>
            <p:ph type="sldNum" sz="quarter" idx="12"/>
          </p:nvPr>
        </p:nvSpPr>
        <p:spPr>
          <a:xfrm>
            <a:off x="8610600" y="6356350"/>
            <a:ext cx="2743200" cy="365125"/>
          </a:xfrm>
        </p:spPr>
        <p:txBody>
          <a:bodyPr>
            <a:normAutofit/>
          </a:bodyPr>
          <a:lstStyle/>
          <a:p>
            <a:pPr>
              <a:spcAft>
                <a:spcPts val="600"/>
              </a:spcAft>
            </a:pPr>
            <a:fld id="{936F8E82-FA06-4262-BC24-5C54F77931AE}" type="slidenum">
              <a:rPr lang="nl-BE" smtClean="0"/>
              <a:pPr>
                <a:spcAft>
                  <a:spcPts val="600"/>
                </a:spcAft>
              </a:pPr>
              <a:t>1</a:t>
            </a:fld>
            <a:endParaRPr lang="nl-BE"/>
          </a:p>
        </p:txBody>
      </p:sp>
    </p:spTree>
    <p:extLst>
      <p:ext uri="{BB962C8B-B14F-4D97-AF65-F5344CB8AC3E}">
        <p14:creationId xmlns:p14="http://schemas.microsoft.com/office/powerpoint/2010/main" val="2025320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1371597" y="348865"/>
            <a:ext cx="10044023" cy="877729"/>
          </a:xfrm>
        </p:spPr>
        <p:txBody>
          <a:bodyPr anchor="ctr">
            <a:normAutofit fontScale="90000"/>
          </a:bodyPr>
          <a:lstStyle/>
          <a:p>
            <a:r>
              <a:rPr lang="fr-BE" sz="4000" dirty="0">
                <a:solidFill>
                  <a:srgbClr val="FFFFFF"/>
                </a:solidFill>
              </a:rPr>
              <a:t>Le nouveau Code pénal</a:t>
            </a:r>
            <a:br>
              <a:rPr lang="fr-BE" sz="2800" dirty="0">
                <a:solidFill>
                  <a:srgbClr val="FFFFFF"/>
                </a:solidFill>
              </a:rPr>
            </a:br>
            <a:endParaRPr lang="fr-BE" sz="2800" dirty="0">
              <a:solidFill>
                <a:srgbClr val="FFFFFF"/>
              </a:solidFill>
            </a:endParaRPr>
          </a:p>
        </p:txBody>
      </p:sp>
      <p:sp>
        <p:nvSpPr>
          <p:cNvPr id="4" name="Espace réservé du numéro de diapositive 3">
            <a:extLst>
              <a:ext uri="{FF2B5EF4-FFF2-40B4-BE49-F238E27FC236}">
                <a16:creationId xmlns:a16="http://schemas.microsoft.com/office/drawing/2014/main" id="{9D8B7A20-3FBF-7603-AAB7-756BA24C6B3F}"/>
              </a:ext>
            </a:extLst>
          </p:cNvPr>
          <p:cNvSpPr>
            <a:spLocks noGrp="1"/>
          </p:cNvSpPr>
          <p:nvPr>
            <p:ph type="sldNum" sz="quarter" idx="12"/>
          </p:nvPr>
        </p:nvSpPr>
        <p:spPr>
          <a:xfrm>
            <a:off x="11704320" y="6455664"/>
            <a:ext cx="448056" cy="365125"/>
          </a:xfrm>
        </p:spPr>
        <p:txBody>
          <a:bodyPr>
            <a:normAutofit/>
          </a:bodyPr>
          <a:lstStyle/>
          <a:p>
            <a:pPr>
              <a:spcAft>
                <a:spcPts val="600"/>
              </a:spcAft>
            </a:pPr>
            <a:fld id="{936F8E82-FA06-4262-BC24-5C54F77931AE}" type="slidenum">
              <a:rPr lang="nl-BE" sz="1100">
                <a:solidFill>
                  <a:schemeClr val="tx1">
                    <a:lumMod val="50000"/>
                    <a:lumOff val="50000"/>
                  </a:schemeClr>
                </a:solidFill>
              </a:rPr>
              <a:pPr>
                <a:spcAft>
                  <a:spcPts val="600"/>
                </a:spcAft>
              </a:pPr>
              <a:t>2</a:t>
            </a:fld>
            <a:endParaRPr lang="nl-BE" sz="1100">
              <a:solidFill>
                <a:schemeClr val="tx1">
                  <a:lumMod val="50000"/>
                  <a:lumOff val="50000"/>
                </a:schemeClr>
              </a:solidFill>
            </a:endParaRPr>
          </a:p>
        </p:txBody>
      </p:sp>
      <p:graphicFrame>
        <p:nvGraphicFramePr>
          <p:cNvPr id="6" name="Espace réservé du contenu 2">
            <a:extLst>
              <a:ext uri="{FF2B5EF4-FFF2-40B4-BE49-F238E27FC236}">
                <a16:creationId xmlns:a16="http://schemas.microsoft.com/office/drawing/2014/main" id="{CCEED240-7D29-3974-843B-1C870F151A58}"/>
              </a:ext>
            </a:extLst>
          </p:cNvPr>
          <p:cNvGraphicFramePr>
            <a:graphicFrameLocks noGrp="1"/>
          </p:cNvGraphicFramePr>
          <p:nvPr>
            <p:ph idx="1"/>
            <p:extLst>
              <p:ext uri="{D42A27DB-BD31-4B8C-83A1-F6EECF244321}">
                <p14:modId xmlns:p14="http://schemas.microsoft.com/office/powerpoint/2010/main" val="1805531017"/>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86009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7364D-6636-F9E0-6799-EB892304FB36}"/>
            </a:ext>
          </a:extLst>
        </p:cNvPr>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60564FAF-7B97-C025-500E-5EC538FAA4F2}"/>
              </a:ext>
            </a:extLst>
          </p:cNvPr>
          <p:cNvSpPr>
            <a:spLocks noGrp="1"/>
          </p:cNvSpPr>
          <p:nvPr>
            <p:ph type="sldNum" sz="quarter" idx="12"/>
          </p:nvPr>
        </p:nvSpPr>
        <p:spPr>
          <a:xfrm>
            <a:off x="8610600" y="6356350"/>
            <a:ext cx="2743200" cy="365125"/>
          </a:xfrm>
        </p:spPr>
        <p:txBody>
          <a:bodyPr>
            <a:normAutofit/>
          </a:bodyPr>
          <a:lstStyle/>
          <a:p>
            <a:pPr>
              <a:spcAft>
                <a:spcPts val="600"/>
              </a:spcAft>
            </a:pPr>
            <a:fld id="{936F8E82-FA06-4262-BC24-5C54F77931AE}" type="slidenum">
              <a:rPr lang="nl-BE" smtClean="0"/>
              <a:pPr>
                <a:spcAft>
                  <a:spcPts val="600"/>
                </a:spcAft>
              </a:pPr>
              <a:t>3</a:t>
            </a:fld>
            <a:endParaRPr lang="nl-BE" dirty="0"/>
          </a:p>
        </p:txBody>
      </p:sp>
      <p:graphicFrame>
        <p:nvGraphicFramePr>
          <p:cNvPr id="6" name="Espace réservé du contenu 2">
            <a:extLst>
              <a:ext uri="{FF2B5EF4-FFF2-40B4-BE49-F238E27FC236}">
                <a16:creationId xmlns:a16="http://schemas.microsoft.com/office/drawing/2014/main" id="{4B4F0A2D-CBC3-FBE5-4E34-31518A7F0367}"/>
              </a:ext>
            </a:extLst>
          </p:cNvPr>
          <p:cNvGraphicFramePr>
            <a:graphicFrameLocks noGrp="1"/>
          </p:cNvGraphicFramePr>
          <p:nvPr>
            <p:ph idx="1"/>
          </p:nvPr>
        </p:nvGraphicFramePr>
        <p:xfrm>
          <a:off x="2336801" y="0"/>
          <a:ext cx="98552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ZoneTexte 6">
            <a:extLst>
              <a:ext uri="{FF2B5EF4-FFF2-40B4-BE49-F238E27FC236}">
                <a16:creationId xmlns:a16="http://schemas.microsoft.com/office/drawing/2014/main" id="{15E08D91-C0DB-05AA-F2A6-B78BD3283C23}"/>
              </a:ext>
            </a:extLst>
          </p:cNvPr>
          <p:cNvSpPr txBox="1"/>
          <p:nvPr/>
        </p:nvSpPr>
        <p:spPr>
          <a:xfrm>
            <a:off x="186267" y="1473200"/>
            <a:ext cx="1828800" cy="2123658"/>
          </a:xfrm>
          <a:prstGeom prst="rect">
            <a:avLst/>
          </a:prstGeom>
          <a:noFill/>
        </p:spPr>
        <p:txBody>
          <a:bodyPr wrap="square" rtlCol="0">
            <a:spAutoFit/>
          </a:bodyPr>
          <a:lstStyle/>
          <a:p>
            <a:r>
              <a:rPr lang="fr-FR" sz="2800" b="1" dirty="0">
                <a:solidFill>
                  <a:schemeClr val="accent2"/>
                </a:solidFill>
              </a:rPr>
              <a:t>Nouvelles </a:t>
            </a:r>
          </a:p>
          <a:p>
            <a:r>
              <a:rPr lang="fr-FR" sz="2800" b="1" dirty="0">
                <a:solidFill>
                  <a:schemeClr val="accent2"/>
                </a:solidFill>
              </a:rPr>
              <a:t>Lois </a:t>
            </a:r>
          </a:p>
          <a:p>
            <a:r>
              <a:rPr lang="fr-FR" sz="2800" b="1" dirty="0">
                <a:solidFill>
                  <a:schemeClr val="accent2"/>
                </a:solidFill>
              </a:rPr>
              <a:t>Adoptées</a:t>
            </a:r>
          </a:p>
          <a:p>
            <a:r>
              <a:rPr lang="fr-FR" sz="2000" dirty="0"/>
              <a:t>(voir Moodle)</a:t>
            </a:r>
            <a:endParaRPr lang="fr-FR" sz="2000" b="1" dirty="0">
              <a:solidFill>
                <a:schemeClr val="accent2"/>
              </a:solidFill>
            </a:endParaRPr>
          </a:p>
          <a:p>
            <a:endParaRPr lang="fr-FR" sz="2800" b="1" dirty="0">
              <a:solidFill>
                <a:schemeClr val="accent2"/>
              </a:solidFill>
            </a:endParaRPr>
          </a:p>
        </p:txBody>
      </p:sp>
    </p:spTree>
    <p:extLst>
      <p:ext uri="{BB962C8B-B14F-4D97-AF65-F5344CB8AC3E}">
        <p14:creationId xmlns:p14="http://schemas.microsoft.com/office/powerpoint/2010/main" val="3449464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289FB-B603-54CA-E829-D636A2D6CFF9}"/>
            </a:ext>
          </a:extLst>
        </p:cNvPr>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5EF64C84-0EBE-BDEF-270F-358E56ADB5A1}"/>
              </a:ext>
            </a:extLst>
          </p:cNvPr>
          <p:cNvSpPr>
            <a:spLocks noGrp="1"/>
          </p:cNvSpPr>
          <p:nvPr>
            <p:ph type="sldNum" sz="quarter" idx="12"/>
          </p:nvPr>
        </p:nvSpPr>
        <p:spPr>
          <a:xfrm>
            <a:off x="8610600" y="6356350"/>
            <a:ext cx="2743200" cy="365125"/>
          </a:xfrm>
        </p:spPr>
        <p:txBody>
          <a:bodyPr>
            <a:normAutofit/>
          </a:bodyPr>
          <a:lstStyle/>
          <a:p>
            <a:pPr>
              <a:spcAft>
                <a:spcPts val="600"/>
              </a:spcAft>
            </a:pPr>
            <a:fld id="{936F8E82-FA06-4262-BC24-5C54F77931AE}" type="slidenum">
              <a:rPr lang="nl-BE" smtClean="0"/>
              <a:pPr>
                <a:spcAft>
                  <a:spcPts val="600"/>
                </a:spcAft>
              </a:pPr>
              <a:t>4</a:t>
            </a:fld>
            <a:endParaRPr lang="nl-BE" dirty="0"/>
          </a:p>
        </p:txBody>
      </p:sp>
      <p:graphicFrame>
        <p:nvGraphicFramePr>
          <p:cNvPr id="6" name="Espace réservé du contenu 2">
            <a:extLst>
              <a:ext uri="{FF2B5EF4-FFF2-40B4-BE49-F238E27FC236}">
                <a16:creationId xmlns:a16="http://schemas.microsoft.com/office/drawing/2014/main" id="{A9DE0181-4263-BC15-A5B0-CF6612EC70AC}"/>
              </a:ext>
            </a:extLst>
          </p:cNvPr>
          <p:cNvGraphicFramePr>
            <a:graphicFrameLocks noGrp="1"/>
          </p:cNvGraphicFramePr>
          <p:nvPr>
            <p:ph idx="1"/>
          </p:nvPr>
        </p:nvGraphicFramePr>
        <p:xfrm>
          <a:off x="2275367" y="0"/>
          <a:ext cx="9916633"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ZoneTexte 6">
            <a:extLst>
              <a:ext uri="{FF2B5EF4-FFF2-40B4-BE49-F238E27FC236}">
                <a16:creationId xmlns:a16="http://schemas.microsoft.com/office/drawing/2014/main" id="{1BC44445-9741-2AC3-0D3F-A70A6D74040C}"/>
              </a:ext>
            </a:extLst>
          </p:cNvPr>
          <p:cNvSpPr txBox="1"/>
          <p:nvPr/>
        </p:nvSpPr>
        <p:spPr>
          <a:xfrm>
            <a:off x="177214" y="1536573"/>
            <a:ext cx="1710265" cy="2000548"/>
          </a:xfrm>
          <a:prstGeom prst="rect">
            <a:avLst/>
          </a:prstGeom>
          <a:noFill/>
        </p:spPr>
        <p:txBody>
          <a:bodyPr wrap="square" rtlCol="0">
            <a:spAutoFit/>
          </a:bodyPr>
          <a:lstStyle/>
          <a:p>
            <a:r>
              <a:rPr lang="fr-FR" sz="2800" b="1" dirty="0">
                <a:solidFill>
                  <a:schemeClr val="accent2"/>
                </a:solidFill>
              </a:rPr>
              <a:t>Nouvelles </a:t>
            </a:r>
          </a:p>
          <a:p>
            <a:r>
              <a:rPr lang="fr-FR" sz="2800" b="1" dirty="0">
                <a:solidFill>
                  <a:schemeClr val="accent2"/>
                </a:solidFill>
              </a:rPr>
              <a:t>Lois </a:t>
            </a:r>
          </a:p>
          <a:p>
            <a:r>
              <a:rPr lang="fr-FR" sz="2800" b="1" dirty="0">
                <a:solidFill>
                  <a:schemeClr val="accent2"/>
                </a:solidFill>
              </a:rPr>
              <a:t>Adoptées</a:t>
            </a:r>
          </a:p>
          <a:p>
            <a:r>
              <a:rPr lang="fr-FR" sz="2000" b="1" dirty="0">
                <a:solidFill>
                  <a:schemeClr val="accent2"/>
                </a:solidFill>
              </a:rPr>
              <a:t> </a:t>
            </a:r>
            <a:r>
              <a:rPr lang="fr-FR" sz="2000" dirty="0"/>
              <a:t> </a:t>
            </a:r>
            <a:endParaRPr lang="fr-FR" sz="2000" b="1" dirty="0">
              <a:solidFill>
                <a:schemeClr val="accent2"/>
              </a:solidFill>
            </a:endParaRPr>
          </a:p>
          <a:p>
            <a:endParaRPr lang="fr-FR" sz="2000" b="1" dirty="0">
              <a:solidFill>
                <a:schemeClr val="accent2"/>
              </a:solidFill>
            </a:endParaRPr>
          </a:p>
        </p:txBody>
      </p:sp>
    </p:spTree>
    <p:extLst>
      <p:ext uri="{BB962C8B-B14F-4D97-AF65-F5344CB8AC3E}">
        <p14:creationId xmlns:p14="http://schemas.microsoft.com/office/powerpoint/2010/main" val="3344230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62D9E-02B7-CA25-FF00-BCAC5E3D8909}"/>
            </a:ext>
          </a:extLst>
        </p:cNvPr>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596B4904-F166-3F88-AF07-7C0BD7105EE3}"/>
              </a:ext>
            </a:extLst>
          </p:cNvPr>
          <p:cNvSpPr>
            <a:spLocks noGrp="1"/>
          </p:cNvSpPr>
          <p:nvPr>
            <p:ph type="sldNum" sz="quarter" idx="12"/>
          </p:nvPr>
        </p:nvSpPr>
        <p:spPr>
          <a:xfrm>
            <a:off x="8610600" y="6356350"/>
            <a:ext cx="2743200" cy="365125"/>
          </a:xfrm>
        </p:spPr>
        <p:txBody>
          <a:bodyPr>
            <a:normAutofit/>
          </a:bodyPr>
          <a:lstStyle/>
          <a:p>
            <a:pPr>
              <a:spcAft>
                <a:spcPts val="600"/>
              </a:spcAft>
            </a:pPr>
            <a:fld id="{936F8E82-FA06-4262-BC24-5C54F77931AE}" type="slidenum">
              <a:rPr lang="nl-BE" smtClean="0"/>
              <a:pPr>
                <a:spcAft>
                  <a:spcPts val="600"/>
                </a:spcAft>
              </a:pPr>
              <a:t>5</a:t>
            </a:fld>
            <a:endParaRPr lang="nl-BE" dirty="0"/>
          </a:p>
        </p:txBody>
      </p:sp>
      <p:graphicFrame>
        <p:nvGraphicFramePr>
          <p:cNvPr id="6" name="Espace réservé du contenu 2">
            <a:extLst>
              <a:ext uri="{FF2B5EF4-FFF2-40B4-BE49-F238E27FC236}">
                <a16:creationId xmlns:a16="http://schemas.microsoft.com/office/drawing/2014/main" id="{282A60F2-F4B9-2318-15BF-82BAB1542B50}"/>
              </a:ext>
            </a:extLst>
          </p:cNvPr>
          <p:cNvGraphicFramePr>
            <a:graphicFrameLocks noGrp="1"/>
          </p:cNvGraphicFramePr>
          <p:nvPr>
            <p:ph idx="1"/>
          </p:nvPr>
        </p:nvGraphicFramePr>
        <p:xfrm>
          <a:off x="2275367" y="0"/>
          <a:ext cx="9916633"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ZoneTexte 6">
            <a:extLst>
              <a:ext uri="{FF2B5EF4-FFF2-40B4-BE49-F238E27FC236}">
                <a16:creationId xmlns:a16="http://schemas.microsoft.com/office/drawing/2014/main" id="{43B40B47-C6DD-5160-350F-0F72D249547C}"/>
              </a:ext>
            </a:extLst>
          </p:cNvPr>
          <p:cNvSpPr txBox="1"/>
          <p:nvPr/>
        </p:nvSpPr>
        <p:spPr>
          <a:xfrm>
            <a:off x="177214" y="1536573"/>
            <a:ext cx="1710265" cy="1692771"/>
          </a:xfrm>
          <a:prstGeom prst="rect">
            <a:avLst/>
          </a:prstGeom>
          <a:noFill/>
        </p:spPr>
        <p:txBody>
          <a:bodyPr wrap="square" rtlCol="0">
            <a:spAutoFit/>
          </a:bodyPr>
          <a:lstStyle/>
          <a:p>
            <a:r>
              <a:rPr lang="fr-FR" sz="2800" b="1" dirty="0">
                <a:solidFill>
                  <a:schemeClr val="accent2"/>
                </a:solidFill>
              </a:rPr>
              <a:t>Nouvelles </a:t>
            </a:r>
          </a:p>
          <a:p>
            <a:r>
              <a:rPr lang="fr-FR" sz="2800" b="1" dirty="0">
                <a:solidFill>
                  <a:schemeClr val="accent2"/>
                </a:solidFill>
              </a:rPr>
              <a:t>Lois </a:t>
            </a:r>
          </a:p>
          <a:p>
            <a:r>
              <a:rPr lang="fr-FR" sz="2800" b="1" dirty="0">
                <a:solidFill>
                  <a:schemeClr val="accent2"/>
                </a:solidFill>
              </a:rPr>
              <a:t>Adoptées</a:t>
            </a:r>
          </a:p>
          <a:p>
            <a:r>
              <a:rPr lang="fr-FR" sz="2000" b="1" dirty="0">
                <a:solidFill>
                  <a:schemeClr val="accent2"/>
                </a:solidFill>
              </a:rPr>
              <a:t> </a:t>
            </a:r>
          </a:p>
        </p:txBody>
      </p:sp>
    </p:spTree>
    <p:extLst>
      <p:ext uri="{BB962C8B-B14F-4D97-AF65-F5344CB8AC3E}">
        <p14:creationId xmlns:p14="http://schemas.microsoft.com/office/powerpoint/2010/main" val="3955041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635000" y="640823"/>
            <a:ext cx="3418659" cy="5583148"/>
          </a:xfrm>
        </p:spPr>
        <p:txBody>
          <a:bodyPr anchor="ctr">
            <a:normAutofit/>
          </a:bodyPr>
          <a:lstStyle/>
          <a:p>
            <a:r>
              <a:rPr lang="fr-BE" sz="3800" b="1" dirty="0"/>
              <a:t>Documentation</a:t>
            </a:r>
          </a:p>
        </p:txBody>
      </p:sp>
      <p:sp>
        <p:nvSpPr>
          <p:cNvPr id="4" name="Espace réservé du numéro de diapositive 3">
            <a:extLst>
              <a:ext uri="{FF2B5EF4-FFF2-40B4-BE49-F238E27FC236}">
                <a16:creationId xmlns:a16="http://schemas.microsoft.com/office/drawing/2014/main" id="{62A74BF0-B6EA-615C-B757-4C21BE2363DE}"/>
              </a:ext>
            </a:extLst>
          </p:cNvPr>
          <p:cNvSpPr>
            <a:spLocks noGrp="1"/>
          </p:cNvSpPr>
          <p:nvPr>
            <p:ph type="sldNum" sz="quarter" idx="12"/>
          </p:nvPr>
        </p:nvSpPr>
        <p:spPr>
          <a:xfrm>
            <a:off x="8610600" y="6356350"/>
            <a:ext cx="2743200" cy="365125"/>
          </a:xfrm>
        </p:spPr>
        <p:txBody>
          <a:bodyPr>
            <a:normAutofit/>
          </a:bodyPr>
          <a:lstStyle/>
          <a:p>
            <a:pPr>
              <a:spcAft>
                <a:spcPts val="600"/>
              </a:spcAft>
            </a:pPr>
            <a:fld id="{936F8E82-FA06-4262-BC24-5C54F77931AE}" type="slidenum">
              <a:rPr lang="nl-BE" smtClean="0"/>
              <a:pPr>
                <a:spcAft>
                  <a:spcPts val="600"/>
                </a:spcAft>
              </a:pPr>
              <a:t>6</a:t>
            </a:fld>
            <a:endParaRPr lang="nl-BE" dirty="0"/>
          </a:p>
        </p:txBody>
      </p:sp>
      <p:graphicFrame>
        <p:nvGraphicFramePr>
          <p:cNvPr id="6" name="Espace réservé du contenu 2">
            <a:extLst>
              <a:ext uri="{FF2B5EF4-FFF2-40B4-BE49-F238E27FC236}">
                <a16:creationId xmlns:a16="http://schemas.microsoft.com/office/drawing/2014/main" id="{71C658A8-193B-9AD1-F1B3-1D6AF7DF341E}"/>
              </a:ext>
            </a:extLst>
          </p:cNvPr>
          <p:cNvGraphicFramePr>
            <a:graphicFrameLocks noGrp="1"/>
          </p:cNvGraphicFramePr>
          <p:nvPr>
            <p:ph idx="1"/>
          </p:nvPr>
        </p:nvGraphicFramePr>
        <p:xfrm>
          <a:off x="4341694" y="225482"/>
          <a:ext cx="7508930" cy="62171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4453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240816" y="0"/>
            <a:ext cx="7055380" cy="1400530"/>
          </a:xfrm>
        </p:spPr>
        <p:txBody>
          <a:bodyPr/>
          <a:lstStyle/>
          <a:p>
            <a:r>
              <a:rPr lang="nl-BE" dirty="0"/>
              <a:t>Principes</a:t>
            </a:r>
          </a:p>
        </p:txBody>
      </p:sp>
      <p:graphicFrame>
        <p:nvGraphicFramePr>
          <p:cNvPr id="5" name="Tijdelijke aanduiding voor inhoud 4"/>
          <p:cNvGraphicFramePr>
            <a:graphicFrameLocks noGrp="1"/>
          </p:cNvGraphicFramePr>
          <p:nvPr>
            <p:ph idx="1"/>
            <p:extLst>
              <p:ext uri="{D42A27DB-BD31-4B8C-83A1-F6EECF244321}">
                <p14:modId xmlns:p14="http://schemas.microsoft.com/office/powerpoint/2010/main" val="1199399914"/>
              </p:ext>
            </p:extLst>
          </p:nvPr>
        </p:nvGraphicFramePr>
        <p:xfrm>
          <a:off x="1295400" y="225425"/>
          <a:ext cx="9915525" cy="64960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a:extLst>
              <a:ext uri="{FF2B5EF4-FFF2-40B4-BE49-F238E27FC236}">
                <a16:creationId xmlns:a16="http://schemas.microsoft.com/office/drawing/2014/main" id="{4B783678-5AE4-ADA8-764E-A89BCF43F6A9}"/>
              </a:ext>
            </a:extLst>
          </p:cNvPr>
          <p:cNvSpPr>
            <a:spLocks noGrp="1"/>
          </p:cNvSpPr>
          <p:nvPr>
            <p:ph type="sldNum" sz="quarter" idx="12"/>
          </p:nvPr>
        </p:nvSpPr>
        <p:spPr/>
        <p:txBody>
          <a:bodyPr/>
          <a:lstStyle/>
          <a:p>
            <a:fld id="{936F8E82-FA06-4262-BC24-5C54F77931AE}" type="slidenum">
              <a:rPr lang="nl-BE" smtClean="0"/>
              <a:t>7</a:t>
            </a:fld>
            <a:endParaRPr lang="nl-BE"/>
          </a:p>
        </p:txBody>
      </p:sp>
    </p:spTree>
    <p:extLst>
      <p:ext uri="{BB962C8B-B14F-4D97-AF65-F5344CB8AC3E}">
        <p14:creationId xmlns:p14="http://schemas.microsoft.com/office/powerpoint/2010/main" val="2573601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686834" y="1153572"/>
            <a:ext cx="3200400" cy="4461163"/>
          </a:xfrm>
        </p:spPr>
        <p:txBody>
          <a:bodyPr>
            <a:normAutofit/>
          </a:bodyPr>
          <a:lstStyle/>
          <a:p>
            <a:r>
              <a:rPr lang="fr-BE" dirty="0">
                <a:solidFill>
                  <a:srgbClr val="FFFFFF"/>
                </a:solidFill>
              </a:rPr>
              <a:t>Livre </a:t>
            </a:r>
            <a:r>
              <a:rPr lang="fr-BE" dirty="0">
                <a:solidFill>
                  <a:schemeClr val="bg1"/>
                </a:solidFill>
              </a:rPr>
              <a:t>I</a:t>
            </a:r>
            <a:r>
              <a:rPr lang="fr-BE" sz="4400" baseline="30000" dirty="0">
                <a:solidFill>
                  <a:schemeClr val="bg1"/>
                </a:solidFill>
              </a:rPr>
              <a:t>er</a:t>
            </a:r>
            <a:br>
              <a:rPr lang="fr-BE" sz="4400" baseline="30000" dirty="0">
                <a:solidFill>
                  <a:schemeClr val="bg1"/>
                </a:solidFill>
              </a:rPr>
            </a:br>
            <a:br>
              <a:rPr lang="fr-BE" dirty="0">
                <a:solidFill>
                  <a:srgbClr val="FFFFFF"/>
                </a:solidFill>
              </a:rPr>
            </a:br>
            <a:r>
              <a:rPr lang="fr-BE" dirty="0">
                <a:solidFill>
                  <a:srgbClr val="FFFFFF"/>
                </a:solidFill>
              </a:rPr>
              <a:t>La nouvelle structure  </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3704734" y="0"/>
            <a:ext cx="8333295" cy="6858000"/>
          </a:xfrm>
        </p:spPr>
        <p:txBody>
          <a:bodyPr anchor="ctr">
            <a:normAutofit fontScale="92500" lnSpcReduction="10000"/>
          </a:bodyPr>
          <a:lstStyle/>
          <a:p>
            <a:pPr marL="0" indent="0">
              <a:buNone/>
            </a:pPr>
            <a:r>
              <a:rPr lang="fr-BE" sz="1800" dirty="0"/>
              <a:t>Livre I</a:t>
            </a:r>
            <a:r>
              <a:rPr lang="fr-BE" sz="1800" baseline="30000" dirty="0"/>
              <a:t>er</a:t>
            </a:r>
            <a:r>
              <a:rPr lang="fr-BE" sz="1800" dirty="0"/>
              <a:t> Les dispositions du droit pénal général</a:t>
            </a:r>
          </a:p>
          <a:p>
            <a:pPr marL="0" indent="0">
              <a:buNone/>
            </a:pPr>
            <a:r>
              <a:rPr lang="fr-BE" sz="1800" dirty="0"/>
              <a:t>	Chapitre 1</a:t>
            </a:r>
            <a:r>
              <a:rPr lang="fr-BE" sz="1800" baseline="30000" dirty="0"/>
              <a:t>er</a:t>
            </a:r>
            <a:r>
              <a:rPr lang="fr-BE" sz="1800" dirty="0"/>
              <a:t> La loi pénale</a:t>
            </a:r>
          </a:p>
          <a:p>
            <a:pPr marL="0" indent="0">
              <a:buNone/>
            </a:pPr>
            <a:r>
              <a:rPr lang="fr-BE" sz="1800" dirty="0"/>
              <a:t>	Chapitre 2 L’infraction</a:t>
            </a:r>
          </a:p>
          <a:p>
            <a:pPr marL="0" indent="0">
              <a:buNone/>
            </a:pPr>
            <a:r>
              <a:rPr lang="fr-BE" sz="1800" dirty="0"/>
              <a:t>	Chapitre 3 L’auteur de l’infraction</a:t>
            </a:r>
          </a:p>
          <a:p>
            <a:pPr marL="0" indent="0">
              <a:buNone/>
            </a:pPr>
            <a:r>
              <a:rPr lang="fr-BE" sz="1800" dirty="0"/>
              <a:t>	Chapitre 4 Les peines</a:t>
            </a:r>
          </a:p>
          <a:p>
            <a:pPr marL="0" indent="0">
              <a:buNone/>
            </a:pPr>
            <a:r>
              <a:rPr lang="fr-BE" sz="1800" dirty="0"/>
              <a:t>		Section 1</a:t>
            </a:r>
            <a:r>
              <a:rPr lang="fr-BE" sz="1800" baseline="30000" dirty="0"/>
              <a:t>ère</a:t>
            </a:r>
            <a:r>
              <a:rPr lang="fr-BE" sz="1800" dirty="0"/>
              <a:t> Les généralités</a:t>
            </a:r>
          </a:p>
          <a:p>
            <a:pPr marL="0" indent="0">
              <a:buNone/>
            </a:pPr>
            <a:r>
              <a:rPr lang="fr-BE" sz="1800" dirty="0"/>
              <a:t>		Section 2 Les causes d’excuse</a:t>
            </a:r>
          </a:p>
          <a:p>
            <a:pPr marL="0" indent="0">
              <a:buNone/>
            </a:pPr>
            <a:r>
              <a:rPr lang="fr-BE" sz="1800" dirty="0"/>
              <a:t>		Section 3 Les peines applicables aux personnes physiques</a:t>
            </a:r>
          </a:p>
          <a:p>
            <a:pPr marL="0" indent="0">
              <a:buNone/>
            </a:pPr>
            <a:r>
              <a:rPr lang="fr-BE" sz="1800" dirty="0"/>
              <a:t>		Section 4 Les peines applicables aux personnes morales</a:t>
            </a:r>
          </a:p>
          <a:p>
            <a:pPr marL="0" indent="0">
              <a:buNone/>
            </a:pPr>
            <a:r>
              <a:rPr lang="fr-BE" sz="1800" dirty="0"/>
              <a:t>		Section 5 Les peines privatives de liberté</a:t>
            </a:r>
          </a:p>
          <a:p>
            <a:pPr marL="0" indent="0">
              <a:buNone/>
            </a:pPr>
            <a:r>
              <a:rPr lang="fr-BE" sz="1800" dirty="0"/>
              <a:t>		Section 6 Les peines restrictives de liberté</a:t>
            </a:r>
          </a:p>
          <a:p>
            <a:pPr marL="0" indent="0">
              <a:buNone/>
            </a:pPr>
            <a:r>
              <a:rPr lang="fr-BE" sz="1800" dirty="0"/>
              <a:t>		Section 7 La condamnation par déclaration de culpabilité</a:t>
            </a:r>
          </a:p>
          <a:p>
            <a:pPr marL="0" indent="0">
              <a:buNone/>
            </a:pPr>
            <a:r>
              <a:rPr lang="fr-BE" sz="1800" dirty="0"/>
              <a:t>		Section 8 Les peines patrimoniales</a:t>
            </a:r>
          </a:p>
          <a:p>
            <a:pPr marL="0" indent="0">
              <a:buNone/>
            </a:pPr>
            <a:r>
              <a:rPr lang="fr-BE" sz="1800" dirty="0"/>
              <a:t>		Section 9 Les peines spécifiques applicables aux personnes morales</a:t>
            </a:r>
          </a:p>
          <a:p>
            <a:pPr marL="0" indent="0">
              <a:buNone/>
            </a:pPr>
            <a:r>
              <a:rPr lang="fr-BE" sz="1800" dirty="0"/>
              <a:t>		Section 10 Les autres peines</a:t>
            </a:r>
          </a:p>
          <a:p>
            <a:pPr marL="0" indent="0">
              <a:buNone/>
            </a:pPr>
            <a:r>
              <a:rPr lang="fr-BE" sz="1800" dirty="0"/>
              <a:t>		Section 11 La fixation de la peine</a:t>
            </a:r>
          </a:p>
          <a:p>
            <a:pPr marL="0" indent="0">
              <a:buNone/>
            </a:pPr>
            <a:r>
              <a:rPr lang="fr-BE" sz="1800" dirty="0"/>
              <a:t>		Section 12 La suspension et le sursis</a:t>
            </a:r>
          </a:p>
          <a:p>
            <a:pPr marL="0" indent="0">
              <a:buNone/>
            </a:pPr>
            <a:r>
              <a:rPr lang="fr-BE" sz="1800" dirty="0"/>
              <a:t>	Chapitre 5 Les dispositions civiles et les mesures de sûreté</a:t>
            </a:r>
          </a:p>
          <a:p>
            <a:pPr marL="0" indent="0">
              <a:buNone/>
            </a:pPr>
            <a:r>
              <a:rPr lang="fr-BE" sz="1800" dirty="0"/>
              <a:t>	Chapitre 6 L’extinction et la prescription des peines et des condamnations civiles</a:t>
            </a:r>
          </a:p>
          <a:p>
            <a:pPr marL="0" indent="0">
              <a:buNone/>
            </a:pPr>
            <a:r>
              <a:rPr lang="fr-BE" sz="1800" dirty="0"/>
              <a:t>	Chapitre 7 Les dispositions diverses</a:t>
            </a:r>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9541564" y="6356350"/>
            <a:ext cx="1812235" cy="365125"/>
          </a:xfrm>
        </p:spPr>
        <p:txBody>
          <a:bodyPr>
            <a:normAutofit/>
          </a:bodyPr>
          <a:lstStyle/>
          <a:p>
            <a:pPr>
              <a:spcAft>
                <a:spcPts val="600"/>
              </a:spcAft>
            </a:pPr>
            <a:fld id="{936F8E82-FA06-4262-BC24-5C54F77931AE}" type="slidenum">
              <a:rPr lang="nl-BE" smtClean="0"/>
              <a:pPr>
                <a:spcAft>
                  <a:spcPts val="600"/>
                </a:spcAft>
              </a:pPr>
              <a:t>8</a:t>
            </a:fld>
            <a:endParaRPr lang="nl-BE"/>
          </a:p>
        </p:txBody>
      </p:sp>
    </p:spTree>
    <p:extLst>
      <p:ext uri="{BB962C8B-B14F-4D97-AF65-F5344CB8AC3E}">
        <p14:creationId xmlns:p14="http://schemas.microsoft.com/office/powerpoint/2010/main" val="4221149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227E8-939E-F2BC-E97B-F3AC5CE9997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E31F5F9-B336-C173-E348-056EC88BFFCD}"/>
              </a:ext>
            </a:extLst>
          </p:cNvPr>
          <p:cNvSpPr>
            <a:spLocks noGrp="1"/>
          </p:cNvSpPr>
          <p:nvPr>
            <p:ph type="title"/>
          </p:nvPr>
        </p:nvSpPr>
        <p:spPr>
          <a:xfrm>
            <a:off x="120590" y="331372"/>
            <a:ext cx="7055380" cy="888050"/>
          </a:xfrm>
        </p:spPr>
        <p:txBody>
          <a:bodyPr>
            <a:normAutofit fontScale="90000"/>
          </a:bodyPr>
          <a:lstStyle/>
          <a:p>
            <a:r>
              <a:rPr lang="en-US" sz="2700" b="1" dirty="0">
                <a:latin typeface="+mn-lt"/>
              </a:rPr>
              <a:t>Nouvelle echelle de </a:t>
            </a:r>
            <a:r>
              <a:rPr lang="en-US" sz="2700" b="1" dirty="0" err="1">
                <a:latin typeface="+mn-lt"/>
              </a:rPr>
              <a:t>peines</a:t>
            </a:r>
            <a:br>
              <a:rPr lang="nl-BE" sz="2000" i="1" dirty="0">
                <a:latin typeface="Times New Roman" panose="02020603050405020304" pitchFamily="18" charset="0"/>
                <a:cs typeface="Times New Roman" panose="02020603050405020304" pitchFamily="18" charset="0"/>
              </a:rPr>
            </a:br>
            <a:br>
              <a:rPr lang="nl-BE" sz="2000" dirty="0"/>
            </a:br>
            <a:r>
              <a:rPr lang="nl-BE" sz="4400" i="1" dirty="0"/>
              <a:t>     </a:t>
            </a:r>
            <a:endParaRPr lang="nl-BE" dirty="0"/>
          </a:p>
        </p:txBody>
      </p:sp>
      <p:sp>
        <p:nvSpPr>
          <p:cNvPr id="3" name="Espace réservé du numéro de diapositive 2">
            <a:extLst>
              <a:ext uri="{FF2B5EF4-FFF2-40B4-BE49-F238E27FC236}">
                <a16:creationId xmlns:a16="http://schemas.microsoft.com/office/drawing/2014/main" id="{A1E8E971-93EE-CFE7-6E99-96AC15DC2B1F}"/>
              </a:ext>
            </a:extLst>
          </p:cNvPr>
          <p:cNvSpPr>
            <a:spLocks noGrp="1"/>
          </p:cNvSpPr>
          <p:nvPr>
            <p:ph type="sldNum" sz="quarter" idx="12"/>
          </p:nvPr>
        </p:nvSpPr>
        <p:spPr/>
        <p:txBody>
          <a:bodyPr/>
          <a:lstStyle/>
          <a:p>
            <a:fld id="{936F8E82-FA06-4262-BC24-5C54F77931AE}" type="slidenum">
              <a:rPr lang="nl-BE" smtClean="0"/>
              <a:t>9</a:t>
            </a:fld>
            <a:endParaRPr lang="nl-BE"/>
          </a:p>
        </p:txBody>
      </p:sp>
      <p:graphicFrame>
        <p:nvGraphicFramePr>
          <p:cNvPr id="13" name="Tijdelijke aanduiding voor inhoud 4">
            <a:extLst>
              <a:ext uri="{FF2B5EF4-FFF2-40B4-BE49-F238E27FC236}">
                <a16:creationId xmlns:a16="http://schemas.microsoft.com/office/drawing/2014/main" id="{305EE6BF-316B-47FF-7995-8D3A555CF9EF}"/>
              </a:ext>
            </a:extLst>
          </p:cNvPr>
          <p:cNvGraphicFramePr>
            <a:graphicFrameLocks noGrp="1"/>
          </p:cNvGraphicFramePr>
          <p:nvPr>
            <p:ph idx="1"/>
          </p:nvPr>
        </p:nvGraphicFramePr>
        <p:xfrm>
          <a:off x="204672" y="1376855"/>
          <a:ext cx="11840184" cy="5344623"/>
        </p:xfrm>
        <a:graphic>
          <a:graphicData uri="http://schemas.openxmlformats.org/drawingml/2006/table">
            <a:tbl>
              <a:tblPr bandRow="1">
                <a:tableStyleId>{5C22544A-7EE6-4342-B048-85BDC9FD1C3A}</a:tableStyleId>
              </a:tblPr>
              <a:tblGrid>
                <a:gridCol w="1338205">
                  <a:extLst>
                    <a:ext uri="{9D8B030D-6E8A-4147-A177-3AD203B41FA5}">
                      <a16:colId xmlns:a16="http://schemas.microsoft.com/office/drawing/2014/main" val="20000"/>
                    </a:ext>
                  </a:extLst>
                </a:gridCol>
                <a:gridCol w="8686916">
                  <a:extLst>
                    <a:ext uri="{9D8B030D-6E8A-4147-A177-3AD203B41FA5}">
                      <a16:colId xmlns:a16="http://schemas.microsoft.com/office/drawing/2014/main" val="20001"/>
                    </a:ext>
                  </a:extLst>
                </a:gridCol>
                <a:gridCol w="1815063">
                  <a:extLst>
                    <a:ext uri="{9D8B030D-6E8A-4147-A177-3AD203B41FA5}">
                      <a16:colId xmlns:a16="http://schemas.microsoft.com/office/drawing/2014/main" val="20002"/>
                    </a:ext>
                  </a:extLst>
                </a:gridCol>
              </a:tblGrid>
              <a:tr h="870899">
                <a:tc>
                  <a:txBody>
                    <a:bodyPr/>
                    <a:lstStyle/>
                    <a:p>
                      <a:pPr algn="ctr"/>
                      <a:r>
                        <a:rPr lang="nl-BE" sz="4400" b="1" i="0" dirty="0"/>
                        <a:t>8</a:t>
                      </a:r>
                    </a:p>
                  </a:txBody>
                  <a:tcPr anchor="ctr">
                    <a:lnR w="12700" cap="flat" cmpd="sng" algn="ctr">
                      <a:solidFill>
                        <a:schemeClr val="bg1"/>
                      </a:solidFill>
                      <a:prstDash val="solid"/>
                      <a:round/>
                      <a:headEnd type="none" w="med" len="med"/>
                      <a:tailEnd type="none" w="med" len="med"/>
                    </a:lnR>
                  </a:tcPr>
                </a:tc>
                <a:tc>
                  <a:txBody>
                    <a:bodyPr/>
                    <a:lstStyle/>
                    <a:p>
                      <a:r>
                        <a:rPr lang="nl-BE" sz="2200" i="0" dirty="0" err="1"/>
                        <a:t>Emprisonnement</a:t>
                      </a:r>
                      <a:r>
                        <a:rPr lang="nl-BE" sz="2200" i="0" dirty="0"/>
                        <a:t> à </a:t>
                      </a:r>
                      <a:r>
                        <a:rPr lang="nl-BE" sz="2200" i="0" dirty="0" err="1"/>
                        <a:t>perpétuité</a:t>
                      </a:r>
                      <a:r>
                        <a:rPr lang="nl-BE" sz="2200" i="0" dirty="0"/>
                        <a:t> </a:t>
                      </a:r>
                    </a:p>
                    <a:p>
                      <a:r>
                        <a:rPr lang="nl-BE" sz="2200" i="0" dirty="0"/>
                        <a:t> </a:t>
                      </a:r>
                    </a:p>
                  </a:txBody>
                  <a:tcPr anchor="ctr">
                    <a:lnL w="12700" cap="flat" cmpd="sng" algn="ctr">
                      <a:solidFill>
                        <a:schemeClr val="bg1"/>
                      </a:solidFill>
                      <a:prstDash val="solid"/>
                      <a:round/>
                      <a:headEnd type="none" w="med" len="med"/>
                      <a:tailEnd type="none" w="med" len="med"/>
                    </a:lnL>
                  </a:tcPr>
                </a:tc>
                <a:tc>
                  <a:txBody>
                    <a:bodyPr/>
                    <a:lstStyle/>
                    <a:p>
                      <a:pPr algn="ctr"/>
                      <a:r>
                        <a:rPr lang="nl-BE" sz="2200" b="1" i="0" dirty="0"/>
                        <a:t>Niveau(x) 3-7</a:t>
                      </a:r>
                    </a:p>
                  </a:txBody>
                  <a:tcPr anchor="ctr"/>
                </a:tc>
                <a:extLst>
                  <a:ext uri="{0D108BD9-81ED-4DB2-BD59-A6C34878D82A}">
                    <a16:rowId xmlns:a16="http://schemas.microsoft.com/office/drawing/2014/main" val="10001"/>
                  </a:ext>
                </a:extLst>
              </a:tr>
              <a:tr h="1106164">
                <a:tc>
                  <a:txBody>
                    <a:bodyPr/>
                    <a:lstStyle/>
                    <a:p>
                      <a:pPr algn="ctr"/>
                      <a:r>
                        <a:rPr lang="nl-BE" sz="4400" b="1" i="0" dirty="0"/>
                        <a:t>7</a:t>
                      </a:r>
                    </a:p>
                  </a:txBody>
                  <a:tcPr anchor="ctr">
                    <a:lnR w="12700" cap="flat" cmpd="sng" algn="ctr">
                      <a:solidFill>
                        <a:schemeClr val="bg1"/>
                      </a:solidFill>
                      <a:prstDash val="solid"/>
                      <a:round/>
                      <a:headEnd type="none" w="med" len="med"/>
                      <a:tailEnd type="none" w="med" len="med"/>
                    </a:lnR>
                  </a:tcPr>
                </a:tc>
                <a:tc>
                  <a:txBody>
                    <a:bodyPr/>
                    <a:lstStyle/>
                    <a:p>
                      <a:r>
                        <a:rPr lang="nl-BE" sz="2200" i="0" dirty="0"/>
                        <a:t>Plus</a:t>
                      </a:r>
                      <a:r>
                        <a:rPr lang="nl-BE" sz="2200" i="0" baseline="0" dirty="0"/>
                        <a:t> de 20 à 30 </a:t>
                      </a:r>
                      <a:r>
                        <a:rPr lang="nl-BE" sz="2200" i="0" baseline="0" dirty="0" err="1"/>
                        <a:t>ans</a:t>
                      </a:r>
                      <a:r>
                        <a:rPr lang="nl-BE" sz="2200" i="0" baseline="0" dirty="0"/>
                        <a:t> </a:t>
                      </a:r>
                      <a:r>
                        <a:rPr lang="nl-BE" sz="2200" i="0" baseline="0" dirty="0" err="1"/>
                        <a:t>d’emprisonnement</a:t>
                      </a:r>
                      <a:r>
                        <a:rPr lang="nl-BE" sz="2200" i="0" baseline="0" dirty="0"/>
                        <a:t> </a:t>
                      </a:r>
                    </a:p>
                    <a:p>
                      <a:r>
                        <a:rPr lang="nl-BE" sz="2200" i="0" baseline="0" dirty="0"/>
                        <a:t> </a:t>
                      </a:r>
                      <a:endParaRPr lang="nl-BE" sz="2200" i="0" dirty="0"/>
                    </a:p>
                  </a:txBody>
                  <a:tcPr anchor="ctr">
                    <a:lnL w="12700" cap="flat" cmpd="sng" algn="ctr">
                      <a:solidFill>
                        <a:schemeClr val="bg1"/>
                      </a:solidFill>
                      <a:prstDash val="solid"/>
                      <a:round/>
                      <a:headEnd type="none" w="med" len="med"/>
                      <a:tailEnd type="none" w="med" len="med"/>
                    </a:lnL>
                  </a:tcPr>
                </a:tc>
                <a:tc>
                  <a:txBody>
                    <a:bodyPr/>
                    <a:lstStyle/>
                    <a:p>
                      <a:pPr algn="ctr"/>
                      <a:r>
                        <a:rPr lang="nl-BE" sz="2200" b="1" i="0" dirty="0"/>
                        <a:t>Niveau(x)</a:t>
                      </a:r>
                      <a:r>
                        <a:rPr lang="nl-BE" sz="2200" b="1" i="0" baseline="0" dirty="0"/>
                        <a:t> 3-6</a:t>
                      </a:r>
                      <a:endParaRPr lang="nl-BE" sz="2200" b="1" i="0" dirty="0"/>
                    </a:p>
                  </a:txBody>
                  <a:tcPr anchor="ctr"/>
                </a:tc>
                <a:extLst>
                  <a:ext uri="{0D108BD9-81ED-4DB2-BD59-A6C34878D82A}">
                    <a16:rowId xmlns:a16="http://schemas.microsoft.com/office/drawing/2014/main" val="10002"/>
                  </a:ext>
                </a:extLst>
              </a:tr>
              <a:tr h="1021074">
                <a:tc>
                  <a:txBody>
                    <a:bodyPr/>
                    <a:lstStyle/>
                    <a:p>
                      <a:pPr algn="ctr"/>
                      <a:r>
                        <a:rPr lang="nl-BE" sz="4400" b="1" i="0" dirty="0"/>
                        <a:t>6</a:t>
                      </a:r>
                    </a:p>
                  </a:txBody>
                  <a:tcPr anchor="ctr">
                    <a:lnR w="12700" cap="flat" cmpd="sng" algn="ctr">
                      <a:solidFill>
                        <a:schemeClr val="bg1"/>
                      </a:solidFill>
                      <a:prstDash val="solid"/>
                      <a:round/>
                      <a:headEnd type="none" w="med" len="med"/>
                      <a:tailEnd type="none" w="med" len="med"/>
                    </a:lnR>
                  </a:tcPr>
                </a:tc>
                <a:tc>
                  <a:txBody>
                    <a:bodyPr/>
                    <a:lstStyle/>
                    <a:p>
                      <a:r>
                        <a:rPr lang="nl-BE" sz="2200" i="0" dirty="0"/>
                        <a:t>Plus de 15 à 20 </a:t>
                      </a:r>
                      <a:r>
                        <a:rPr lang="nl-BE" sz="2200" i="0" dirty="0" err="1"/>
                        <a:t>ans</a:t>
                      </a:r>
                      <a:r>
                        <a:rPr lang="nl-BE" sz="2200" i="0" dirty="0"/>
                        <a:t> </a:t>
                      </a:r>
                      <a:r>
                        <a:rPr lang="nl-BE" sz="2200" i="0" dirty="0" err="1"/>
                        <a:t>d’emprisonnement</a:t>
                      </a:r>
                      <a:r>
                        <a:rPr lang="nl-BE" sz="2200" i="0" dirty="0"/>
                        <a:t> </a:t>
                      </a:r>
                    </a:p>
                    <a:p>
                      <a:r>
                        <a:rPr lang="nl-BE" sz="2200" i="0" baseline="0" dirty="0"/>
                        <a:t> </a:t>
                      </a:r>
                      <a:endParaRPr lang="nl-BE" sz="2200" i="0" dirty="0"/>
                    </a:p>
                  </a:txBody>
                  <a:tcPr anchor="ctr">
                    <a:lnL w="12700" cap="flat" cmpd="sng" algn="ctr">
                      <a:solidFill>
                        <a:schemeClr val="bg1"/>
                      </a:solidFill>
                      <a:prstDash val="solid"/>
                      <a:round/>
                      <a:headEnd type="none" w="med" len="med"/>
                      <a:tailEnd type="none" w="med" len="med"/>
                    </a:lnL>
                  </a:tcPr>
                </a:tc>
                <a:tc>
                  <a:txBody>
                    <a:bodyPr/>
                    <a:lstStyle/>
                    <a:p>
                      <a:pPr algn="ctr"/>
                      <a:r>
                        <a:rPr lang="nl-BE" sz="2200" b="1" i="0" dirty="0"/>
                        <a:t>Niveau(x) 2-5</a:t>
                      </a:r>
                    </a:p>
                  </a:txBody>
                  <a:tcPr anchor="ctr"/>
                </a:tc>
                <a:extLst>
                  <a:ext uri="{0D108BD9-81ED-4DB2-BD59-A6C34878D82A}">
                    <a16:rowId xmlns:a16="http://schemas.microsoft.com/office/drawing/2014/main" val="10003"/>
                  </a:ext>
                </a:extLst>
              </a:tr>
              <a:tr h="782162">
                <a:tc>
                  <a:txBody>
                    <a:bodyPr/>
                    <a:lstStyle/>
                    <a:p>
                      <a:pPr algn="ctr"/>
                      <a:r>
                        <a:rPr lang="nl-BE" sz="4400" b="1" i="0" dirty="0"/>
                        <a:t>5</a:t>
                      </a:r>
                    </a:p>
                  </a:txBody>
                  <a:tcPr anchor="ctr">
                    <a:lnR w="12700" cap="flat" cmpd="sng" algn="ctr">
                      <a:solidFill>
                        <a:schemeClr val="bg1"/>
                      </a:solidFill>
                      <a:prstDash val="solid"/>
                      <a:round/>
                      <a:headEnd type="none" w="med" len="med"/>
                      <a:tailEnd type="none" w="med" len="med"/>
                    </a:lnR>
                  </a:tcPr>
                </a:tc>
                <a:tc>
                  <a:txBody>
                    <a:bodyPr/>
                    <a:lstStyle/>
                    <a:p>
                      <a:r>
                        <a:rPr lang="nl-BE" sz="2200" i="0" baseline="0" dirty="0"/>
                        <a:t>Plus de 10 à 15 </a:t>
                      </a:r>
                      <a:r>
                        <a:rPr lang="nl-BE" sz="2200" i="0" baseline="0" dirty="0" err="1"/>
                        <a:t>ans</a:t>
                      </a:r>
                      <a:r>
                        <a:rPr lang="nl-BE" sz="2200" i="0" baseline="0" dirty="0"/>
                        <a:t> </a:t>
                      </a:r>
                      <a:r>
                        <a:rPr lang="nl-BE" sz="2200" i="0" baseline="0" dirty="0" err="1"/>
                        <a:t>d’emprisonnement</a:t>
                      </a:r>
                      <a:r>
                        <a:rPr lang="nl-BE" sz="2200" i="0" baseline="0" dirty="0"/>
                        <a:t> </a:t>
                      </a:r>
                    </a:p>
                  </a:txBody>
                  <a:tcPr anchor="ctr">
                    <a:lnL w="12700" cap="flat" cmpd="sng" algn="ctr">
                      <a:solidFill>
                        <a:schemeClr val="bg1"/>
                      </a:solidFill>
                      <a:prstDash val="solid"/>
                      <a:round/>
                      <a:headEnd type="none" w="med" len="med"/>
                      <a:tailEnd type="none" w="med" len="med"/>
                    </a:lnL>
                  </a:tcPr>
                </a:tc>
                <a:tc>
                  <a:txBody>
                    <a:bodyPr/>
                    <a:lstStyle/>
                    <a:p>
                      <a:pPr algn="ctr"/>
                      <a:r>
                        <a:rPr lang="nl-BE" sz="2200" b="1" i="0" dirty="0"/>
                        <a:t>Niveau(x) 2-4</a:t>
                      </a:r>
                    </a:p>
                  </a:txBody>
                  <a:tcPr anchor="ctr"/>
                </a:tc>
                <a:extLst>
                  <a:ext uri="{0D108BD9-81ED-4DB2-BD59-A6C34878D82A}">
                    <a16:rowId xmlns:a16="http://schemas.microsoft.com/office/drawing/2014/main" val="10004"/>
                  </a:ext>
                </a:extLst>
              </a:tr>
              <a:tr h="782162">
                <a:tc>
                  <a:txBody>
                    <a:bodyPr/>
                    <a:lstStyle/>
                    <a:p>
                      <a:pPr algn="ctr"/>
                      <a:r>
                        <a:rPr lang="nl-BE" sz="4400" b="1" i="0" dirty="0"/>
                        <a:t>4</a:t>
                      </a:r>
                    </a:p>
                  </a:txBody>
                  <a:tcPr anchor="ctr">
                    <a:lnR w="12700" cap="flat" cmpd="sng" algn="ctr">
                      <a:solidFill>
                        <a:schemeClr val="bg1"/>
                      </a:solidFill>
                      <a:prstDash val="solid"/>
                      <a:round/>
                      <a:headEnd type="none" w="med" len="med"/>
                      <a:tailEnd type="none" w="med" len="med"/>
                    </a:lnR>
                  </a:tcPr>
                </a:tc>
                <a:tc>
                  <a:txBody>
                    <a:bodyPr/>
                    <a:lstStyle/>
                    <a:p>
                      <a:pPr marL="0" marR="0" lvl="0" indent="0" algn="l" defTabSz="457207" rtl="0" eaLnBrk="1" fontAlgn="auto" latinLnBrk="0" hangingPunct="1">
                        <a:lnSpc>
                          <a:spcPct val="100000"/>
                        </a:lnSpc>
                        <a:spcBef>
                          <a:spcPts val="0"/>
                        </a:spcBef>
                        <a:spcAft>
                          <a:spcPts val="0"/>
                        </a:spcAft>
                        <a:buClrTx/>
                        <a:buSzTx/>
                        <a:buFontTx/>
                        <a:buNone/>
                        <a:tabLst/>
                        <a:defRPr/>
                      </a:pPr>
                      <a:r>
                        <a:rPr lang="nl-BE" sz="2200" i="0" dirty="0"/>
                        <a:t>Plus de 5 à 10 </a:t>
                      </a:r>
                      <a:r>
                        <a:rPr lang="nl-BE" sz="2200" i="0" dirty="0" err="1"/>
                        <a:t>ans</a:t>
                      </a:r>
                      <a:r>
                        <a:rPr lang="nl-BE" sz="2200" i="0" dirty="0"/>
                        <a:t> </a:t>
                      </a:r>
                      <a:r>
                        <a:rPr lang="nl-BE" sz="2200" i="0" dirty="0" err="1"/>
                        <a:t>d’emprisonnement</a:t>
                      </a:r>
                      <a:r>
                        <a:rPr lang="nl-BE" sz="2200" i="0" baseline="0" dirty="0"/>
                        <a:t> </a:t>
                      </a:r>
                    </a:p>
                  </a:txBody>
                  <a:tcPr anchor="ctr">
                    <a:lnL w="12700" cap="flat" cmpd="sng" algn="ctr">
                      <a:solidFill>
                        <a:schemeClr val="bg1"/>
                      </a:solidFill>
                      <a:prstDash val="solid"/>
                      <a:round/>
                      <a:headEnd type="none" w="med" len="med"/>
                      <a:tailEnd type="none" w="med" len="med"/>
                    </a:lnL>
                  </a:tcPr>
                </a:tc>
                <a:tc>
                  <a:txBody>
                    <a:bodyPr/>
                    <a:lstStyle/>
                    <a:p>
                      <a:pPr algn="ctr"/>
                      <a:r>
                        <a:rPr lang="nl-BE" sz="2200" b="1" i="0" dirty="0"/>
                        <a:t>Niveau(x)</a:t>
                      </a:r>
                      <a:r>
                        <a:rPr lang="nl-BE" sz="2200" b="1" i="0" baseline="0" dirty="0"/>
                        <a:t> 2-3</a:t>
                      </a:r>
                      <a:endParaRPr lang="nl-BE" sz="2200" b="1" i="0" dirty="0"/>
                    </a:p>
                  </a:txBody>
                  <a:tcPr anchor="ctr"/>
                </a:tc>
                <a:extLst>
                  <a:ext uri="{0D108BD9-81ED-4DB2-BD59-A6C34878D82A}">
                    <a16:rowId xmlns:a16="http://schemas.microsoft.com/office/drawing/2014/main" val="10005"/>
                  </a:ext>
                </a:extLst>
              </a:tr>
              <a:tr h="782162">
                <a:tc>
                  <a:txBody>
                    <a:bodyPr/>
                    <a:lstStyle/>
                    <a:p>
                      <a:pPr algn="ctr"/>
                      <a:r>
                        <a:rPr lang="nl-BE" sz="4400" b="1" i="0" dirty="0"/>
                        <a:t>3</a:t>
                      </a:r>
                    </a:p>
                  </a:txBody>
                  <a:tcPr anchor="ctr">
                    <a:lnR w="12700" cap="flat" cmpd="sng" algn="ctr">
                      <a:solidFill>
                        <a:schemeClr val="bg1"/>
                      </a:solidFill>
                      <a:prstDash val="solid"/>
                      <a:round/>
                      <a:headEnd type="none" w="med" len="med"/>
                      <a:tailEnd type="none" w="med" len="med"/>
                    </a:lnR>
                  </a:tcPr>
                </a:tc>
                <a:tc>
                  <a:txBody>
                    <a:bodyPr/>
                    <a:lstStyle/>
                    <a:p>
                      <a:pPr marL="0" marR="0" lvl="0" indent="0" algn="l" defTabSz="457207" rtl="0" eaLnBrk="1" fontAlgn="auto" latinLnBrk="0" hangingPunct="1">
                        <a:lnSpc>
                          <a:spcPct val="100000"/>
                        </a:lnSpc>
                        <a:spcBef>
                          <a:spcPts val="0"/>
                        </a:spcBef>
                        <a:spcAft>
                          <a:spcPts val="0"/>
                        </a:spcAft>
                        <a:buClrTx/>
                        <a:buSzTx/>
                        <a:buFontTx/>
                        <a:buNone/>
                        <a:tabLst/>
                        <a:defRPr/>
                      </a:pPr>
                      <a:r>
                        <a:rPr lang="nl-BE" sz="2200" i="0" dirty="0"/>
                        <a:t>Plus de 3 à 5 </a:t>
                      </a:r>
                      <a:r>
                        <a:rPr lang="nl-BE" sz="2200" i="0" dirty="0" err="1"/>
                        <a:t>ans</a:t>
                      </a:r>
                      <a:r>
                        <a:rPr lang="nl-BE" sz="2200" i="0" dirty="0"/>
                        <a:t> </a:t>
                      </a:r>
                      <a:r>
                        <a:rPr lang="nl-BE" sz="2200" i="0" dirty="0" err="1"/>
                        <a:t>d’emprisonnement</a:t>
                      </a:r>
                      <a:r>
                        <a:rPr lang="nl-BE" sz="2200" i="0" baseline="0" dirty="0"/>
                        <a:t> </a:t>
                      </a:r>
                    </a:p>
                    <a:p>
                      <a:pPr marL="0" marR="0" lvl="0" indent="0" algn="l" defTabSz="457207" rtl="0" eaLnBrk="1" fontAlgn="auto" latinLnBrk="0" hangingPunct="1">
                        <a:lnSpc>
                          <a:spcPct val="100000"/>
                        </a:lnSpc>
                        <a:spcBef>
                          <a:spcPts val="0"/>
                        </a:spcBef>
                        <a:spcAft>
                          <a:spcPts val="0"/>
                        </a:spcAft>
                        <a:buClrTx/>
                        <a:buSzTx/>
                        <a:buFontTx/>
                        <a:buNone/>
                        <a:tabLst/>
                        <a:defRPr/>
                      </a:pPr>
                      <a:r>
                        <a:rPr lang="nl-BE" sz="2200" i="0" baseline="0" dirty="0"/>
                        <a:t> </a:t>
                      </a:r>
                      <a:endParaRPr lang="nl-BE" sz="2200" i="0" dirty="0"/>
                    </a:p>
                  </a:txBody>
                  <a:tcPr anchor="ctr">
                    <a:lnL w="12700" cap="flat" cmpd="sng" algn="ctr">
                      <a:solidFill>
                        <a:schemeClr val="bg1"/>
                      </a:solidFill>
                      <a:prstDash val="solid"/>
                      <a:round/>
                      <a:headEnd type="none" w="med" len="med"/>
                      <a:tailEnd type="none" w="med" len="med"/>
                    </a:lnL>
                  </a:tcPr>
                </a:tc>
                <a:tc>
                  <a:txBody>
                    <a:bodyPr/>
                    <a:lstStyle/>
                    <a:p>
                      <a:pPr algn="ctr"/>
                      <a:r>
                        <a:rPr lang="nl-BE" sz="2200" b="1" i="0" dirty="0"/>
                        <a:t>Niveau(x) 1-2</a:t>
                      </a:r>
                    </a:p>
                  </a:txBody>
                  <a:tcPr anchor="ctr"/>
                </a:tc>
                <a:extLst>
                  <a:ext uri="{0D108BD9-81ED-4DB2-BD59-A6C34878D82A}">
                    <a16:rowId xmlns:a16="http://schemas.microsoft.com/office/drawing/2014/main" val="10006"/>
                  </a:ext>
                </a:extLst>
              </a:tr>
            </a:tbl>
          </a:graphicData>
        </a:graphic>
      </p:graphicFrame>
      <p:sp>
        <p:nvSpPr>
          <p:cNvPr id="14" name="ZoneTexte 13">
            <a:extLst>
              <a:ext uri="{FF2B5EF4-FFF2-40B4-BE49-F238E27FC236}">
                <a16:creationId xmlns:a16="http://schemas.microsoft.com/office/drawing/2014/main" id="{0BEF857E-B839-7CB5-F9D4-5072F4B462F1}"/>
              </a:ext>
            </a:extLst>
          </p:cNvPr>
          <p:cNvSpPr txBox="1"/>
          <p:nvPr/>
        </p:nvSpPr>
        <p:spPr>
          <a:xfrm>
            <a:off x="386256" y="775398"/>
            <a:ext cx="1077859" cy="461665"/>
          </a:xfrm>
          <a:prstGeom prst="rect">
            <a:avLst/>
          </a:prstGeom>
          <a:noFill/>
        </p:spPr>
        <p:txBody>
          <a:bodyPr wrap="none" rtlCol="0">
            <a:spAutoFit/>
          </a:bodyPr>
          <a:lstStyle/>
          <a:p>
            <a:r>
              <a:rPr lang="fr-BE" sz="2400" b="1" dirty="0"/>
              <a:t>Niveau</a:t>
            </a:r>
          </a:p>
        </p:txBody>
      </p:sp>
      <p:sp>
        <p:nvSpPr>
          <p:cNvPr id="15" name="ZoneTexte 14">
            <a:extLst>
              <a:ext uri="{FF2B5EF4-FFF2-40B4-BE49-F238E27FC236}">
                <a16:creationId xmlns:a16="http://schemas.microsoft.com/office/drawing/2014/main" id="{9A4FB945-6C2D-8063-F141-728FCF6A7F14}"/>
              </a:ext>
            </a:extLst>
          </p:cNvPr>
          <p:cNvSpPr txBox="1"/>
          <p:nvPr/>
        </p:nvSpPr>
        <p:spPr>
          <a:xfrm>
            <a:off x="5357880" y="775397"/>
            <a:ext cx="3252720" cy="461665"/>
          </a:xfrm>
          <a:prstGeom prst="rect">
            <a:avLst/>
          </a:prstGeom>
          <a:noFill/>
        </p:spPr>
        <p:txBody>
          <a:bodyPr wrap="square" rtlCol="0">
            <a:spAutoFit/>
          </a:bodyPr>
          <a:lstStyle/>
          <a:p>
            <a:r>
              <a:rPr lang="fr-BE" sz="2400" b="1" dirty="0"/>
              <a:t>Peine</a:t>
            </a:r>
          </a:p>
        </p:txBody>
      </p:sp>
      <p:sp>
        <p:nvSpPr>
          <p:cNvPr id="16" name="ZoneTexte 15">
            <a:extLst>
              <a:ext uri="{FF2B5EF4-FFF2-40B4-BE49-F238E27FC236}">
                <a16:creationId xmlns:a16="http://schemas.microsoft.com/office/drawing/2014/main" id="{9D19145E-3D9E-148E-27F2-C2B18FCDE292}"/>
              </a:ext>
            </a:extLst>
          </p:cNvPr>
          <p:cNvSpPr txBox="1"/>
          <p:nvPr/>
        </p:nvSpPr>
        <p:spPr>
          <a:xfrm>
            <a:off x="9967639" y="267565"/>
            <a:ext cx="2342883" cy="1292662"/>
          </a:xfrm>
          <a:prstGeom prst="rect">
            <a:avLst/>
          </a:prstGeom>
          <a:noFill/>
        </p:spPr>
        <p:txBody>
          <a:bodyPr wrap="square" rtlCol="0">
            <a:spAutoFit/>
          </a:bodyPr>
          <a:lstStyle/>
          <a:p>
            <a:pPr algn="ctr"/>
            <a:r>
              <a:rPr lang="nl-BE" sz="2000" b="1" baseline="0" dirty="0" err="1"/>
              <a:t>Peine</a:t>
            </a:r>
            <a:r>
              <a:rPr lang="nl-BE" sz="2000" b="1" baseline="0" dirty="0"/>
              <a:t> </a:t>
            </a:r>
            <a:r>
              <a:rPr lang="nl-BE" sz="2000" b="1" baseline="0" dirty="0" err="1"/>
              <a:t>avec</a:t>
            </a:r>
            <a:r>
              <a:rPr lang="nl-BE" sz="2000" b="1" baseline="0" dirty="0"/>
              <a:t> </a:t>
            </a:r>
          </a:p>
          <a:p>
            <a:pPr algn="ctr"/>
            <a:r>
              <a:rPr lang="nl-BE" sz="2000" b="1" baseline="0" dirty="0" err="1"/>
              <a:t>circonstances</a:t>
            </a:r>
            <a:r>
              <a:rPr lang="nl-BE" sz="2000" b="1" baseline="0" dirty="0"/>
              <a:t> </a:t>
            </a:r>
          </a:p>
          <a:p>
            <a:pPr algn="ctr"/>
            <a:r>
              <a:rPr lang="nl-BE" sz="2000" b="1" baseline="0" dirty="0" err="1"/>
              <a:t>atténuantes</a:t>
            </a:r>
            <a:endParaRPr lang="nl-BE" sz="2000" b="1" dirty="0"/>
          </a:p>
          <a:p>
            <a:pPr algn="ctr"/>
            <a:endParaRPr lang="fr-BE" dirty="0"/>
          </a:p>
        </p:txBody>
      </p:sp>
    </p:spTree>
    <p:extLst>
      <p:ext uri="{BB962C8B-B14F-4D97-AF65-F5344CB8AC3E}">
        <p14:creationId xmlns:p14="http://schemas.microsoft.com/office/powerpoint/2010/main" val="4066746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4039" y="318754"/>
            <a:ext cx="7055380" cy="888050"/>
          </a:xfrm>
        </p:spPr>
        <p:txBody>
          <a:bodyPr>
            <a:normAutofit fontScale="90000"/>
          </a:bodyPr>
          <a:lstStyle/>
          <a:p>
            <a:r>
              <a:rPr lang="fr-BE" sz="2000" dirty="0">
                <a:latin typeface="+mn-lt"/>
              </a:rPr>
              <a:t>Livre Ier  Chapitre 4. « Les peines » </a:t>
            </a:r>
            <a:br>
              <a:rPr lang="fr-BE" sz="2000" dirty="0">
                <a:latin typeface="+mn-lt"/>
              </a:rPr>
            </a:br>
            <a:r>
              <a:rPr lang="nl-BE" sz="2000" i="1" dirty="0" err="1">
                <a:latin typeface="+mn-lt"/>
                <a:cs typeface="Times New Roman" panose="02020603050405020304" pitchFamily="18" charset="0"/>
              </a:rPr>
              <a:t>Section</a:t>
            </a:r>
            <a:r>
              <a:rPr lang="nl-BE" sz="2000" i="1" dirty="0">
                <a:latin typeface="+mn-lt"/>
                <a:cs typeface="Times New Roman" panose="02020603050405020304" pitchFamily="18" charset="0"/>
              </a:rPr>
              <a:t> 3, Les </a:t>
            </a:r>
            <a:r>
              <a:rPr lang="nl-BE" sz="2000" i="1" dirty="0" err="1">
                <a:latin typeface="+mn-lt"/>
                <a:cs typeface="Times New Roman" panose="02020603050405020304" pitchFamily="18" charset="0"/>
              </a:rPr>
              <a:t>peines</a:t>
            </a:r>
            <a:r>
              <a:rPr lang="nl-BE" sz="2000" i="1" dirty="0">
                <a:latin typeface="+mn-lt"/>
                <a:cs typeface="Times New Roman" panose="02020603050405020304" pitchFamily="18" charset="0"/>
              </a:rPr>
              <a:t> </a:t>
            </a:r>
            <a:r>
              <a:rPr lang="nl-BE" sz="2000" i="1" dirty="0" err="1">
                <a:latin typeface="+mn-lt"/>
                <a:cs typeface="Times New Roman" panose="02020603050405020304" pitchFamily="18" charset="0"/>
              </a:rPr>
              <a:t>applicables</a:t>
            </a:r>
            <a:r>
              <a:rPr lang="nl-BE" sz="2000" i="1" dirty="0">
                <a:latin typeface="+mn-lt"/>
                <a:cs typeface="Times New Roman" panose="02020603050405020304" pitchFamily="18" charset="0"/>
              </a:rPr>
              <a:t> </a:t>
            </a:r>
            <a:r>
              <a:rPr lang="nl-BE" sz="2000" i="1" dirty="0" err="1">
                <a:latin typeface="+mn-lt"/>
                <a:cs typeface="Times New Roman" panose="02020603050405020304" pitchFamily="18" charset="0"/>
              </a:rPr>
              <a:t>aux</a:t>
            </a:r>
            <a:r>
              <a:rPr lang="nl-BE" sz="2000" i="1" dirty="0">
                <a:latin typeface="+mn-lt"/>
                <a:cs typeface="Times New Roman" panose="02020603050405020304" pitchFamily="18" charset="0"/>
              </a:rPr>
              <a:t> </a:t>
            </a:r>
            <a:r>
              <a:rPr lang="nl-BE" sz="2000" i="1" dirty="0" err="1">
                <a:latin typeface="+mn-lt"/>
                <a:cs typeface="Times New Roman" panose="02020603050405020304" pitchFamily="18" charset="0"/>
              </a:rPr>
              <a:t>personnes</a:t>
            </a:r>
            <a:r>
              <a:rPr lang="nl-BE" sz="2000" i="1" dirty="0">
                <a:latin typeface="+mn-lt"/>
                <a:cs typeface="Times New Roman" panose="02020603050405020304" pitchFamily="18" charset="0"/>
              </a:rPr>
              <a:t> </a:t>
            </a:r>
            <a:r>
              <a:rPr lang="nl-BE" sz="2000" i="1" dirty="0" err="1">
                <a:latin typeface="+mn-lt"/>
                <a:cs typeface="Times New Roman" panose="02020603050405020304" pitchFamily="18" charset="0"/>
              </a:rPr>
              <a:t>physiques</a:t>
            </a:r>
            <a:br>
              <a:rPr lang="nl-BE" sz="2000" i="1" dirty="0">
                <a:latin typeface="Times New Roman" panose="02020603050405020304" pitchFamily="18" charset="0"/>
                <a:cs typeface="Times New Roman" panose="02020603050405020304" pitchFamily="18" charset="0"/>
              </a:rPr>
            </a:br>
            <a:br>
              <a:rPr lang="nl-BE" sz="2000" dirty="0"/>
            </a:br>
            <a:r>
              <a:rPr lang="nl-BE" sz="4400" i="1" dirty="0"/>
              <a:t>     </a:t>
            </a:r>
            <a:endParaRPr lang="nl-BE" dirty="0"/>
          </a:p>
        </p:txBody>
      </p:sp>
      <p:sp>
        <p:nvSpPr>
          <p:cNvPr id="3" name="Espace réservé du numéro de diapositive 2">
            <a:extLst>
              <a:ext uri="{FF2B5EF4-FFF2-40B4-BE49-F238E27FC236}">
                <a16:creationId xmlns:a16="http://schemas.microsoft.com/office/drawing/2014/main" id="{DC0F1417-885E-275D-5B18-96F85DE80792}"/>
              </a:ext>
            </a:extLst>
          </p:cNvPr>
          <p:cNvSpPr>
            <a:spLocks noGrp="1"/>
          </p:cNvSpPr>
          <p:nvPr>
            <p:ph type="sldNum" sz="quarter" idx="12"/>
          </p:nvPr>
        </p:nvSpPr>
        <p:spPr/>
        <p:txBody>
          <a:bodyPr/>
          <a:lstStyle/>
          <a:p>
            <a:fld id="{936F8E82-FA06-4262-BC24-5C54F77931AE}" type="slidenum">
              <a:rPr lang="nl-BE" smtClean="0"/>
              <a:t>10</a:t>
            </a:fld>
            <a:endParaRPr lang="nl-BE"/>
          </a:p>
        </p:txBody>
      </p:sp>
      <p:graphicFrame>
        <p:nvGraphicFramePr>
          <p:cNvPr id="13" name="Tijdelijke aanduiding voor inhoud 4">
            <a:extLst>
              <a:ext uri="{FF2B5EF4-FFF2-40B4-BE49-F238E27FC236}">
                <a16:creationId xmlns:a16="http://schemas.microsoft.com/office/drawing/2014/main" id="{2ED7A578-CA93-4F96-99C3-2775C6D65A5B}"/>
              </a:ext>
            </a:extLst>
          </p:cNvPr>
          <p:cNvGraphicFramePr>
            <a:graphicFrameLocks noGrp="1"/>
          </p:cNvGraphicFramePr>
          <p:nvPr>
            <p:ph idx="1"/>
          </p:nvPr>
        </p:nvGraphicFramePr>
        <p:xfrm>
          <a:off x="244225" y="1249680"/>
          <a:ext cx="11703549" cy="5608320"/>
        </p:xfrm>
        <a:graphic>
          <a:graphicData uri="http://schemas.openxmlformats.org/drawingml/2006/table">
            <a:tbl>
              <a:tblPr bandRow="1">
                <a:tableStyleId>{5C22544A-7EE6-4342-B048-85BDC9FD1C3A}</a:tableStyleId>
              </a:tblPr>
              <a:tblGrid>
                <a:gridCol w="1322762">
                  <a:extLst>
                    <a:ext uri="{9D8B030D-6E8A-4147-A177-3AD203B41FA5}">
                      <a16:colId xmlns:a16="http://schemas.microsoft.com/office/drawing/2014/main" val="20000"/>
                    </a:ext>
                  </a:extLst>
                </a:gridCol>
                <a:gridCol w="8586670">
                  <a:extLst>
                    <a:ext uri="{9D8B030D-6E8A-4147-A177-3AD203B41FA5}">
                      <a16:colId xmlns:a16="http://schemas.microsoft.com/office/drawing/2014/main" val="20001"/>
                    </a:ext>
                  </a:extLst>
                </a:gridCol>
                <a:gridCol w="1794117">
                  <a:extLst>
                    <a:ext uri="{9D8B030D-6E8A-4147-A177-3AD203B41FA5}">
                      <a16:colId xmlns:a16="http://schemas.microsoft.com/office/drawing/2014/main" val="20002"/>
                    </a:ext>
                  </a:extLst>
                </a:gridCol>
              </a:tblGrid>
              <a:tr h="2478417">
                <a:tc>
                  <a:txBody>
                    <a:bodyPr/>
                    <a:lstStyle/>
                    <a:p>
                      <a:pPr algn="ctr"/>
                      <a:r>
                        <a:rPr lang="nl-BE" sz="4400" b="1" i="0" dirty="0"/>
                        <a:t>2</a:t>
                      </a:r>
                    </a:p>
                  </a:txBody>
                  <a:tcPr anchor="ctr">
                    <a:lnR w="12700" cap="flat" cmpd="sng" algn="ctr">
                      <a:solidFill>
                        <a:schemeClr val="bg1"/>
                      </a:solidFill>
                      <a:prstDash val="solid"/>
                      <a:round/>
                      <a:headEnd type="none" w="med" len="med"/>
                      <a:tailEnd type="none" w="med" len="med"/>
                    </a:lnR>
                  </a:tcPr>
                </a:tc>
                <a:tc>
                  <a:txBody>
                    <a:bodyPr/>
                    <a:lstStyle/>
                    <a:p>
                      <a:pPr marL="342900" indent="-342900">
                        <a:buFont typeface="+mj-lt"/>
                        <a:buAutoNum type="arabicPeriod"/>
                      </a:pPr>
                      <a:r>
                        <a:rPr lang="nl-BE" sz="2400" i="0" dirty="0" err="1"/>
                        <a:t>Emprisonnement</a:t>
                      </a:r>
                      <a:r>
                        <a:rPr lang="nl-BE" sz="2400" i="0" baseline="0" dirty="0"/>
                        <a:t> de 6 </a:t>
                      </a:r>
                      <a:r>
                        <a:rPr lang="nl-BE" sz="2400" i="0" baseline="0" dirty="0" err="1"/>
                        <a:t>mois</a:t>
                      </a:r>
                      <a:r>
                        <a:rPr lang="nl-BE" sz="2400" i="0" baseline="0" dirty="0"/>
                        <a:t> à 3 </a:t>
                      </a:r>
                      <a:r>
                        <a:rPr lang="nl-BE" sz="2400" i="0" baseline="0" dirty="0" err="1"/>
                        <a:t>ans</a:t>
                      </a:r>
                      <a:endParaRPr lang="nl-BE" sz="2400" i="0" dirty="0"/>
                    </a:p>
                    <a:p>
                      <a:pPr marL="342900" marR="0" lvl="0" indent="-342900" algn="l" defTabSz="457207" rtl="0" eaLnBrk="1" fontAlgn="auto" latinLnBrk="0" hangingPunct="1">
                        <a:lnSpc>
                          <a:spcPct val="100000"/>
                        </a:lnSpc>
                        <a:spcBef>
                          <a:spcPts val="0"/>
                        </a:spcBef>
                        <a:spcAft>
                          <a:spcPts val="0"/>
                        </a:spcAft>
                        <a:buClrTx/>
                        <a:buSzTx/>
                        <a:buFont typeface="+mj-lt"/>
                        <a:buAutoNum type="arabicPeriod"/>
                        <a:tabLst/>
                        <a:defRPr/>
                      </a:pPr>
                      <a:r>
                        <a:rPr lang="nl-BE" sz="2400" i="0" dirty="0"/>
                        <a:t>(</a:t>
                      </a:r>
                      <a:r>
                        <a:rPr lang="nl-BE" sz="2400" i="0" dirty="0" err="1"/>
                        <a:t>Traitement</a:t>
                      </a:r>
                      <a:r>
                        <a:rPr lang="nl-BE" sz="2400" i="0" dirty="0"/>
                        <a:t> sous </a:t>
                      </a:r>
                      <a:r>
                        <a:rPr lang="nl-BE" sz="2400" i="0" dirty="0" err="1"/>
                        <a:t>privation</a:t>
                      </a:r>
                      <a:r>
                        <a:rPr lang="nl-BE" sz="2400" i="0" dirty="0"/>
                        <a:t> de </a:t>
                      </a:r>
                      <a:r>
                        <a:rPr lang="nl-BE" sz="2400" i="0" dirty="0" err="1"/>
                        <a:t>liberté</a:t>
                      </a:r>
                      <a:r>
                        <a:rPr lang="nl-BE" sz="2400" i="0" dirty="0"/>
                        <a:t> </a:t>
                      </a:r>
                      <a:r>
                        <a:rPr lang="nl-BE" sz="2400" i="0" baseline="0" dirty="0"/>
                        <a:t>d’1 à 3 </a:t>
                      </a:r>
                      <a:r>
                        <a:rPr lang="nl-BE" sz="2400" i="0" baseline="0" dirty="0" err="1"/>
                        <a:t>ans</a:t>
                      </a:r>
                      <a:r>
                        <a:rPr lang="nl-BE" sz="2400" i="0" baseline="0" dirty="0"/>
                        <a:t>)</a:t>
                      </a:r>
                      <a:endParaRPr lang="nl-BE" sz="2400" i="0" dirty="0"/>
                    </a:p>
                    <a:p>
                      <a:pPr marL="342900" indent="-342900">
                        <a:buFont typeface="+mj-lt"/>
                        <a:buAutoNum type="arabicPeriod"/>
                      </a:pPr>
                      <a:r>
                        <a:rPr lang="nl-BE" sz="2400" i="0" dirty="0" err="1"/>
                        <a:t>Peine</a:t>
                      </a:r>
                      <a:r>
                        <a:rPr lang="nl-BE" sz="2400" i="0" dirty="0"/>
                        <a:t> de surveillance </a:t>
                      </a:r>
                      <a:r>
                        <a:rPr lang="nl-BE" sz="2400" i="0" dirty="0" err="1"/>
                        <a:t>électronique</a:t>
                      </a:r>
                      <a:r>
                        <a:rPr lang="nl-BE" sz="2400" i="0" dirty="0"/>
                        <a:t> de 1 </a:t>
                      </a:r>
                      <a:r>
                        <a:rPr lang="nl-BE" sz="2400" i="0" dirty="0" err="1"/>
                        <a:t>mois</a:t>
                      </a:r>
                      <a:r>
                        <a:rPr lang="nl-BE" sz="2400" i="0" dirty="0"/>
                        <a:t> à 1 an</a:t>
                      </a:r>
                    </a:p>
                    <a:p>
                      <a:pPr marL="342900" indent="-342900">
                        <a:buFont typeface="+mj-lt"/>
                        <a:buAutoNum type="arabicPeriod"/>
                      </a:pPr>
                      <a:r>
                        <a:rPr lang="nl-BE" sz="2400" i="0" dirty="0" err="1"/>
                        <a:t>Peine</a:t>
                      </a:r>
                      <a:r>
                        <a:rPr lang="nl-BE" sz="2400" i="0" dirty="0"/>
                        <a:t> de </a:t>
                      </a:r>
                      <a:r>
                        <a:rPr lang="nl-BE" sz="2400" i="0" dirty="0" err="1"/>
                        <a:t>travail</a:t>
                      </a:r>
                      <a:r>
                        <a:rPr lang="nl-BE" sz="2400" i="0" dirty="0"/>
                        <a:t> de plus</a:t>
                      </a:r>
                      <a:r>
                        <a:rPr lang="nl-BE" sz="2400" i="0" baseline="0" dirty="0"/>
                        <a:t> de </a:t>
                      </a:r>
                      <a:r>
                        <a:rPr lang="nl-BE" sz="2400" b="0" i="0" baseline="0" dirty="0">
                          <a:solidFill>
                            <a:schemeClr val="tx1"/>
                          </a:solidFill>
                        </a:rPr>
                        <a:t>120 h </a:t>
                      </a:r>
                      <a:r>
                        <a:rPr lang="nl-BE" sz="2400" i="0" baseline="0" dirty="0"/>
                        <a:t>à 300 h</a:t>
                      </a:r>
                      <a:endParaRPr lang="nl-BE" sz="2400" i="0" dirty="0"/>
                    </a:p>
                    <a:p>
                      <a:pPr marL="342900" indent="-342900">
                        <a:buFont typeface="+mj-lt"/>
                        <a:buAutoNum type="arabicPeriod"/>
                      </a:pPr>
                      <a:r>
                        <a:rPr lang="nl-BE" sz="2400" i="0" dirty="0" err="1"/>
                        <a:t>Peine</a:t>
                      </a:r>
                      <a:r>
                        <a:rPr lang="nl-BE" sz="2400" i="0" dirty="0"/>
                        <a:t> de </a:t>
                      </a:r>
                      <a:r>
                        <a:rPr lang="nl-BE" sz="2400" i="0" dirty="0" err="1"/>
                        <a:t>probation</a:t>
                      </a:r>
                      <a:r>
                        <a:rPr lang="nl-BE" sz="2400" i="0" dirty="0"/>
                        <a:t> de plus de 12 </a:t>
                      </a:r>
                      <a:r>
                        <a:rPr lang="nl-BE" sz="2400" i="0" dirty="0" err="1"/>
                        <a:t>mois</a:t>
                      </a:r>
                      <a:r>
                        <a:rPr lang="nl-BE" sz="2400" i="0" dirty="0"/>
                        <a:t> à 2 </a:t>
                      </a:r>
                      <a:r>
                        <a:rPr lang="nl-BE" sz="2400" i="0" dirty="0" err="1"/>
                        <a:t>ans</a:t>
                      </a:r>
                      <a:endParaRPr lang="nl-BE" sz="2400" i="0" dirty="0"/>
                    </a:p>
                    <a:p>
                      <a:pPr marL="342900" indent="-342900">
                        <a:buFont typeface="+mj-lt"/>
                        <a:buAutoNum type="arabicPeriod"/>
                      </a:pPr>
                      <a:r>
                        <a:rPr lang="nl-BE" sz="2400" i="0" baseline="0" dirty="0" err="1"/>
                        <a:t>Condamnation</a:t>
                      </a:r>
                      <a:r>
                        <a:rPr lang="nl-BE" sz="2400" i="0" baseline="0" dirty="0"/>
                        <a:t> par </a:t>
                      </a:r>
                      <a:r>
                        <a:rPr lang="nl-BE" sz="2400" i="0" baseline="0" dirty="0" err="1"/>
                        <a:t>déclaration</a:t>
                      </a:r>
                      <a:r>
                        <a:rPr lang="nl-BE" sz="2400" i="0" baseline="0" dirty="0"/>
                        <a:t> de </a:t>
                      </a:r>
                      <a:r>
                        <a:rPr lang="nl-BE" sz="2400" i="0" baseline="0" dirty="0" err="1"/>
                        <a:t>culpabilité</a:t>
                      </a:r>
                      <a:endParaRPr lang="nl-BE" sz="2400" i="0" dirty="0"/>
                    </a:p>
                    <a:p>
                      <a:endParaRPr lang="nl-BE" sz="2200" i="0" dirty="0"/>
                    </a:p>
                  </a:txBody>
                  <a:tcPr anchor="ctr">
                    <a:lnL w="12700" cap="flat" cmpd="sng" algn="ctr">
                      <a:solidFill>
                        <a:schemeClr val="bg1"/>
                      </a:solidFill>
                      <a:prstDash val="solid"/>
                      <a:round/>
                      <a:headEnd type="none" w="med" len="med"/>
                      <a:tailEnd type="none" w="med" len="med"/>
                    </a:lnL>
                  </a:tcPr>
                </a:tc>
                <a:tc>
                  <a:txBody>
                    <a:bodyPr/>
                    <a:lstStyle/>
                    <a:p>
                      <a:pPr algn="ctr"/>
                      <a:r>
                        <a:rPr lang="nl-BE" sz="2200" b="1" i="0" dirty="0"/>
                        <a:t>Niveau 1</a:t>
                      </a:r>
                    </a:p>
                  </a:txBody>
                  <a:tcPr anchor="ctr"/>
                </a:tc>
                <a:extLst>
                  <a:ext uri="{0D108BD9-81ED-4DB2-BD59-A6C34878D82A}">
                    <a16:rowId xmlns:a16="http://schemas.microsoft.com/office/drawing/2014/main" val="10001"/>
                  </a:ext>
                </a:extLst>
              </a:tr>
              <a:tr h="2824243">
                <a:tc>
                  <a:txBody>
                    <a:bodyPr/>
                    <a:lstStyle/>
                    <a:p>
                      <a:pPr algn="ctr"/>
                      <a:r>
                        <a:rPr lang="nl-BE" sz="4400" b="1" i="0" dirty="0"/>
                        <a:t>1</a:t>
                      </a:r>
                    </a:p>
                  </a:txBody>
                  <a:tcPr anchor="ctr">
                    <a:lnR w="12700" cap="flat" cmpd="sng" algn="ctr">
                      <a:solidFill>
                        <a:schemeClr val="bg1"/>
                      </a:solidFill>
                      <a:prstDash val="solid"/>
                      <a:round/>
                      <a:headEnd type="none" w="med" len="med"/>
                      <a:tailEnd type="none" w="med" len="med"/>
                    </a:lnR>
                  </a:tcPr>
                </a:tc>
                <a:tc>
                  <a:txBody>
                    <a:bodyPr/>
                    <a:lstStyle/>
                    <a:p>
                      <a:pPr marL="342900" indent="-342900">
                        <a:buFont typeface="+mj-lt"/>
                        <a:buAutoNum type="arabicPeriod"/>
                      </a:pPr>
                      <a:r>
                        <a:rPr lang="nl-BE" sz="2400" i="0" dirty="0" err="1"/>
                        <a:t>Amende</a:t>
                      </a:r>
                      <a:r>
                        <a:rPr lang="nl-BE" sz="2400" i="0" dirty="0"/>
                        <a:t> de 200 à 20 000 </a:t>
                      </a:r>
                      <a:r>
                        <a:rPr lang="nl-BE" sz="2400" i="0" dirty="0" err="1"/>
                        <a:t>euros</a:t>
                      </a:r>
                      <a:endParaRPr lang="nl-BE" sz="2400" i="0" dirty="0"/>
                    </a:p>
                    <a:p>
                      <a:pPr marL="342900" indent="-342900">
                        <a:buFont typeface="+mj-lt"/>
                        <a:buAutoNum type="arabicPeriod"/>
                      </a:pPr>
                      <a:r>
                        <a:rPr lang="nl-BE" sz="2400" i="0" dirty="0"/>
                        <a:t>Peine de travail de 20 à 120 h</a:t>
                      </a:r>
                    </a:p>
                    <a:p>
                      <a:pPr marL="342900" indent="-342900">
                        <a:buFont typeface="+mj-lt"/>
                        <a:buAutoNum type="arabicPeriod"/>
                      </a:pPr>
                      <a:r>
                        <a:rPr lang="nl-BE" sz="2400" i="0" dirty="0" err="1"/>
                        <a:t>Peine</a:t>
                      </a:r>
                      <a:r>
                        <a:rPr lang="nl-BE" sz="2400" i="0" dirty="0"/>
                        <a:t> de </a:t>
                      </a:r>
                      <a:r>
                        <a:rPr lang="nl-BE" sz="2400" i="0" dirty="0" err="1"/>
                        <a:t>probation</a:t>
                      </a:r>
                      <a:r>
                        <a:rPr lang="nl-BE" sz="2400" i="0" dirty="0"/>
                        <a:t> de 6 à 12 </a:t>
                      </a:r>
                      <a:r>
                        <a:rPr lang="nl-BE" sz="2400" i="0" dirty="0" err="1"/>
                        <a:t>mois</a:t>
                      </a:r>
                      <a:r>
                        <a:rPr lang="nl-BE" sz="2400" i="0" dirty="0"/>
                        <a:t> </a:t>
                      </a:r>
                    </a:p>
                    <a:p>
                      <a:pPr marL="342900" indent="-342900">
                        <a:buFont typeface="+mj-lt"/>
                        <a:buAutoNum type="arabicPeriod"/>
                      </a:pPr>
                      <a:r>
                        <a:rPr lang="nl-BE" sz="2400" i="0" dirty="0" err="1"/>
                        <a:t>Peine</a:t>
                      </a:r>
                      <a:r>
                        <a:rPr lang="nl-BE" sz="2400" i="0" dirty="0"/>
                        <a:t> de </a:t>
                      </a:r>
                      <a:r>
                        <a:rPr lang="nl-BE" sz="2400" i="0" dirty="0" err="1"/>
                        <a:t>confiscation</a:t>
                      </a:r>
                      <a:r>
                        <a:rPr lang="nl-BE" sz="2400" i="0" dirty="0"/>
                        <a:t> en </a:t>
                      </a:r>
                      <a:r>
                        <a:rPr lang="nl-BE" sz="2400" i="0" dirty="0" err="1"/>
                        <a:t>ce</a:t>
                      </a:r>
                      <a:r>
                        <a:rPr lang="nl-BE" sz="2400" i="0" dirty="0"/>
                        <a:t> </a:t>
                      </a:r>
                      <a:r>
                        <a:rPr lang="nl-BE" sz="2400" i="0" dirty="0" err="1"/>
                        <a:t>compris</a:t>
                      </a:r>
                      <a:r>
                        <a:rPr lang="nl-BE" sz="2400" i="0" dirty="0"/>
                        <a:t> la </a:t>
                      </a:r>
                      <a:r>
                        <a:rPr lang="nl-BE" sz="2400" i="0" dirty="0" err="1"/>
                        <a:t>confiscation</a:t>
                      </a:r>
                      <a:r>
                        <a:rPr lang="nl-BE" sz="2400" i="0" dirty="0"/>
                        <a:t> </a:t>
                      </a:r>
                      <a:r>
                        <a:rPr lang="nl-BE" sz="2400" i="0" dirty="0" err="1"/>
                        <a:t>élargie</a:t>
                      </a:r>
                      <a:r>
                        <a:rPr lang="nl-BE" sz="2400" i="0" dirty="0"/>
                        <a:t> </a:t>
                      </a:r>
                    </a:p>
                    <a:p>
                      <a:pPr marL="342900" indent="-342900">
                        <a:buFont typeface="+mj-lt"/>
                        <a:buAutoNum type="arabicPeriod"/>
                      </a:pPr>
                      <a:r>
                        <a:rPr lang="nl-BE" sz="2400" i="0" dirty="0" err="1"/>
                        <a:t>Peine</a:t>
                      </a:r>
                      <a:r>
                        <a:rPr lang="nl-BE" sz="2400" i="0" dirty="0"/>
                        <a:t> pécuniaire en </a:t>
                      </a:r>
                      <a:r>
                        <a:rPr lang="nl-BE" sz="2400" i="0" dirty="0" err="1"/>
                        <a:t>fonction</a:t>
                      </a:r>
                      <a:r>
                        <a:rPr lang="nl-BE" sz="2400" i="0" dirty="0"/>
                        <a:t> du </a:t>
                      </a:r>
                      <a:r>
                        <a:rPr lang="nl-BE" sz="2400" i="0" dirty="0" err="1"/>
                        <a:t>profit</a:t>
                      </a:r>
                      <a:r>
                        <a:rPr lang="nl-BE" sz="2400" i="0" dirty="0"/>
                        <a:t> </a:t>
                      </a:r>
                      <a:r>
                        <a:rPr lang="nl-BE" sz="2400" i="0" dirty="0" err="1"/>
                        <a:t>escompté</a:t>
                      </a:r>
                      <a:r>
                        <a:rPr lang="nl-BE" sz="2400" i="0" dirty="0"/>
                        <a:t> </a:t>
                      </a:r>
                      <a:r>
                        <a:rPr lang="nl-BE" sz="2400" i="0" dirty="0" err="1"/>
                        <a:t>ou</a:t>
                      </a:r>
                      <a:r>
                        <a:rPr lang="nl-BE" sz="2400" i="0" dirty="0"/>
                        <a:t> </a:t>
                      </a:r>
                      <a:r>
                        <a:rPr lang="nl-BE" sz="2400" i="0" dirty="0" err="1"/>
                        <a:t>obtenu</a:t>
                      </a:r>
                      <a:r>
                        <a:rPr lang="nl-BE" sz="2400" i="0" baseline="0" dirty="0"/>
                        <a:t> de </a:t>
                      </a:r>
                      <a:r>
                        <a:rPr lang="nl-BE" sz="2400" i="0" baseline="0" dirty="0" err="1"/>
                        <a:t>l’infraction</a:t>
                      </a:r>
                      <a:endParaRPr lang="nl-BE" sz="2400" i="0" dirty="0"/>
                    </a:p>
                    <a:p>
                      <a:pPr marL="342900" indent="-342900">
                        <a:buFont typeface="+mj-lt"/>
                        <a:buAutoNum type="arabicPeriod"/>
                      </a:pPr>
                      <a:r>
                        <a:rPr lang="nl-BE" sz="2400" i="0" dirty="0"/>
                        <a:t>Condamnation par déclaration de culpabilité</a:t>
                      </a:r>
                    </a:p>
                    <a:p>
                      <a:endParaRPr lang="nl-BE" sz="2200" i="0" dirty="0"/>
                    </a:p>
                  </a:txBody>
                  <a:tcPr anchor="ctr">
                    <a:lnL w="12700" cap="flat" cmpd="sng" algn="ctr">
                      <a:solidFill>
                        <a:schemeClr val="bg1"/>
                      </a:solidFill>
                      <a:prstDash val="solid"/>
                      <a:round/>
                      <a:headEnd type="none" w="med" len="med"/>
                      <a:tailEnd type="none" w="med" len="med"/>
                    </a:ln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2000" b="1" i="0" baseline="0" dirty="0" err="1"/>
                        <a:t>Possibilité</a:t>
                      </a:r>
                      <a:r>
                        <a:rPr lang="nl-BE" sz="2000" b="1" i="0" baseline="0" dirty="0"/>
                        <a:t> de ne </a:t>
                      </a:r>
                      <a:r>
                        <a:rPr lang="nl-BE" sz="2000" b="1" i="0" baseline="0" dirty="0" err="1"/>
                        <a:t>prononcer</a:t>
                      </a:r>
                      <a:r>
                        <a:rPr lang="nl-BE" sz="2000" b="1" i="0" baseline="0" dirty="0"/>
                        <a:t> </a:t>
                      </a:r>
                      <a:r>
                        <a:rPr lang="nl-BE" sz="2000" b="1" i="0" baseline="0" dirty="0" err="1"/>
                        <a:t>qu’une</a:t>
                      </a:r>
                      <a:r>
                        <a:rPr lang="nl-BE" sz="2000" b="1" i="0" baseline="0" dirty="0"/>
                        <a:t> </a:t>
                      </a:r>
                      <a:r>
                        <a:rPr lang="nl-BE" sz="2000" b="1" i="0" baseline="0" dirty="0" err="1"/>
                        <a:t>peine</a:t>
                      </a:r>
                      <a:r>
                        <a:rPr lang="nl-BE" sz="2000" b="1" i="0" baseline="0" dirty="0"/>
                        <a:t> accessoire comme </a:t>
                      </a:r>
                      <a:r>
                        <a:rPr lang="nl-BE" sz="2000" b="1" i="0" baseline="0" dirty="0" err="1"/>
                        <a:t>peine</a:t>
                      </a:r>
                      <a:r>
                        <a:rPr lang="nl-BE" sz="2000" b="1" i="0" baseline="0" dirty="0"/>
                        <a:t> principale</a:t>
                      </a:r>
                      <a:endParaRPr lang="nl-BE" sz="2000" b="1" i="0" dirty="0"/>
                    </a:p>
                    <a:p>
                      <a:pPr algn="ctr"/>
                      <a:endParaRPr lang="nl-BE" sz="2200" b="1" i="0" dirty="0"/>
                    </a:p>
                  </a:txBody>
                  <a:tcPr anchor="ctr"/>
                </a:tc>
                <a:extLst>
                  <a:ext uri="{0D108BD9-81ED-4DB2-BD59-A6C34878D82A}">
                    <a16:rowId xmlns:a16="http://schemas.microsoft.com/office/drawing/2014/main" val="10002"/>
                  </a:ext>
                </a:extLst>
              </a:tr>
            </a:tbl>
          </a:graphicData>
        </a:graphic>
      </p:graphicFrame>
      <p:sp>
        <p:nvSpPr>
          <p:cNvPr id="14" name="ZoneTexte 13">
            <a:extLst>
              <a:ext uri="{FF2B5EF4-FFF2-40B4-BE49-F238E27FC236}">
                <a16:creationId xmlns:a16="http://schemas.microsoft.com/office/drawing/2014/main" id="{06489358-EB51-0FB3-798D-9225D6AF12CD}"/>
              </a:ext>
            </a:extLst>
          </p:cNvPr>
          <p:cNvSpPr txBox="1"/>
          <p:nvPr/>
        </p:nvSpPr>
        <p:spPr>
          <a:xfrm>
            <a:off x="386256" y="775398"/>
            <a:ext cx="1077859" cy="461665"/>
          </a:xfrm>
          <a:prstGeom prst="rect">
            <a:avLst/>
          </a:prstGeom>
          <a:noFill/>
        </p:spPr>
        <p:txBody>
          <a:bodyPr wrap="none" rtlCol="0">
            <a:spAutoFit/>
          </a:bodyPr>
          <a:lstStyle/>
          <a:p>
            <a:r>
              <a:rPr lang="fr-BE" sz="2400" b="1" dirty="0"/>
              <a:t>Niveau</a:t>
            </a:r>
          </a:p>
        </p:txBody>
      </p:sp>
      <p:sp>
        <p:nvSpPr>
          <p:cNvPr id="15" name="ZoneTexte 14">
            <a:extLst>
              <a:ext uri="{FF2B5EF4-FFF2-40B4-BE49-F238E27FC236}">
                <a16:creationId xmlns:a16="http://schemas.microsoft.com/office/drawing/2014/main" id="{193C8E15-2161-73C5-74EC-BB44AA25EC5B}"/>
              </a:ext>
            </a:extLst>
          </p:cNvPr>
          <p:cNvSpPr txBox="1"/>
          <p:nvPr/>
        </p:nvSpPr>
        <p:spPr>
          <a:xfrm>
            <a:off x="4608214" y="775397"/>
            <a:ext cx="4002386" cy="461665"/>
          </a:xfrm>
          <a:prstGeom prst="rect">
            <a:avLst/>
          </a:prstGeom>
          <a:noFill/>
        </p:spPr>
        <p:txBody>
          <a:bodyPr wrap="square" rtlCol="0">
            <a:spAutoFit/>
          </a:bodyPr>
          <a:lstStyle/>
          <a:p>
            <a:r>
              <a:rPr lang="fr-BE" sz="2400" b="1" dirty="0"/>
              <a:t>Peine principale (article 36)</a:t>
            </a:r>
          </a:p>
        </p:txBody>
      </p:sp>
      <p:sp>
        <p:nvSpPr>
          <p:cNvPr id="16" name="ZoneTexte 15">
            <a:extLst>
              <a:ext uri="{FF2B5EF4-FFF2-40B4-BE49-F238E27FC236}">
                <a16:creationId xmlns:a16="http://schemas.microsoft.com/office/drawing/2014/main" id="{4E083A14-A35E-B35B-4541-FEE766EF72E2}"/>
              </a:ext>
            </a:extLst>
          </p:cNvPr>
          <p:cNvSpPr txBox="1"/>
          <p:nvPr/>
        </p:nvSpPr>
        <p:spPr>
          <a:xfrm>
            <a:off x="9497085" y="267565"/>
            <a:ext cx="2813437" cy="1292662"/>
          </a:xfrm>
          <a:prstGeom prst="rect">
            <a:avLst/>
          </a:prstGeom>
          <a:noFill/>
        </p:spPr>
        <p:txBody>
          <a:bodyPr wrap="square" rtlCol="0">
            <a:spAutoFit/>
          </a:bodyPr>
          <a:lstStyle/>
          <a:p>
            <a:pPr algn="ctr"/>
            <a:r>
              <a:rPr lang="nl-BE" sz="2000" b="1" baseline="0" dirty="0" err="1"/>
              <a:t>Peine</a:t>
            </a:r>
            <a:r>
              <a:rPr lang="nl-BE" sz="2000" b="1" baseline="0" dirty="0"/>
              <a:t> principale </a:t>
            </a:r>
            <a:r>
              <a:rPr lang="nl-BE" sz="2000" b="1" baseline="0" dirty="0" err="1"/>
              <a:t>avec</a:t>
            </a:r>
            <a:r>
              <a:rPr lang="nl-BE" sz="2000" b="1" baseline="0" dirty="0"/>
              <a:t> </a:t>
            </a:r>
          </a:p>
          <a:p>
            <a:pPr algn="ctr"/>
            <a:r>
              <a:rPr lang="nl-BE" sz="2000" b="1" baseline="0" dirty="0" err="1"/>
              <a:t>circonstances</a:t>
            </a:r>
            <a:r>
              <a:rPr lang="nl-BE" sz="2000" b="1" baseline="0" dirty="0"/>
              <a:t> </a:t>
            </a:r>
          </a:p>
          <a:p>
            <a:pPr algn="ctr"/>
            <a:r>
              <a:rPr lang="nl-BE" sz="2000" b="1" baseline="0" dirty="0" err="1"/>
              <a:t>atténuantes</a:t>
            </a:r>
            <a:endParaRPr lang="nl-BE" sz="2000" b="1" dirty="0"/>
          </a:p>
          <a:p>
            <a:pPr algn="ctr"/>
            <a:endParaRPr lang="fr-BE" dirty="0"/>
          </a:p>
        </p:txBody>
      </p:sp>
    </p:spTree>
    <p:extLst>
      <p:ext uri="{BB962C8B-B14F-4D97-AF65-F5344CB8AC3E}">
        <p14:creationId xmlns:p14="http://schemas.microsoft.com/office/powerpoint/2010/main" val="1219897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604371" y="1830070"/>
            <a:ext cx="3602736" cy="4526280"/>
          </a:xfrm>
        </p:spPr>
        <p:txBody>
          <a:bodyPr>
            <a:normAutofit/>
          </a:bodyPr>
          <a:lstStyle/>
          <a:p>
            <a:r>
              <a:rPr lang="fr-BE" sz="4000" dirty="0"/>
              <a:t>Livre I</a:t>
            </a:r>
            <a:r>
              <a:rPr lang="fr-BE" sz="4000" baseline="30000" dirty="0"/>
              <a:t>er</a:t>
            </a:r>
            <a:br>
              <a:rPr lang="fr-BE" sz="4000" dirty="0"/>
            </a:br>
            <a:r>
              <a:rPr lang="fr-BE" sz="4000" dirty="0"/>
              <a:t> </a:t>
            </a:r>
            <a:br>
              <a:rPr lang="fr-BE" sz="4000" dirty="0"/>
            </a:br>
            <a:r>
              <a:rPr lang="fr-BE" sz="4000" dirty="0"/>
              <a:t>Chapitre 1</a:t>
            </a:r>
            <a:r>
              <a:rPr lang="fr-BE" sz="4000" baseline="30000" dirty="0"/>
              <a:t>er</a:t>
            </a:r>
            <a:r>
              <a:rPr lang="fr-BE" sz="4000" dirty="0"/>
              <a:t> </a:t>
            </a:r>
            <a:br>
              <a:rPr lang="fr-BE" sz="4000" dirty="0"/>
            </a:br>
            <a:br>
              <a:rPr lang="fr-BE" sz="4000" dirty="0"/>
            </a:br>
            <a:r>
              <a:rPr lang="fr-BE" sz="4000" dirty="0"/>
              <a:t>La loi pénale</a:t>
            </a:r>
            <a:br>
              <a:rPr lang="fr-BE" sz="4000" dirty="0"/>
            </a:br>
            <a:br>
              <a:rPr lang="fr-BE" sz="4000" dirty="0"/>
            </a:br>
            <a:br>
              <a:rPr lang="fr-BE" sz="4000" dirty="0"/>
            </a:br>
            <a:endParaRPr lang="fr-BE" sz="4000" dirty="0"/>
          </a:p>
        </p:txBody>
      </p:sp>
      <p:sp>
        <p:nvSpPr>
          <p:cNvPr id="16" name="Rectangle 15">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8801100" y="6356350"/>
            <a:ext cx="2743200" cy="365125"/>
          </a:xfrm>
        </p:spPr>
        <p:txBody>
          <a:bodyPr>
            <a:normAutofit/>
          </a:bodyPr>
          <a:lstStyle/>
          <a:p>
            <a:pPr>
              <a:spcAft>
                <a:spcPts val="600"/>
              </a:spcAft>
            </a:pPr>
            <a:fld id="{936F8E82-FA06-4262-BC24-5C54F77931AE}" type="slidenum">
              <a:rPr lang="nl-BE">
                <a:solidFill>
                  <a:schemeClr val="tx1">
                    <a:lumMod val="50000"/>
                    <a:lumOff val="50000"/>
                  </a:schemeClr>
                </a:solidFill>
              </a:rPr>
              <a:pPr>
                <a:spcAft>
                  <a:spcPts val="600"/>
                </a:spcAft>
              </a:pPr>
              <a:t>11</a:t>
            </a:fld>
            <a:endParaRPr lang="nl-BE">
              <a:solidFill>
                <a:schemeClr val="tx1">
                  <a:lumMod val="50000"/>
                  <a:lumOff val="50000"/>
                </a:schemeClr>
              </a:solidFill>
            </a:endParaRPr>
          </a:p>
        </p:txBody>
      </p:sp>
      <p:graphicFrame>
        <p:nvGraphicFramePr>
          <p:cNvPr id="6" name="Espace réservé du contenu 2">
            <a:extLst>
              <a:ext uri="{FF2B5EF4-FFF2-40B4-BE49-F238E27FC236}">
                <a16:creationId xmlns:a16="http://schemas.microsoft.com/office/drawing/2014/main" id="{7717DEBD-6638-1A52-1792-8A6C957FB56E}"/>
              </a:ext>
            </a:extLst>
          </p:cNvPr>
          <p:cNvGraphicFramePr>
            <a:graphicFrameLocks noGrp="1"/>
          </p:cNvGraphicFramePr>
          <p:nvPr>
            <p:ph idx="1"/>
            <p:extLst>
              <p:ext uri="{D42A27DB-BD31-4B8C-83A1-F6EECF244321}">
                <p14:modId xmlns:p14="http://schemas.microsoft.com/office/powerpoint/2010/main" val="2631148167"/>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41458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97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4E4D846-3AFC-4F86-8C35-24B0542A26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84781B9-12CB-45C3-907A-9ED93FF72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35399" y="0"/>
            <a:ext cx="9756601" cy="6858000"/>
          </a:xfrm>
          <a:prstGeom prst="rect">
            <a:avLst/>
          </a:prstGeom>
          <a:gradFill>
            <a:gsLst>
              <a:gs pos="53000">
                <a:schemeClr val="bg1"/>
              </a:gs>
              <a:gs pos="35000">
                <a:schemeClr val="bg1">
                  <a:alpha val="76000"/>
                </a:schemeClr>
              </a:gs>
              <a:gs pos="19000">
                <a:schemeClr val="bg1">
                  <a:alpha val="40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110432" y="15279"/>
            <a:ext cx="6260679" cy="1344446"/>
          </a:xfrm>
        </p:spPr>
        <p:txBody>
          <a:bodyPr anchor="b">
            <a:normAutofit/>
          </a:bodyPr>
          <a:lstStyle/>
          <a:p>
            <a:r>
              <a:rPr lang="fr-BE" sz="2400" dirty="0"/>
              <a:t>Livre Ier  Chapitre 1</a:t>
            </a:r>
            <a:r>
              <a:rPr lang="fr-BE" sz="2400" baseline="30000" dirty="0"/>
              <a:t>er</a:t>
            </a:r>
            <a:r>
              <a:rPr lang="fr-BE" sz="2400" dirty="0"/>
              <a:t> La loi pénale</a:t>
            </a:r>
            <a:br>
              <a:rPr lang="fr-BE" sz="1800" dirty="0"/>
            </a:br>
            <a:br>
              <a:rPr lang="fr-BE" sz="1800" dirty="0"/>
            </a:br>
            <a:br>
              <a:rPr lang="fr-BE" sz="1800" dirty="0"/>
            </a:br>
            <a:endParaRPr lang="fr-BE" sz="1800" dirty="0"/>
          </a:p>
        </p:txBody>
      </p:sp>
      <p:sp>
        <p:nvSpPr>
          <p:cNvPr id="17" name="Rectangle 16">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687333"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3018" y="2443480"/>
            <a:ext cx="3218688"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211815" y="978449"/>
            <a:ext cx="3583772" cy="3304052"/>
          </a:xfrm>
        </p:spPr>
        <p:txBody>
          <a:bodyPr>
            <a:noAutofit/>
          </a:bodyPr>
          <a:lstStyle/>
          <a:p>
            <a:pPr marL="0" indent="0">
              <a:buNone/>
            </a:pPr>
            <a:r>
              <a:rPr lang="nl-BE" sz="2400" dirty="0"/>
              <a:t>Art. 2. </a:t>
            </a:r>
            <a:r>
              <a:rPr lang="nl-BE" sz="2400" dirty="0" err="1"/>
              <a:t>L’application</a:t>
            </a:r>
            <a:r>
              <a:rPr lang="nl-BE" sz="2400" dirty="0"/>
              <a:t> de la </a:t>
            </a:r>
            <a:r>
              <a:rPr lang="nl-BE" sz="2400" dirty="0" err="1"/>
              <a:t>loi</a:t>
            </a:r>
            <a:r>
              <a:rPr lang="nl-BE" sz="2400" dirty="0"/>
              <a:t> pénale dans </a:t>
            </a:r>
            <a:r>
              <a:rPr lang="nl-BE" sz="2400" dirty="0" err="1"/>
              <a:t>le</a:t>
            </a:r>
            <a:r>
              <a:rPr lang="nl-BE" sz="2400" dirty="0"/>
              <a:t> </a:t>
            </a:r>
            <a:r>
              <a:rPr lang="nl-BE" sz="2400" dirty="0" err="1"/>
              <a:t>temps</a:t>
            </a:r>
            <a:endParaRPr lang="nl-BE" sz="2400" dirty="0"/>
          </a:p>
          <a:p>
            <a:pPr marL="0" indent="0">
              <a:buNone/>
            </a:pPr>
            <a:r>
              <a:rPr lang="fr-FR" sz="1800" i="1" dirty="0">
                <a:latin typeface="HelveticaLTStd-Roman"/>
              </a:rPr>
              <a:t>Nul ne peut être puni pour des actions ou omissions qui n’étaient pas punissables par la loi au moment où </a:t>
            </a:r>
            <a:r>
              <a:rPr lang="en-GB" sz="1800" i="1" dirty="0" err="1">
                <a:latin typeface="HelveticaLTStd-Roman"/>
              </a:rPr>
              <a:t>elles</a:t>
            </a:r>
            <a:r>
              <a:rPr lang="en-GB" sz="1800" i="1" dirty="0">
                <a:latin typeface="HelveticaLTStd-Roman"/>
              </a:rPr>
              <a:t> </a:t>
            </a:r>
            <a:r>
              <a:rPr lang="en-GB" sz="1800" i="1" dirty="0" err="1">
                <a:latin typeface="HelveticaLTStd-Roman"/>
              </a:rPr>
              <a:t>ont</a:t>
            </a:r>
            <a:r>
              <a:rPr lang="en-GB" sz="1800" i="1" dirty="0">
                <a:latin typeface="HelveticaLTStd-Roman"/>
              </a:rPr>
              <a:t> </a:t>
            </a:r>
            <a:r>
              <a:rPr lang="en-GB" sz="1800" i="1" dirty="0" err="1">
                <a:latin typeface="HelveticaLTStd-Roman"/>
              </a:rPr>
              <a:t>été</a:t>
            </a:r>
            <a:r>
              <a:rPr lang="en-GB" sz="1800" i="1" dirty="0">
                <a:latin typeface="HelveticaLTStd-Roman"/>
              </a:rPr>
              <a:t> </a:t>
            </a:r>
            <a:r>
              <a:rPr lang="en-GB" sz="1800" i="1" dirty="0" err="1">
                <a:latin typeface="HelveticaLTStd-Roman"/>
              </a:rPr>
              <a:t>commises</a:t>
            </a:r>
            <a:r>
              <a:rPr lang="en-GB" sz="1800" i="1" dirty="0">
                <a:latin typeface="HelveticaLTStd-Roman"/>
              </a:rPr>
              <a:t>.</a:t>
            </a:r>
          </a:p>
          <a:p>
            <a:pPr marL="0" indent="0">
              <a:buNone/>
            </a:pPr>
            <a:r>
              <a:rPr lang="fr-FR" sz="1800" i="1" dirty="0">
                <a:latin typeface="HelveticaLTStd-Roman"/>
              </a:rPr>
              <a:t>De même, il ne peut être infligé aucune peine plus forte, principale ou accessoire, que celle prévue par la loi au moment où l’infraction a été commise.</a:t>
            </a:r>
          </a:p>
          <a:p>
            <a:pPr marL="0" indent="0">
              <a:buNone/>
            </a:pPr>
            <a:r>
              <a:rPr lang="fr-FR" sz="1800" i="1" dirty="0">
                <a:latin typeface="HelveticaLTStd-Roman"/>
              </a:rPr>
              <a:t>En cas de modification de la loi pénale postérieurement à l’infraction, les dispositions les plus favorables seront appliquées à son auteur.</a:t>
            </a:r>
            <a:endParaRPr lang="nl-BE" sz="1800" i="1" dirty="0">
              <a:solidFill>
                <a:srgbClr val="FFFF00"/>
              </a:solidFill>
            </a:endParaRPr>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9077706" y="6356350"/>
            <a:ext cx="2743200" cy="365125"/>
          </a:xfrm>
        </p:spPr>
        <p:txBody>
          <a:bodyPr>
            <a:normAutofit/>
          </a:bodyPr>
          <a:lstStyle/>
          <a:p>
            <a:pPr>
              <a:spcAft>
                <a:spcPts val="600"/>
              </a:spcAft>
            </a:pPr>
            <a:fld id="{936F8E82-FA06-4262-BC24-5C54F77931AE}" type="slidenum">
              <a:rPr lang="nl-BE">
                <a:solidFill>
                  <a:schemeClr val="tx1">
                    <a:lumMod val="50000"/>
                    <a:lumOff val="50000"/>
                  </a:schemeClr>
                </a:solidFill>
              </a:rPr>
              <a:pPr>
                <a:spcAft>
                  <a:spcPts val="600"/>
                </a:spcAft>
              </a:pPr>
              <a:t>12</a:t>
            </a:fld>
            <a:endParaRPr lang="nl-BE">
              <a:solidFill>
                <a:schemeClr val="tx1">
                  <a:lumMod val="50000"/>
                  <a:lumOff val="50000"/>
                </a:schemeClr>
              </a:solidFill>
            </a:endParaRPr>
          </a:p>
        </p:txBody>
      </p:sp>
      <p:graphicFrame>
        <p:nvGraphicFramePr>
          <p:cNvPr id="8" name="ZoneTexte 5">
            <a:extLst>
              <a:ext uri="{FF2B5EF4-FFF2-40B4-BE49-F238E27FC236}">
                <a16:creationId xmlns:a16="http://schemas.microsoft.com/office/drawing/2014/main" id="{DDFE3D71-A0CF-3974-CD94-7247F77FF755}"/>
              </a:ext>
            </a:extLst>
          </p:cNvPr>
          <p:cNvGraphicFramePr/>
          <p:nvPr>
            <p:extLst>
              <p:ext uri="{D42A27DB-BD31-4B8C-83A1-F6EECF244321}">
                <p14:modId xmlns:p14="http://schemas.microsoft.com/office/powerpoint/2010/main" val="2505993960"/>
              </p:ext>
            </p:extLst>
          </p:nvPr>
        </p:nvGraphicFramePr>
        <p:xfrm>
          <a:off x="4334811" y="172847"/>
          <a:ext cx="7746757" cy="65486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8120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FEEAB-D8C6-39E1-78DA-681D4AE71430}"/>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8C98E2E-2A23-E1C3-2DF8-D5DCE07455B9}"/>
              </a:ext>
            </a:extLst>
          </p:cNvPr>
          <p:cNvSpPr>
            <a:spLocks noGrp="1"/>
          </p:cNvSpPr>
          <p:nvPr>
            <p:ph idx="1"/>
          </p:nvPr>
        </p:nvSpPr>
        <p:spPr>
          <a:xfrm>
            <a:off x="0" y="2757034"/>
            <a:ext cx="10417220" cy="6722229"/>
          </a:xfrm>
        </p:spPr>
        <p:txBody>
          <a:bodyPr>
            <a:noAutofit/>
          </a:bodyPr>
          <a:lstStyle/>
          <a:p>
            <a:pPr marL="400056" lvl="1" indent="0">
              <a:buNone/>
            </a:pPr>
            <a:r>
              <a:rPr lang="en-US" b="1" dirty="0">
                <a:solidFill>
                  <a:srgbClr val="FF0000"/>
                </a:solidFill>
                <a:latin typeface="+mj-lt"/>
                <a:cs typeface="Times New Roman" panose="02020603050405020304" pitchFamily="18" charset="0"/>
              </a:rPr>
              <a:t>La </a:t>
            </a:r>
            <a:r>
              <a:rPr lang="en-US" b="1" dirty="0" err="1">
                <a:solidFill>
                  <a:srgbClr val="FF0000"/>
                </a:solidFill>
                <a:latin typeface="+mj-lt"/>
                <a:cs typeface="Times New Roman" panose="02020603050405020304" pitchFamily="18" charset="0"/>
              </a:rPr>
              <a:t>loi</a:t>
            </a:r>
            <a:r>
              <a:rPr lang="en-US" b="1" dirty="0">
                <a:solidFill>
                  <a:srgbClr val="FF0000"/>
                </a:solidFill>
                <a:latin typeface="+mj-lt"/>
                <a:cs typeface="Times New Roman" panose="02020603050405020304" pitchFamily="18" charset="0"/>
              </a:rPr>
              <a:t> plus </a:t>
            </a:r>
            <a:r>
              <a:rPr lang="en-US" b="1" dirty="0" err="1">
                <a:solidFill>
                  <a:srgbClr val="FF0000"/>
                </a:solidFill>
                <a:latin typeface="+mj-lt"/>
                <a:cs typeface="Times New Roman" panose="02020603050405020304" pitchFamily="18" charset="0"/>
              </a:rPr>
              <a:t>douce</a:t>
            </a:r>
            <a:r>
              <a:rPr lang="en-US" b="1" dirty="0">
                <a:solidFill>
                  <a:srgbClr val="FF0000"/>
                </a:solidFill>
                <a:latin typeface="+mj-lt"/>
                <a:cs typeface="Times New Roman" panose="02020603050405020304" pitchFamily="18" charset="0"/>
              </a:rPr>
              <a:t> : les </a:t>
            </a:r>
            <a:r>
              <a:rPr lang="en-US" b="1" dirty="0" err="1">
                <a:solidFill>
                  <a:srgbClr val="FF0000"/>
                </a:solidFill>
                <a:latin typeface="+mj-lt"/>
                <a:cs typeface="Times New Roman" panose="02020603050405020304" pitchFamily="18" charset="0"/>
              </a:rPr>
              <a:t>peines</a:t>
            </a:r>
            <a:r>
              <a:rPr lang="en-US" b="1" dirty="0">
                <a:solidFill>
                  <a:srgbClr val="FF0000"/>
                </a:solidFill>
                <a:latin typeface="+mj-lt"/>
                <a:cs typeface="Times New Roman" panose="02020603050405020304" pitchFamily="18" charset="0"/>
              </a:rPr>
              <a:t> </a:t>
            </a:r>
          </a:p>
          <a:p>
            <a:pPr marL="742956" lvl="1" indent="-342900">
              <a:buFontTx/>
              <a:buChar char="-"/>
            </a:pPr>
            <a:r>
              <a:rPr lang="en-US" b="1" dirty="0" err="1">
                <a:solidFill>
                  <a:srgbClr val="0070C0"/>
                </a:solidFill>
                <a:latin typeface="+mj-lt"/>
                <a:cs typeface="Times New Roman" panose="02020603050405020304" pitchFamily="18" charset="0"/>
              </a:rPr>
              <a:t>Peines</a:t>
            </a:r>
            <a:r>
              <a:rPr lang="en-US" b="1" dirty="0">
                <a:solidFill>
                  <a:srgbClr val="0070C0"/>
                </a:solidFill>
                <a:latin typeface="+mj-lt"/>
                <a:cs typeface="Times New Roman" panose="02020603050405020304" pitchFamily="18" charset="0"/>
              </a:rPr>
              <a:t> </a:t>
            </a:r>
            <a:r>
              <a:rPr lang="en-US" b="1" dirty="0" err="1">
                <a:solidFill>
                  <a:srgbClr val="0070C0"/>
                </a:solidFill>
                <a:latin typeface="+mj-lt"/>
                <a:cs typeface="Times New Roman" panose="02020603050405020304" pitchFamily="18" charset="0"/>
              </a:rPr>
              <a:t>principales</a:t>
            </a:r>
            <a:r>
              <a:rPr lang="en-US" b="1" dirty="0">
                <a:solidFill>
                  <a:srgbClr val="0070C0"/>
                </a:solidFill>
                <a:latin typeface="+mj-lt"/>
                <a:cs typeface="Times New Roman" panose="02020603050405020304" pitchFamily="18" charset="0"/>
              </a:rPr>
              <a:t> </a:t>
            </a:r>
            <a:r>
              <a:rPr lang="en-US" b="1" dirty="0">
                <a:latin typeface="+mj-lt"/>
                <a:cs typeface="Times New Roman" panose="02020603050405020304" pitchFamily="18" charset="0"/>
              </a:rPr>
              <a:t>: </a:t>
            </a:r>
            <a:r>
              <a:rPr lang="en-US" b="1" dirty="0" err="1">
                <a:latin typeface="+mj-lt"/>
                <a:cs typeface="Times New Roman" panose="02020603050405020304" pitchFamily="18" charset="0"/>
              </a:rPr>
              <a:t>comparaison</a:t>
            </a:r>
            <a:r>
              <a:rPr lang="en-US" b="1" dirty="0">
                <a:latin typeface="+mj-lt"/>
                <a:cs typeface="Times New Roman" panose="02020603050405020304" pitchFamily="18" charset="0"/>
              </a:rPr>
              <a:t> </a:t>
            </a:r>
            <a:r>
              <a:rPr lang="en-US" b="1" dirty="0" err="1">
                <a:latin typeface="+mj-lt"/>
                <a:cs typeface="Times New Roman" panose="02020603050405020304" pitchFamily="18" charset="0"/>
              </a:rPr>
              <a:t>peine</a:t>
            </a:r>
            <a:r>
              <a:rPr lang="en-US" b="1" dirty="0">
                <a:latin typeface="+mj-lt"/>
                <a:cs typeface="Times New Roman" panose="02020603050405020304" pitchFamily="18" charset="0"/>
              </a:rPr>
              <a:t> </a:t>
            </a:r>
            <a:r>
              <a:rPr lang="en-US" dirty="0">
                <a:latin typeface="+mj-lt"/>
                <a:cs typeface="Times New Roman" panose="02020603050405020304" pitchFamily="18" charset="0"/>
              </a:rPr>
              <a:t>(</a:t>
            </a:r>
            <a:r>
              <a:rPr lang="en-US" dirty="0" err="1">
                <a:latin typeface="+mj-lt"/>
                <a:cs typeface="Times New Roman" panose="02020603050405020304" pitchFamily="18" charset="0"/>
              </a:rPr>
              <a:t>théorique</a:t>
            </a:r>
            <a:r>
              <a:rPr lang="en-US" dirty="0">
                <a:latin typeface="+mj-lt"/>
                <a:cs typeface="Times New Roman" panose="02020603050405020304" pitchFamily="18" charset="0"/>
              </a:rPr>
              <a:t>) </a:t>
            </a:r>
            <a:r>
              <a:rPr lang="en-US" dirty="0" err="1">
                <a:latin typeface="+mj-lt"/>
                <a:cs typeface="Times New Roman" panose="02020603050405020304" pitchFamily="18" charset="0"/>
              </a:rPr>
              <a:t>prévue</a:t>
            </a:r>
            <a:r>
              <a:rPr lang="en-US" dirty="0">
                <a:latin typeface="+mj-lt"/>
                <a:cs typeface="Times New Roman" panose="02020603050405020304" pitchFamily="18" charset="0"/>
              </a:rPr>
              <a:t> dans le Code de 1867 avec le </a:t>
            </a:r>
            <a:r>
              <a:rPr lang="en-US" dirty="0" err="1">
                <a:latin typeface="+mj-lt"/>
                <a:cs typeface="Times New Roman" panose="02020603050405020304" pitchFamily="18" charset="0"/>
              </a:rPr>
              <a:t>niveau</a:t>
            </a:r>
            <a:r>
              <a:rPr lang="en-US" dirty="0">
                <a:latin typeface="+mj-lt"/>
                <a:cs typeface="Times New Roman" panose="02020603050405020304" pitchFamily="18" charset="0"/>
              </a:rPr>
              <a:t> de </a:t>
            </a:r>
            <a:r>
              <a:rPr lang="en-US" dirty="0" err="1">
                <a:latin typeface="+mj-lt"/>
                <a:cs typeface="Times New Roman" panose="02020603050405020304" pitchFamily="18" charset="0"/>
              </a:rPr>
              <a:t>peine</a:t>
            </a:r>
            <a:r>
              <a:rPr lang="en-US" dirty="0">
                <a:latin typeface="+mj-lt"/>
                <a:cs typeface="Times New Roman" panose="02020603050405020304" pitchFamily="18" charset="0"/>
              </a:rPr>
              <a:t> </a:t>
            </a:r>
            <a:r>
              <a:rPr lang="en-US" dirty="0" err="1">
                <a:latin typeface="+mj-lt"/>
                <a:cs typeface="Times New Roman" panose="02020603050405020304" pitchFamily="18" charset="0"/>
              </a:rPr>
              <a:t>prévu</a:t>
            </a:r>
            <a:r>
              <a:rPr lang="en-US" dirty="0">
                <a:latin typeface="+mj-lt"/>
                <a:cs typeface="Times New Roman" panose="02020603050405020304" pitchFamily="18" charset="0"/>
              </a:rPr>
              <a:t> dans le Code de 2024 (sans circ. </a:t>
            </a:r>
            <a:r>
              <a:rPr lang="en-US" dirty="0" err="1">
                <a:latin typeface="+mj-lt"/>
                <a:cs typeface="Times New Roman" panose="02020603050405020304" pitchFamily="18" charset="0"/>
              </a:rPr>
              <a:t>attén</a:t>
            </a:r>
            <a:r>
              <a:rPr lang="en-US" dirty="0">
                <a:latin typeface="+mj-lt"/>
                <a:cs typeface="Times New Roman" panose="02020603050405020304" pitchFamily="18" charset="0"/>
              </a:rPr>
              <a:t>.).   </a:t>
            </a:r>
          </a:p>
          <a:p>
            <a:pPr marL="857256" lvl="2" indent="0">
              <a:buNone/>
            </a:pPr>
            <a:r>
              <a:rPr lang="en-US" dirty="0">
                <a:latin typeface="+mj-lt"/>
                <a:cs typeface="Times New Roman" panose="02020603050405020304" pitchFamily="18" charset="0"/>
              </a:rPr>
              <a:t>En </a:t>
            </a:r>
            <a:r>
              <a:rPr lang="en-US" dirty="0" err="1">
                <a:latin typeface="+mj-lt"/>
                <a:cs typeface="Times New Roman" panose="02020603050405020304" pitchFamily="18" charset="0"/>
              </a:rPr>
              <a:t>règle</a:t>
            </a:r>
            <a:r>
              <a:rPr lang="en-US" dirty="0">
                <a:latin typeface="+mj-lt"/>
                <a:cs typeface="Times New Roman" panose="02020603050405020304" pitchFamily="18" charset="0"/>
              </a:rPr>
              <a:t>, les </a:t>
            </a:r>
            <a:r>
              <a:rPr lang="en-US" dirty="0" err="1">
                <a:latin typeface="+mj-lt"/>
                <a:cs typeface="Times New Roman" panose="02020603050405020304" pitchFamily="18" charset="0"/>
              </a:rPr>
              <a:t>peines</a:t>
            </a:r>
            <a:r>
              <a:rPr lang="en-US" dirty="0">
                <a:latin typeface="+mj-lt"/>
                <a:cs typeface="Times New Roman" panose="02020603050405020304" pitchFamily="18" charset="0"/>
              </a:rPr>
              <a:t> du Code de 2024 </a:t>
            </a:r>
            <a:r>
              <a:rPr lang="en-US" dirty="0" err="1">
                <a:latin typeface="+mj-lt"/>
                <a:cs typeface="Times New Roman" panose="02020603050405020304" pitchFamily="18" charset="0"/>
              </a:rPr>
              <a:t>sont</a:t>
            </a:r>
            <a:r>
              <a:rPr lang="en-US" dirty="0">
                <a:latin typeface="+mj-lt"/>
                <a:cs typeface="Times New Roman" panose="02020603050405020304" pitchFamily="18" charset="0"/>
              </a:rPr>
              <a:t>, sur le plan de la </a:t>
            </a:r>
            <a:r>
              <a:rPr lang="en-US" dirty="0" err="1">
                <a:latin typeface="+mj-lt"/>
                <a:cs typeface="Times New Roman" panose="02020603050405020304" pitchFamily="18" charset="0"/>
              </a:rPr>
              <a:t>détermination</a:t>
            </a:r>
            <a:r>
              <a:rPr lang="en-US" dirty="0">
                <a:latin typeface="+mj-lt"/>
                <a:cs typeface="Times New Roman" panose="02020603050405020304" pitchFamily="18" charset="0"/>
              </a:rPr>
              <a:t> de la </a:t>
            </a:r>
            <a:r>
              <a:rPr lang="en-US" dirty="0" err="1">
                <a:latin typeface="+mj-lt"/>
                <a:cs typeface="Times New Roman" panose="02020603050405020304" pitchFamily="18" charset="0"/>
              </a:rPr>
              <a:t>peine</a:t>
            </a:r>
            <a:r>
              <a:rPr lang="en-US" dirty="0">
                <a:latin typeface="+mj-lt"/>
                <a:cs typeface="Times New Roman" panose="02020603050405020304" pitchFamily="18" charset="0"/>
              </a:rPr>
              <a:t> </a:t>
            </a:r>
            <a:r>
              <a:rPr lang="en-US" dirty="0" err="1">
                <a:latin typeface="+mj-lt"/>
                <a:cs typeface="Times New Roman" panose="02020603050405020304" pitchFamily="18" charset="0"/>
              </a:rPr>
              <a:t>théorique</a:t>
            </a:r>
            <a:r>
              <a:rPr lang="en-US" dirty="0">
                <a:latin typeface="+mj-lt"/>
                <a:cs typeface="Times New Roman" panose="02020603050405020304" pitchFamily="18" charset="0"/>
              </a:rPr>
              <a:t>, plus </a:t>
            </a:r>
            <a:r>
              <a:rPr lang="en-US" dirty="0" err="1">
                <a:latin typeface="+mj-lt"/>
                <a:cs typeface="Times New Roman" panose="02020603050405020304" pitchFamily="18" charset="0"/>
              </a:rPr>
              <a:t>douces</a:t>
            </a:r>
            <a:r>
              <a:rPr lang="en-US" dirty="0">
                <a:latin typeface="+mj-lt"/>
                <a:cs typeface="Times New Roman" panose="02020603050405020304" pitchFamily="18" charset="0"/>
              </a:rPr>
              <a:t> pour les crimes </a:t>
            </a:r>
            <a:r>
              <a:rPr lang="en-US" dirty="0" err="1">
                <a:latin typeface="+mj-lt"/>
                <a:cs typeface="Times New Roman" panose="02020603050405020304" pitchFamily="18" charset="0"/>
              </a:rPr>
              <a:t>correctionnalisables</a:t>
            </a:r>
            <a:r>
              <a:rPr lang="en-US" dirty="0">
                <a:latin typeface="+mj-lt"/>
                <a:cs typeface="Times New Roman" panose="02020603050405020304" pitchFamily="18" charset="0"/>
              </a:rPr>
              <a:t> car le </a:t>
            </a:r>
            <a:r>
              <a:rPr lang="en-US" dirty="0" err="1">
                <a:latin typeface="+mj-lt"/>
                <a:cs typeface="Times New Roman" panose="02020603050405020304" pitchFamily="18" charset="0"/>
              </a:rPr>
              <a:t>niveau</a:t>
            </a:r>
            <a:r>
              <a:rPr lang="en-US" dirty="0">
                <a:latin typeface="+mj-lt"/>
                <a:cs typeface="Times New Roman" panose="02020603050405020304" pitchFamily="18" charset="0"/>
              </a:rPr>
              <a:t> de </a:t>
            </a:r>
            <a:r>
              <a:rPr lang="en-US" dirty="0" err="1">
                <a:latin typeface="+mj-lt"/>
                <a:cs typeface="Times New Roman" panose="02020603050405020304" pitchFamily="18" charset="0"/>
              </a:rPr>
              <a:t>peine</a:t>
            </a:r>
            <a:r>
              <a:rPr lang="en-US" dirty="0">
                <a:latin typeface="+mj-lt"/>
                <a:cs typeface="Times New Roman" panose="02020603050405020304" pitchFamily="18" charset="0"/>
              </a:rPr>
              <a:t> </a:t>
            </a:r>
            <a:r>
              <a:rPr lang="en-US" dirty="0" err="1">
                <a:latin typeface="+mj-lt"/>
                <a:cs typeface="Times New Roman" panose="02020603050405020304" pitchFamily="18" charset="0"/>
              </a:rPr>
              <a:t>tient</a:t>
            </a:r>
            <a:r>
              <a:rPr lang="en-US" dirty="0">
                <a:latin typeface="+mj-lt"/>
                <a:cs typeface="Times New Roman" panose="02020603050405020304" pitchFamily="18" charset="0"/>
              </a:rPr>
              <a:t> </a:t>
            </a:r>
            <a:r>
              <a:rPr lang="en-US" dirty="0" err="1">
                <a:latin typeface="+mj-lt"/>
                <a:cs typeface="Times New Roman" panose="02020603050405020304" pitchFamily="18" charset="0"/>
              </a:rPr>
              <a:t>compte</a:t>
            </a:r>
            <a:r>
              <a:rPr lang="en-US" dirty="0">
                <a:latin typeface="+mj-lt"/>
                <a:cs typeface="Times New Roman" panose="02020603050405020304" pitchFamily="18" charset="0"/>
              </a:rPr>
              <a:t> de la </a:t>
            </a:r>
            <a:r>
              <a:rPr lang="en-US" dirty="0" err="1">
                <a:latin typeface="+mj-lt"/>
                <a:cs typeface="Times New Roman" panose="02020603050405020304" pitchFamily="18" charset="0"/>
              </a:rPr>
              <a:t>correctionnalisation</a:t>
            </a:r>
            <a:r>
              <a:rPr lang="en-US" dirty="0">
                <a:latin typeface="+mj-lt"/>
                <a:cs typeface="Times New Roman" panose="02020603050405020304" pitchFamily="18" charset="0"/>
              </a:rPr>
              <a:t> </a:t>
            </a:r>
            <a:r>
              <a:rPr lang="en-US" dirty="0" err="1">
                <a:latin typeface="+mj-lt"/>
                <a:cs typeface="Times New Roman" panose="02020603050405020304" pitchFamily="18" charset="0"/>
              </a:rPr>
              <a:t>systématique</a:t>
            </a:r>
            <a:r>
              <a:rPr lang="en-US" dirty="0">
                <a:latin typeface="+mj-lt"/>
                <a:cs typeface="Times New Roman" panose="02020603050405020304" pitchFamily="18" charset="0"/>
              </a:rPr>
              <a:t> de </a:t>
            </a:r>
            <a:r>
              <a:rPr lang="en-US" dirty="0" err="1">
                <a:latin typeface="+mj-lt"/>
                <a:cs typeface="Times New Roman" panose="02020603050405020304" pitchFamily="18" charset="0"/>
              </a:rPr>
              <a:t>ces</a:t>
            </a:r>
            <a:r>
              <a:rPr lang="en-US" dirty="0">
                <a:latin typeface="+mj-lt"/>
                <a:cs typeface="Times New Roman" panose="02020603050405020304" pitchFamily="18" charset="0"/>
              </a:rPr>
              <a:t> crimes. </a:t>
            </a:r>
          </a:p>
          <a:p>
            <a:pPr marL="857256" lvl="2" indent="0">
              <a:buNone/>
            </a:pPr>
            <a:endParaRPr lang="en-US" dirty="0">
              <a:latin typeface="+mj-lt"/>
              <a:cs typeface="Times New Roman" panose="02020603050405020304" pitchFamily="18" charset="0"/>
            </a:endParaRPr>
          </a:p>
          <a:p>
            <a:pPr marL="742956" lvl="1" indent="-342900">
              <a:buFontTx/>
              <a:buChar char="-"/>
            </a:pPr>
            <a:r>
              <a:rPr lang="en-US" b="1" dirty="0" err="1">
                <a:solidFill>
                  <a:srgbClr val="0070C0"/>
                </a:solidFill>
                <a:latin typeface="+mj-lt"/>
                <a:cs typeface="Times New Roman" panose="02020603050405020304" pitchFamily="18" charset="0"/>
              </a:rPr>
              <a:t>Peines</a:t>
            </a:r>
            <a:r>
              <a:rPr lang="en-US" b="1" dirty="0">
                <a:solidFill>
                  <a:srgbClr val="0070C0"/>
                </a:solidFill>
                <a:latin typeface="+mj-lt"/>
                <a:cs typeface="Times New Roman" panose="02020603050405020304" pitchFamily="18" charset="0"/>
              </a:rPr>
              <a:t> </a:t>
            </a:r>
            <a:r>
              <a:rPr lang="en-US" b="1" dirty="0" err="1">
                <a:solidFill>
                  <a:srgbClr val="0070C0"/>
                </a:solidFill>
                <a:latin typeface="+mj-lt"/>
                <a:cs typeface="Times New Roman" panose="02020603050405020304" pitchFamily="18" charset="0"/>
              </a:rPr>
              <a:t>accessoires</a:t>
            </a:r>
            <a:r>
              <a:rPr lang="en-US" b="1" dirty="0">
                <a:solidFill>
                  <a:srgbClr val="0070C0"/>
                </a:solidFill>
                <a:latin typeface="+mj-lt"/>
                <a:cs typeface="Times New Roman" panose="02020603050405020304" pitchFamily="18" charset="0"/>
              </a:rPr>
              <a:t> </a:t>
            </a:r>
            <a:r>
              <a:rPr lang="en-US" dirty="0">
                <a:latin typeface="+mj-lt"/>
                <a:cs typeface="Times New Roman" panose="02020603050405020304" pitchFamily="18" charset="0"/>
              </a:rPr>
              <a:t>: </a:t>
            </a:r>
            <a:r>
              <a:rPr lang="en-US" b="1" dirty="0" err="1">
                <a:latin typeface="+mj-lt"/>
                <a:cs typeface="Times New Roman" panose="02020603050405020304" pitchFamily="18" charset="0"/>
              </a:rPr>
              <a:t>comparaison</a:t>
            </a:r>
            <a:r>
              <a:rPr lang="en-US" b="1" dirty="0">
                <a:latin typeface="+mj-lt"/>
                <a:cs typeface="Times New Roman" panose="02020603050405020304" pitchFamily="18" charset="0"/>
              </a:rPr>
              <a:t> </a:t>
            </a:r>
            <a:r>
              <a:rPr lang="en-US" b="1" dirty="0" err="1">
                <a:latin typeface="+mj-lt"/>
                <a:cs typeface="Times New Roman" panose="02020603050405020304" pitchFamily="18" charset="0"/>
              </a:rPr>
              <a:t>peine</a:t>
            </a:r>
            <a:r>
              <a:rPr lang="en-US" b="1" dirty="0">
                <a:latin typeface="+mj-lt"/>
                <a:cs typeface="Times New Roman" panose="02020603050405020304" pitchFamily="18" charset="0"/>
              </a:rPr>
              <a:t> par </a:t>
            </a:r>
            <a:r>
              <a:rPr lang="en-US" b="1" dirty="0" err="1">
                <a:latin typeface="+mj-lt"/>
                <a:cs typeface="Times New Roman" panose="02020603050405020304" pitchFamily="18" charset="0"/>
              </a:rPr>
              <a:t>peine</a:t>
            </a:r>
            <a:endParaRPr lang="en-US" dirty="0">
              <a:latin typeface="+mj-lt"/>
              <a:cs typeface="Times New Roman" panose="02020603050405020304" pitchFamily="18" charset="0"/>
            </a:endParaRPr>
          </a:p>
          <a:p>
            <a:pPr marL="742956" lvl="1" indent="-342900">
              <a:buFontTx/>
              <a:buChar char="-"/>
            </a:pPr>
            <a:r>
              <a:rPr lang="en-US" b="1" dirty="0">
                <a:latin typeface="+mj-lt"/>
                <a:cs typeface="Times New Roman" panose="02020603050405020304" pitchFamily="18" charset="0"/>
              </a:rPr>
              <a:t>Pour les </a:t>
            </a:r>
            <a:r>
              <a:rPr lang="en-US" b="1" dirty="0" err="1">
                <a:latin typeface="+mj-lt"/>
                <a:cs typeface="Times New Roman" panose="02020603050405020304" pitchFamily="18" charset="0"/>
              </a:rPr>
              <a:t>lois</a:t>
            </a:r>
            <a:r>
              <a:rPr lang="en-US" b="1" dirty="0">
                <a:latin typeface="+mj-lt"/>
                <a:cs typeface="Times New Roman" panose="02020603050405020304" pitchFamily="18" charset="0"/>
              </a:rPr>
              <a:t> </a:t>
            </a:r>
            <a:r>
              <a:rPr lang="en-US" b="1" dirty="0" err="1">
                <a:latin typeface="+mj-lt"/>
                <a:cs typeface="Times New Roman" panose="02020603050405020304" pitchFamily="18" charset="0"/>
              </a:rPr>
              <a:t>particulières</a:t>
            </a:r>
            <a:r>
              <a:rPr lang="en-US" b="1" dirty="0">
                <a:latin typeface="+mj-lt"/>
                <a:cs typeface="Times New Roman" panose="02020603050405020304" pitchFamily="18" charset="0"/>
              </a:rPr>
              <a:t> non </a:t>
            </a:r>
            <a:r>
              <a:rPr lang="en-US" b="1" dirty="0" err="1">
                <a:latin typeface="+mj-lt"/>
                <a:cs typeface="Times New Roman" panose="02020603050405020304" pitchFamily="18" charset="0"/>
              </a:rPr>
              <a:t>adaptées</a:t>
            </a:r>
            <a:r>
              <a:rPr lang="en-US" b="1" dirty="0">
                <a:latin typeface="+mj-lt"/>
                <a:cs typeface="Times New Roman" panose="02020603050405020304" pitchFamily="18" charset="0"/>
              </a:rPr>
              <a:t> </a:t>
            </a:r>
            <a:r>
              <a:rPr lang="en-US" dirty="0">
                <a:latin typeface="+mj-lt"/>
                <a:cs typeface="Times New Roman" panose="02020603050405020304" pitchFamily="18" charset="0"/>
              </a:rPr>
              <a:t>: art. 78 </a:t>
            </a:r>
            <a:r>
              <a:rPr lang="en-US" dirty="0" err="1">
                <a:latin typeface="+mj-lt"/>
                <a:cs typeface="Times New Roman" panose="02020603050405020304" pitchFamily="18" charset="0"/>
              </a:rPr>
              <a:t>prévoit</a:t>
            </a:r>
            <a:r>
              <a:rPr lang="en-US" dirty="0">
                <a:latin typeface="+mj-lt"/>
                <a:cs typeface="Times New Roman" panose="02020603050405020304" pitchFamily="18" charset="0"/>
              </a:rPr>
              <a:t> un </a:t>
            </a:r>
            <a:r>
              <a:rPr lang="en-US" dirty="0" err="1">
                <a:latin typeface="+mj-lt"/>
                <a:cs typeface="Times New Roman" panose="02020603050405020304" pitchFamily="18" charset="0"/>
              </a:rPr>
              <a:t>mécanisme</a:t>
            </a:r>
            <a:r>
              <a:rPr lang="en-US" dirty="0">
                <a:latin typeface="+mj-lt"/>
                <a:cs typeface="Times New Roman" panose="02020603050405020304" pitchFamily="18" charset="0"/>
              </a:rPr>
              <a:t> de conversion qui </a:t>
            </a:r>
            <a:r>
              <a:rPr lang="en-US" dirty="0" err="1">
                <a:latin typeface="+mj-lt"/>
                <a:cs typeface="Times New Roman" panose="02020603050405020304" pitchFamily="18" charset="0"/>
              </a:rPr>
              <a:t>peut</a:t>
            </a:r>
            <a:r>
              <a:rPr lang="en-US" dirty="0">
                <a:latin typeface="+mj-lt"/>
                <a:cs typeface="Times New Roman" panose="02020603050405020304" pitchFamily="18" charset="0"/>
              </a:rPr>
              <a:t> </a:t>
            </a:r>
            <a:r>
              <a:rPr lang="en-US" dirty="0" err="1">
                <a:latin typeface="+mj-lt"/>
                <a:cs typeface="Times New Roman" panose="02020603050405020304" pitchFamily="18" charset="0"/>
              </a:rPr>
              <a:t>servir</a:t>
            </a:r>
            <a:r>
              <a:rPr lang="en-US" dirty="0">
                <a:latin typeface="+mj-lt"/>
                <a:cs typeface="Times New Roman" panose="02020603050405020304" pitchFamily="18" charset="0"/>
              </a:rPr>
              <a:t> de guide (</a:t>
            </a:r>
            <a:r>
              <a:rPr lang="en-US" dirty="0" err="1">
                <a:latin typeface="+mj-lt"/>
                <a:cs typeface="Times New Roman" panose="02020603050405020304" pitchFamily="18" charset="0"/>
              </a:rPr>
              <a:t>voy</a:t>
            </a:r>
            <a:r>
              <a:rPr lang="en-US" dirty="0">
                <a:latin typeface="+mj-lt"/>
                <a:cs typeface="Times New Roman" panose="02020603050405020304" pitchFamily="18" charset="0"/>
              </a:rPr>
              <a:t>. </a:t>
            </a:r>
            <a:r>
              <a:rPr lang="en-US" dirty="0" err="1">
                <a:latin typeface="+mj-lt"/>
                <a:cs typeface="Times New Roman" panose="02020603050405020304" pitchFamily="18" charset="0"/>
              </a:rPr>
              <a:t>dia</a:t>
            </a:r>
            <a:r>
              <a:rPr lang="en-US" dirty="0">
                <a:latin typeface="+mj-lt"/>
                <a:cs typeface="Times New Roman" panose="02020603050405020304" pitchFamily="18" charset="0"/>
              </a:rPr>
              <a:t> 79)</a:t>
            </a:r>
          </a:p>
          <a:p>
            <a:pPr marL="742956" lvl="1" indent="-342900">
              <a:buFontTx/>
              <a:buChar char="-"/>
            </a:pPr>
            <a:endParaRPr lang="nl-BE" b="1" dirty="0">
              <a:latin typeface="+mj-lt"/>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4F5F3E00-A137-920F-55CD-9CA544CF0222}"/>
              </a:ext>
            </a:extLst>
          </p:cNvPr>
          <p:cNvSpPr>
            <a:spLocks noGrp="1"/>
          </p:cNvSpPr>
          <p:nvPr>
            <p:ph type="sldNum" sz="quarter" idx="12"/>
          </p:nvPr>
        </p:nvSpPr>
        <p:spPr/>
        <p:txBody>
          <a:bodyPr/>
          <a:lstStyle/>
          <a:p>
            <a:fld id="{936F8E82-FA06-4262-BC24-5C54F77931AE}" type="slidenum">
              <a:rPr lang="nl-BE" smtClean="0"/>
              <a:t>13</a:t>
            </a:fld>
            <a:endParaRPr lang="nl-BE"/>
          </a:p>
        </p:txBody>
      </p:sp>
      <p:sp>
        <p:nvSpPr>
          <p:cNvPr id="7" name="ZoneTexte 6">
            <a:extLst>
              <a:ext uri="{FF2B5EF4-FFF2-40B4-BE49-F238E27FC236}">
                <a16:creationId xmlns:a16="http://schemas.microsoft.com/office/drawing/2014/main" id="{592B3710-CD65-9FDC-34AD-EAAF0C91AEBD}"/>
              </a:ext>
            </a:extLst>
          </p:cNvPr>
          <p:cNvSpPr txBox="1"/>
          <p:nvPr/>
        </p:nvSpPr>
        <p:spPr>
          <a:xfrm>
            <a:off x="115913" y="0"/>
            <a:ext cx="6610812" cy="830997"/>
          </a:xfrm>
          <a:prstGeom prst="rect">
            <a:avLst/>
          </a:prstGeom>
          <a:noFill/>
        </p:spPr>
        <p:txBody>
          <a:bodyPr wrap="square">
            <a:spAutoFit/>
          </a:bodyPr>
          <a:lstStyle/>
          <a:p>
            <a:r>
              <a:rPr kumimoji="0" lang="fr-BE" sz="2000" b="0" i="0" u="none" strike="noStrike" kern="1200" cap="none" spc="0" normalizeH="0" baseline="0" noProof="0" dirty="0">
                <a:ln>
                  <a:noFill/>
                </a:ln>
                <a:solidFill>
                  <a:prstClr val="black"/>
                </a:solidFill>
                <a:effectLst/>
                <a:uLnTx/>
                <a:uFillTx/>
                <a:latin typeface="Calibri Light" panose="020F0302020204030204"/>
                <a:ea typeface="+mj-ea"/>
                <a:cs typeface="+mj-cs"/>
              </a:rPr>
              <a:t>Livre Ier  Chapitre 1</a:t>
            </a:r>
            <a:r>
              <a:rPr kumimoji="0" lang="fr-BE" sz="2000" b="0" i="0" u="none" strike="noStrike" kern="1200" cap="none" spc="0" normalizeH="0" baseline="30000" noProof="0" dirty="0">
                <a:ln>
                  <a:noFill/>
                </a:ln>
                <a:solidFill>
                  <a:prstClr val="black"/>
                </a:solidFill>
                <a:effectLst/>
                <a:uLnTx/>
                <a:uFillTx/>
                <a:latin typeface="Calibri Light" panose="020F0302020204030204"/>
                <a:ea typeface="+mj-ea"/>
                <a:cs typeface="+mj-cs"/>
              </a:rPr>
              <a:t>er</a:t>
            </a:r>
            <a:r>
              <a:rPr kumimoji="0" lang="fr-BE" sz="2000" b="0" i="0" u="none" strike="noStrike" kern="1200" cap="none" spc="0" normalizeH="0" baseline="0" noProof="0" dirty="0">
                <a:ln>
                  <a:noFill/>
                </a:ln>
                <a:solidFill>
                  <a:prstClr val="black"/>
                </a:solidFill>
                <a:effectLst/>
                <a:uLnTx/>
                <a:uFillTx/>
                <a:latin typeface="Calibri Light" panose="020F0302020204030204"/>
                <a:ea typeface="+mj-ea"/>
                <a:cs typeface="+mj-cs"/>
              </a:rPr>
              <a:t>. La loi pénale</a:t>
            </a:r>
            <a:br>
              <a:rPr kumimoji="0" lang="fr-BE" sz="20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nl-BE" sz="2800" b="0" i="1" u="none" strike="noStrike" kern="1200" cap="none" spc="0" normalizeH="0" baseline="0" noProof="0" dirty="0">
                <a:ln>
                  <a:noFill/>
                </a:ln>
                <a:solidFill>
                  <a:prstClr val="black"/>
                </a:solidFill>
                <a:effectLst/>
                <a:uLnTx/>
                <a:uFillTx/>
                <a:latin typeface="Calibri" panose="020F0502020204030204"/>
                <a:ea typeface="+mj-ea"/>
                <a:cs typeface="+mj-cs"/>
              </a:rPr>
              <a:t>Art. 2 </a:t>
            </a:r>
            <a:r>
              <a:rPr lang="nl-BE" sz="2800" i="1" dirty="0">
                <a:solidFill>
                  <a:prstClr val="black"/>
                </a:solidFill>
                <a:latin typeface="Calibri" panose="020F0502020204030204"/>
                <a:ea typeface="+mj-ea"/>
                <a:cs typeface="+mj-cs"/>
              </a:rPr>
              <a:t>L</a:t>
            </a:r>
            <a:r>
              <a:rPr kumimoji="0" lang="nl-BE" sz="2800" b="0" i="1" u="none" strike="noStrike" kern="1200" cap="none" spc="0" normalizeH="0" baseline="0" noProof="0" dirty="0">
                <a:ln>
                  <a:noFill/>
                </a:ln>
                <a:solidFill>
                  <a:prstClr val="black"/>
                </a:solidFill>
                <a:effectLst/>
                <a:uLnTx/>
                <a:uFillTx/>
                <a:latin typeface="Calibri" panose="020F0502020204030204"/>
                <a:ea typeface="+mj-ea"/>
                <a:cs typeface="+mj-cs"/>
              </a:rPr>
              <a:t>’application de la loi dans le temps </a:t>
            </a:r>
            <a:endParaRPr lang="fr-BE" dirty="0"/>
          </a:p>
        </p:txBody>
      </p:sp>
      <p:sp>
        <p:nvSpPr>
          <p:cNvPr id="9" name="ZoneTexte 8">
            <a:extLst>
              <a:ext uri="{FF2B5EF4-FFF2-40B4-BE49-F238E27FC236}">
                <a16:creationId xmlns:a16="http://schemas.microsoft.com/office/drawing/2014/main" id="{5AF1177C-6B48-B8D8-2161-7ED82B5323D8}"/>
              </a:ext>
            </a:extLst>
          </p:cNvPr>
          <p:cNvSpPr txBox="1"/>
          <p:nvPr/>
        </p:nvSpPr>
        <p:spPr>
          <a:xfrm>
            <a:off x="276510" y="973278"/>
            <a:ext cx="11592877" cy="1641475"/>
          </a:xfrm>
          <a:prstGeom prst="rect">
            <a:avLst/>
          </a:prstGeom>
          <a:noFill/>
          <a:ln>
            <a:solidFill>
              <a:schemeClr val="accent1">
                <a:lumMod val="75000"/>
              </a:schemeClr>
            </a:solidFill>
          </a:ln>
        </p:spPr>
        <p:txBody>
          <a:bodyPr wrap="square">
            <a:spAutoFit/>
          </a:bodyPr>
          <a:lstStyle/>
          <a:p>
            <a:pPr marL="0" indent="0">
              <a:buNone/>
            </a:pPr>
            <a:r>
              <a:rPr lang="nl-BE" sz="2400" b="1" dirty="0">
                <a:latin typeface="+mj-lt"/>
                <a:cs typeface="Times New Roman" panose="02020603050405020304" pitchFamily="18" charset="0"/>
              </a:rPr>
              <a:t> </a:t>
            </a:r>
            <a:r>
              <a:rPr lang="nl-BE" sz="2400" b="1" dirty="0">
                <a:solidFill>
                  <a:srgbClr val="FF0000"/>
                </a:solidFill>
                <a:latin typeface="+mj-lt"/>
                <a:cs typeface="Times New Roman" panose="02020603050405020304" pitchFamily="18" charset="0"/>
              </a:rPr>
              <a:t>La </a:t>
            </a:r>
            <a:r>
              <a:rPr lang="nl-BE" sz="2400" b="1" dirty="0" err="1">
                <a:solidFill>
                  <a:srgbClr val="FF0000"/>
                </a:solidFill>
                <a:latin typeface="+mj-lt"/>
                <a:cs typeface="Times New Roman" panose="02020603050405020304" pitchFamily="18" charset="0"/>
              </a:rPr>
              <a:t>loi</a:t>
            </a:r>
            <a:r>
              <a:rPr lang="nl-BE" sz="2400" b="1" dirty="0">
                <a:solidFill>
                  <a:srgbClr val="FF0000"/>
                </a:solidFill>
                <a:latin typeface="+mj-lt"/>
                <a:cs typeface="Times New Roman" panose="02020603050405020304" pitchFamily="18" charset="0"/>
              </a:rPr>
              <a:t> plus </a:t>
            </a:r>
            <a:r>
              <a:rPr lang="nl-BE" sz="2400" b="1" dirty="0" err="1">
                <a:solidFill>
                  <a:srgbClr val="FF0000"/>
                </a:solidFill>
                <a:latin typeface="+mj-lt"/>
                <a:cs typeface="Times New Roman" panose="02020603050405020304" pitchFamily="18" charset="0"/>
              </a:rPr>
              <a:t>douce</a:t>
            </a:r>
            <a:r>
              <a:rPr lang="nl-BE" sz="2400" b="1" dirty="0">
                <a:solidFill>
                  <a:srgbClr val="FF0000"/>
                </a:solidFill>
                <a:latin typeface="+mj-lt"/>
                <a:cs typeface="Times New Roman" panose="02020603050405020304" pitchFamily="18" charset="0"/>
              </a:rPr>
              <a:t> : les </a:t>
            </a:r>
            <a:r>
              <a:rPr lang="nl-BE" sz="2400" b="1" dirty="0" err="1">
                <a:solidFill>
                  <a:srgbClr val="FF0000"/>
                </a:solidFill>
                <a:latin typeface="+mj-lt"/>
                <a:cs typeface="Times New Roman" panose="02020603050405020304" pitchFamily="18" charset="0"/>
              </a:rPr>
              <a:t>incriminations</a:t>
            </a:r>
            <a:endParaRPr lang="nl-BE" sz="2400" b="1" dirty="0">
              <a:solidFill>
                <a:srgbClr val="FF0000"/>
              </a:solidFill>
              <a:latin typeface="+mj-lt"/>
              <a:cs typeface="Times New Roman" panose="02020603050405020304" pitchFamily="18" charset="0"/>
            </a:endParaRPr>
          </a:p>
          <a:p>
            <a:pPr indent="0" algn="just">
              <a:spcBef>
                <a:spcPts val="400"/>
              </a:spcBef>
              <a:spcAft>
                <a:spcPts val="400"/>
              </a:spcAft>
              <a:buNone/>
            </a:pPr>
            <a:r>
              <a:rPr lang="fr-FR" sz="2000" i="1" dirty="0">
                <a:latin typeface="+mj-lt"/>
                <a:ea typeface="Times New Roman" panose="02020603050405020304" pitchFamily="18" charset="0"/>
                <a:cs typeface="Times New Roman" panose="02020603050405020304" pitchFamily="18" charset="0"/>
              </a:rPr>
              <a:t>Comparaison </a:t>
            </a:r>
          </a:p>
          <a:p>
            <a:pPr indent="0" algn="just">
              <a:spcBef>
                <a:spcPts val="400"/>
              </a:spcBef>
              <a:spcAft>
                <a:spcPts val="400"/>
              </a:spcAft>
              <a:buNone/>
            </a:pPr>
            <a:r>
              <a:rPr lang="fr-FR" sz="2000" i="1" dirty="0">
                <a:latin typeface="+mj-lt"/>
                <a:ea typeface="Times New Roman" panose="02020603050405020304" pitchFamily="18" charset="0"/>
                <a:cs typeface="Times New Roman" panose="02020603050405020304" pitchFamily="18" charset="0"/>
              </a:rPr>
              <a:t>-entre les éléments constitutifs et les circonstances aggravantes du Code de 1867</a:t>
            </a:r>
          </a:p>
          <a:p>
            <a:pPr indent="0" algn="just">
              <a:spcBef>
                <a:spcPts val="400"/>
              </a:spcBef>
              <a:spcAft>
                <a:spcPts val="400"/>
              </a:spcAft>
              <a:buNone/>
            </a:pPr>
            <a:r>
              <a:rPr lang="fr-FR" sz="2000" i="1" dirty="0">
                <a:latin typeface="+mj-lt"/>
                <a:ea typeface="Times New Roman" panose="02020603050405020304" pitchFamily="18" charset="0"/>
                <a:cs typeface="Times New Roman" panose="02020603050405020304" pitchFamily="18" charset="0"/>
              </a:rPr>
              <a:t>-et les éléments constitutifs et les éléments aggravants du Code de 2024</a:t>
            </a:r>
          </a:p>
        </p:txBody>
      </p:sp>
    </p:spTree>
    <p:extLst>
      <p:ext uri="{BB962C8B-B14F-4D97-AF65-F5344CB8AC3E}">
        <p14:creationId xmlns:p14="http://schemas.microsoft.com/office/powerpoint/2010/main" val="2861737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descr="Image AI OpenArt">
            <a:extLst>
              <a:ext uri="{FF2B5EF4-FFF2-40B4-BE49-F238E27FC236}">
                <a16:creationId xmlns:a16="http://schemas.microsoft.com/office/drawing/2014/main" id="{3ACCDE7A-7D84-C082-EAF4-87F958B4EE3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061200" y="0"/>
            <a:ext cx="5130799" cy="6858000"/>
          </a:xfrm>
          <a:prstGeom prst="rect">
            <a:avLst/>
          </a:prstGeom>
        </p:spPr>
      </p:pic>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186950" y="346631"/>
            <a:ext cx="7055380" cy="528010"/>
          </a:xfrm>
        </p:spPr>
        <p:txBody>
          <a:bodyPr>
            <a:normAutofit fontScale="90000"/>
          </a:bodyPr>
          <a:lstStyle/>
          <a:p>
            <a:r>
              <a:rPr lang="fr-BE" sz="2000" dirty="0"/>
              <a:t>Livre Ier  Chapitre 1</a:t>
            </a:r>
            <a:r>
              <a:rPr lang="fr-BE" sz="2000" baseline="30000" dirty="0"/>
              <a:t>er</a:t>
            </a:r>
            <a:r>
              <a:rPr lang="fr-BE" sz="2000" dirty="0"/>
              <a:t> La loi pénale</a:t>
            </a:r>
            <a:br>
              <a:rPr lang="fr-BE" sz="2000" dirty="0"/>
            </a:br>
            <a:br>
              <a:rPr lang="fr-BE" sz="2000" dirty="0"/>
            </a:br>
            <a:br>
              <a:rPr lang="fr-BE" sz="2000" dirty="0"/>
            </a:br>
            <a:endParaRPr lang="fr-BE" sz="2000" dirty="0"/>
          </a:p>
        </p:txBody>
      </p:sp>
      <p:graphicFrame>
        <p:nvGraphicFramePr>
          <p:cNvPr id="7" name="Espace réservé du contenu 6">
            <a:extLst>
              <a:ext uri="{FF2B5EF4-FFF2-40B4-BE49-F238E27FC236}">
                <a16:creationId xmlns:a16="http://schemas.microsoft.com/office/drawing/2014/main" id="{0F1F3E75-D593-7869-23E1-85AFC62298F4}"/>
              </a:ext>
            </a:extLst>
          </p:cNvPr>
          <p:cNvGraphicFramePr>
            <a:graphicFrameLocks noGrp="1"/>
          </p:cNvGraphicFramePr>
          <p:nvPr>
            <p:ph idx="1"/>
            <p:extLst>
              <p:ext uri="{D42A27DB-BD31-4B8C-83A1-F6EECF244321}">
                <p14:modId xmlns:p14="http://schemas.microsoft.com/office/powerpoint/2010/main" val="790000888"/>
              </p:ext>
            </p:extLst>
          </p:nvPr>
        </p:nvGraphicFramePr>
        <p:xfrm>
          <a:off x="186950" y="563084"/>
          <a:ext cx="3394451" cy="62949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14</a:t>
            </a:fld>
            <a:endParaRPr lang="nl-BE"/>
          </a:p>
        </p:txBody>
      </p:sp>
      <p:graphicFrame>
        <p:nvGraphicFramePr>
          <p:cNvPr id="8" name="Diagramme 7">
            <a:extLst>
              <a:ext uri="{FF2B5EF4-FFF2-40B4-BE49-F238E27FC236}">
                <a16:creationId xmlns:a16="http://schemas.microsoft.com/office/drawing/2014/main" id="{42E54F8E-763D-7B1B-2906-FEA2467F9A60}"/>
              </a:ext>
            </a:extLst>
          </p:cNvPr>
          <p:cNvGraphicFramePr/>
          <p:nvPr>
            <p:extLst>
              <p:ext uri="{D42A27DB-BD31-4B8C-83A1-F6EECF244321}">
                <p14:modId xmlns:p14="http://schemas.microsoft.com/office/powerpoint/2010/main" val="2130607219"/>
              </p:ext>
            </p:extLst>
          </p:nvPr>
        </p:nvGraphicFramePr>
        <p:xfrm>
          <a:off x="3581401" y="239590"/>
          <a:ext cx="3479800" cy="627177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5057576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FE57B1E-0321-8DE4-1C25-1A8143E383C7}"/>
              </a:ext>
            </a:extLst>
          </p:cNvPr>
          <p:cNvPicPr>
            <a:picLocks noChangeAspect="1"/>
          </p:cNvPicPr>
          <p:nvPr/>
        </p:nvPicPr>
        <p:blipFill>
          <a:blip r:embed="rId2" cstate="email">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20" y="0"/>
            <a:ext cx="12191980" cy="6857990"/>
          </a:xfrm>
          <a:prstGeom prst="rect">
            <a:avLst/>
          </a:prstGeom>
        </p:spPr>
      </p:pic>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310299" y="223723"/>
            <a:ext cx="10515600" cy="1325563"/>
          </a:xfrm>
        </p:spPr>
        <p:txBody>
          <a:bodyPr>
            <a:normAutofit fontScale="90000"/>
          </a:bodyPr>
          <a:lstStyle/>
          <a:p>
            <a:r>
              <a:rPr lang="fr-BE" sz="2800" dirty="0"/>
              <a:t>Livre Ier  Chapitre 2. L’infraction</a:t>
            </a:r>
            <a:br>
              <a:rPr lang="fr-BE" sz="2100" dirty="0"/>
            </a:br>
            <a:br>
              <a:rPr lang="fr-BE" sz="2100" dirty="0"/>
            </a:br>
            <a:br>
              <a:rPr lang="fr-BE" sz="2100" dirty="0"/>
            </a:br>
            <a:endParaRPr lang="fr-BE" sz="2100"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8610600" y="6356350"/>
            <a:ext cx="2743200" cy="365125"/>
          </a:xfrm>
        </p:spPr>
        <p:txBody>
          <a:bodyPr>
            <a:normAutofit/>
          </a:bodyPr>
          <a:lstStyle/>
          <a:p>
            <a:pPr>
              <a:spcAft>
                <a:spcPts val="600"/>
              </a:spcAft>
            </a:pPr>
            <a:fld id="{936F8E82-FA06-4262-BC24-5C54F77931AE}" type="slidenum">
              <a:rPr lang="nl-BE" smtClean="0"/>
              <a:pPr>
                <a:spcAft>
                  <a:spcPts val="600"/>
                </a:spcAft>
              </a:pPr>
              <a:t>15</a:t>
            </a:fld>
            <a:endParaRPr lang="nl-BE"/>
          </a:p>
        </p:txBody>
      </p:sp>
      <p:graphicFrame>
        <p:nvGraphicFramePr>
          <p:cNvPr id="15" name="Espace réservé du contenu 2">
            <a:extLst>
              <a:ext uri="{FF2B5EF4-FFF2-40B4-BE49-F238E27FC236}">
                <a16:creationId xmlns:a16="http://schemas.microsoft.com/office/drawing/2014/main" id="{34A39C44-8D7E-0AF4-2395-FDD1EAD0A927}"/>
              </a:ext>
            </a:extLst>
          </p:cNvPr>
          <p:cNvGraphicFramePr>
            <a:graphicFrameLocks noGrp="1"/>
          </p:cNvGraphicFramePr>
          <p:nvPr>
            <p:ph idx="1"/>
          </p:nvPr>
        </p:nvGraphicFramePr>
        <p:xfrm>
          <a:off x="838200" y="791852"/>
          <a:ext cx="10935878" cy="5385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5804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ED000FB-FB91-6DF7-07ED-B48E869747B5}"/>
              </a:ext>
            </a:extLst>
          </p:cNvPr>
          <p:cNvPicPr>
            <a:picLocks noChangeAspect="1"/>
          </p:cNvPicPr>
          <p:nvPr/>
        </p:nvPicPr>
        <p:blipFill>
          <a:blip r:embed="rId2" cstate="email">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31" name="Rectangle 30">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re 1">
            <a:extLst>
              <a:ext uri="{FF2B5EF4-FFF2-40B4-BE49-F238E27FC236}">
                <a16:creationId xmlns:a16="http://schemas.microsoft.com/office/drawing/2014/main" id="{19779098-3FE6-6018-1BA8-201BEB2D056A}"/>
              </a:ext>
            </a:extLst>
          </p:cNvPr>
          <p:cNvSpPr>
            <a:spLocks noGrp="1"/>
          </p:cNvSpPr>
          <p:nvPr>
            <p:ph type="title"/>
          </p:nvPr>
        </p:nvSpPr>
        <p:spPr>
          <a:xfrm>
            <a:off x="838200" y="365125"/>
            <a:ext cx="10515600" cy="1325563"/>
          </a:xfrm>
        </p:spPr>
        <p:txBody>
          <a:bodyPr>
            <a:normAutofit/>
          </a:bodyPr>
          <a:lstStyle/>
          <a:p>
            <a:r>
              <a:rPr lang="fr-BE" sz="2100"/>
              <a:t>Livre Ier  Chapitre 2. L’infraction</a:t>
            </a:r>
            <a:br>
              <a:rPr lang="fr-BE" sz="2100"/>
            </a:br>
            <a:r>
              <a:rPr lang="fr-BE" sz="2100" b="1" u="sng"/>
              <a:t>Les éléments constitutifs de l’infraction </a:t>
            </a:r>
            <a:br>
              <a:rPr lang="fr-BE" sz="2100"/>
            </a:br>
            <a:br>
              <a:rPr lang="fr-BE" sz="2100"/>
            </a:br>
            <a:endParaRPr lang="fr-BE" sz="2100"/>
          </a:p>
        </p:txBody>
      </p:sp>
      <p:graphicFrame>
        <p:nvGraphicFramePr>
          <p:cNvPr id="2" name="Espace réservé du contenu 1">
            <a:extLst>
              <a:ext uri="{FF2B5EF4-FFF2-40B4-BE49-F238E27FC236}">
                <a16:creationId xmlns:a16="http://schemas.microsoft.com/office/drawing/2014/main" id="{F285F3CB-954E-A063-76C0-322BA7FBE20B}"/>
              </a:ext>
            </a:extLst>
          </p:cNvPr>
          <p:cNvGraphicFramePr>
            <a:graphicFrameLocks noGrp="1"/>
          </p:cNvGraphicFramePr>
          <p:nvPr>
            <p:ph idx="1"/>
            <p:extLst>
              <p:ext uri="{D42A27DB-BD31-4B8C-83A1-F6EECF244321}">
                <p14:modId xmlns:p14="http://schemas.microsoft.com/office/powerpoint/2010/main" val="3525240625"/>
              </p:ext>
            </p:extLst>
          </p:nvPr>
        </p:nvGraphicFramePr>
        <p:xfrm>
          <a:off x="469075" y="1211283"/>
          <a:ext cx="11234057" cy="52815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65951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E437298-4894-4329-A97C-B2997D53CEF8}"/>
              </a:ext>
            </a:extLst>
          </p:cNvPr>
          <p:cNvPicPr>
            <a:picLocks noChangeAspect="1"/>
          </p:cNvPicPr>
          <p:nvPr/>
        </p:nvPicPr>
        <p:blipFill>
          <a:blip r:embed="rId2" cstate="email">
            <a:duotone>
              <a:prstClr val="black"/>
              <a:schemeClr val="tx2">
                <a:tint val="45000"/>
                <a:satMod val="400000"/>
              </a:schemeClr>
            </a:duotone>
            <a:alphaModFix amt="25000"/>
            <a:extLst>
              <a:ext uri="{28A0092B-C50C-407E-A947-70E740481C1C}">
                <a14:useLocalDpi xmlns:a14="http://schemas.microsoft.com/office/drawing/2010/main"/>
              </a:ext>
            </a:extLst>
          </a:blip>
          <a:srcRect/>
          <a:stretch/>
        </p:blipFill>
        <p:spPr>
          <a:xfrm>
            <a:off x="0" y="0"/>
            <a:ext cx="12191980" cy="6857990"/>
          </a:xfrm>
          <a:prstGeom prst="rect">
            <a:avLst/>
          </a:prstGeom>
        </p:spPr>
      </p:pic>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439152" y="223723"/>
            <a:ext cx="10515600" cy="1325563"/>
          </a:xfrm>
        </p:spPr>
        <p:txBody>
          <a:bodyPr>
            <a:normAutofit fontScale="90000"/>
          </a:bodyPr>
          <a:lstStyle/>
          <a:p>
            <a:r>
              <a:rPr lang="fr-BE" sz="2800" dirty="0"/>
              <a:t>Livre Ier  Chapitre 2. L’infraction</a:t>
            </a:r>
            <a:br>
              <a:rPr lang="fr-BE" sz="2100" dirty="0"/>
            </a:br>
            <a:br>
              <a:rPr lang="fr-BE" sz="2100" dirty="0"/>
            </a:br>
            <a:br>
              <a:rPr lang="fr-BE" sz="2100" dirty="0"/>
            </a:br>
            <a:endParaRPr lang="fr-BE" sz="2100"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8610600" y="6356350"/>
            <a:ext cx="2743200" cy="365125"/>
          </a:xfrm>
        </p:spPr>
        <p:txBody>
          <a:bodyPr>
            <a:normAutofit/>
          </a:bodyPr>
          <a:lstStyle/>
          <a:p>
            <a:pPr>
              <a:spcAft>
                <a:spcPts val="600"/>
              </a:spcAft>
            </a:pPr>
            <a:fld id="{936F8E82-FA06-4262-BC24-5C54F77931AE}" type="slidenum">
              <a:rPr lang="nl-BE">
                <a:solidFill>
                  <a:schemeClr val="tx1"/>
                </a:solidFill>
              </a:rPr>
              <a:pPr>
                <a:spcAft>
                  <a:spcPts val="600"/>
                </a:spcAft>
              </a:pPr>
              <a:t>17</a:t>
            </a:fld>
            <a:endParaRPr lang="nl-BE">
              <a:solidFill>
                <a:schemeClr val="tx1"/>
              </a:solidFill>
            </a:endParaRPr>
          </a:p>
        </p:txBody>
      </p:sp>
      <p:graphicFrame>
        <p:nvGraphicFramePr>
          <p:cNvPr id="6" name="Espace réservé du contenu 2">
            <a:extLst>
              <a:ext uri="{FF2B5EF4-FFF2-40B4-BE49-F238E27FC236}">
                <a16:creationId xmlns:a16="http://schemas.microsoft.com/office/drawing/2014/main" id="{ED56549E-5574-BE2C-9D10-BA06176D76A6}"/>
              </a:ext>
            </a:extLst>
          </p:cNvPr>
          <p:cNvGraphicFramePr>
            <a:graphicFrameLocks noGrp="1"/>
          </p:cNvGraphicFramePr>
          <p:nvPr>
            <p:ph idx="1"/>
            <p:extLst>
              <p:ext uri="{D42A27DB-BD31-4B8C-83A1-F6EECF244321}">
                <p14:modId xmlns:p14="http://schemas.microsoft.com/office/powerpoint/2010/main" val="712464980"/>
              </p:ext>
            </p:extLst>
          </p:nvPr>
        </p:nvGraphicFramePr>
        <p:xfrm>
          <a:off x="838200" y="810705"/>
          <a:ext cx="10954732" cy="53662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46142862"/>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128007" y="276666"/>
            <a:ext cx="10515600" cy="1325563"/>
          </a:xfrm>
        </p:spPr>
        <p:txBody>
          <a:bodyPr>
            <a:normAutofit fontScale="90000"/>
          </a:bodyPr>
          <a:lstStyle/>
          <a:p>
            <a:r>
              <a:rPr lang="fr-BE" sz="2800" dirty="0"/>
              <a:t>Livre Ier  Chapitre 2. L’infraction</a:t>
            </a:r>
            <a:br>
              <a:rPr lang="fr-BE" sz="2800" dirty="0"/>
            </a:br>
            <a:r>
              <a:rPr lang="nl-BE" sz="2800" dirty="0" err="1"/>
              <a:t>Section</a:t>
            </a:r>
            <a:r>
              <a:rPr lang="nl-BE" sz="2800" dirty="0"/>
              <a:t> 1</a:t>
            </a:r>
            <a:r>
              <a:rPr lang="nl-BE" sz="2800" baseline="30000" dirty="0"/>
              <a:t>er</a:t>
            </a:r>
            <a:r>
              <a:rPr lang="nl-BE" sz="2800" dirty="0"/>
              <a:t> Définition de </a:t>
            </a:r>
            <a:r>
              <a:rPr lang="nl-BE" sz="2800" dirty="0" err="1"/>
              <a:t>l’infraction</a:t>
            </a:r>
            <a:br>
              <a:rPr lang="nl-BE" sz="2800" dirty="0"/>
            </a:br>
            <a:br>
              <a:rPr lang="fr-BE" sz="2800" dirty="0"/>
            </a:br>
            <a:br>
              <a:rPr lang="fr-BE" sz="2800" dirty="0"/>
            </a:br>
            <a:endParaRPr lang="fr-BE" sz="2800" dirty="0"/>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1532150" y="901781"/>
            <a:ext cx="7644890" cy="6243477"/>
          </a:xfrm>
        </p:spPr>
        <p:txBody>
          <a:bodyPr>
            <a:normAutofit fontScale="70000" lnSpcReduction="20000"/>
          </a:bodyPr>
          <a:lstStyle/>
          <a:p>
            <a:pPr marL="0" indent="0">
              <a:buNone/>
            </a:pPr>
            <a:r>
              <a:rPr lang="nl-BE" sz="2300" u="sng" dirty="0">
                <a:cs typeface="Times New Roman" panose="02020603050405020304" pitchFamily="18" charset="0"/>
              </a:rPr>
              <a:t>Art. 7. </a:t>
            </a:r>
            <a:r>
              <a:rPr lang="nl-BE" sz="2300" u="sng" dirty="0" err="1">
                <a:cs typeface="Times New Roman" panose="02020603050405020304" pitchFamily="18" charset="0"/>
              </a:rPr>
              <a:t>L’élément</a:t>
            </a:r>
            <a:r>
              <a:rPr lang="nl-BE" sz="2300" u="sng" dirty="0">
                <a:cs typeface="Times New Roman" panose="02020603050405020304" pitchFamily="18" charset="0"/>
              </a:rPr>
              <a:t> </a:t>
            </a:r>
            <a:r>
              <a:rPr lang="nl-BE" sz="2300" u="sng" dirty="0" err="1">
                <a:cs typeface="Times New Roman" panose="02020603050405020304" pitchFamily="18" charset="0"/>
              </a:rPr>
              <a:t>moral</a:t>
            </a:r>
            <a:endParaRPr lang="nl-BE" sz="2300" u="sng" dirty="0">
              <a:cs typeface="Times New Roman" panose="02020603050405020304" pitchFamily="18" charset="0"/>
            </a:endParaRPr>
          </a:p>
          <a:p>
            <a:pPr marL="0" indent="0">
              <a:buNone/>
            </a:pPr>
            <a:r>
              <a:rPr lang="fr-FR" sz="2300" b="1" i="1" dirty="0">
                <a:cs typeface="Times New Roman" panose="02020603050405020304" pitchFamily="18" charset="0"/>
              </a:rPr>
              <a:t>§ 1er. </a:t>
            </a:r>
            <a:r>
              <a:rPr lang="fr-FR" sz="2300" i="1" dirty="0">
                <a:cs typeface="Times New Roman" panose="02020603050405020304" pitchFamily="18" charset="0"/>
              </a:rPr>
              <a:t>Toute infraction requiert l’existence d’un élément moral dans le chef de son auteur. Cet élément moral implique, pour toutes les infractions, la conscience d’agir </a:t>
            </a:r>
            <a:r>
              <a:rPr lang="en-GB" sz="2300" i="1" dirty="0">
                <a:cs typeface="Times New Roman" panose="02020603050405020304" pitchFamily="18" charset="0"/>
              </a:rPr>
              <a:t>et le libre </a:t>
            </a:r>
            <a:r>
              <a:rPr lang="en-GB" sz="2300" i="1" dirty="0" err="1">
                <a:cs typeface="Times New Roman" panose="02020603050405020304" pitchFamily="18" charset="0"/>
              </a:rPr>
              <a:t>arbitre</a:t>
            </a:r>
            <a:r>
              <a:rPr lang="en-GB" sz="2300" i="1" dirty="0">
                <a:cs typeface="Times New Roman" panose="02020603050405020304" pitchFamily="18" charset="0"/>
              </a:rPr>
              <a:t>.</a:t>
            </a:r>
          </a:p>
          <a:p>
            <a:pPr marL="0" indent="0">
              <a:buNone/>
            </a:pPr>
            <a:r>
              <a:rPr lang="fr-FR" sz="2300" b="1" i="1" dirty="0">
                <a:cs typeface="Times New Roman" panose="02020603050405020304" pitchFamily="18" charset="0"/>
              </a:rPr>
              <a:t>La conscience d’agir et le libre arbitre </a:t>
            </a:r>
            <a:r>
              <a:rPr lang="fr-FR" sz="2300" i="1" dirty="0">
                <a:cs typeface="Times New Roman" panose="02020603050405020304" pitchFamily="18" charset="0"/>
              </a:rPr>
              <a:t>de l’auteur sont présumés tant que celui-ci ne rend pas plausible l’existence d’une des causes d’exemption de culpabilité </a:t>
            </a:r>
            <a:r>
              <a:rPr lang="en-GB" sz="2300" i="1" dirty="0" err="1">
                <a:cs typeface="Times New Roman" panose="02020603050405020304" pitchFamily="18" charset="0"/>
              </a:rPr>
              <a:t>visées</a:t>
            </a:r>
            <a:r>
              <a:rPr lang="en-GB" sz="2300" i="1" dirty="0">
                <a:cs typeface="Times New Roman" panose="02020603050405020304" pitchFamily="18" charset="0"/>
              </a:rPr>
              <a:t> à </a:t>
            </a:r>
            <a:r>
              <a:rPr lang="en-GB" sz="2300" i="1" dirty="0" err="1">
                <a:cs typeface="Times New Roman" panose="02020603050405020304" pitchFamily="18" charset="0"/>
              </a:rPr>
              <a:t>l’article</a:t>
            </a:r>
            <a:r>
              <a:rPr lang="en-GB" sz="2300" i="1" dirty="0">
                <a:cs typeface="Times New Roman" panose="02020603050405020304" pitchFamily="18" charset="0"/>
              </a:rPr>
              <a:t> 21.</a:t>
            </a:r>
          </a:p>
          <a:p>
            <a:pPr marL="0" indent="0">
              <a:buNone/>
            </a:pPr>
            <a:r>
              <a:rPr lang="fr-FR" sz="2300" i="1" dirty="0">
                <a:cs typeface="Times New Roman" panose="02020603050405020304" pitchFamily="18" charset="0"/>
              </a:rPr>
              <a:t>Outre les conditions visées à l’alinéa 1er, la loi peut prévoir, pour une infraction déterminée, des conditions supplémentaires pour satisfaire à l’exigence de l’élément </a:t>
            </a:r>
            <a:r>
              <a:rPr lang="en-GB" sz="2300" i="1" dirty="0">
                <a:cs typeface="Times New Roman" panose="02020603050405020304" pitchFamily="18" charset="0"/>
              </a:rPr>
              <a:t>moral:</a:t>
            </a:r>
          </a:p>
          <a:p>
            <a:pPr marL="0" indent="0">
              <a:buNone/>
            </a:pPr>
            <a:r>
              <a:rPr lang="fr-FR" sz="2300" i="1" dirty="0">
                <a:cs typeface="Times New Roman" panose="02020603050405020304" pitchFamily="18" charset="0"/>
              </a:rPr>
              <a:t>	1° le dol, pour les infractions intentionnelles;</a:t>
            </a:r>
          </a:p>
          <a:p>
            <a:pPr marL="0" indent="0">
              <a:buNone/>
            </a:pPr>
            <a:r>
              <a:rPr lang="fr-FR" sz="2300" i="1" dirty="0">
                <a:cs typeface="Times New Roman" panose="02020603050405020304" pitchFamily="18" charset="0"/>
              </a:rPr>
              <a:t>	2° la faute lourde pour les infractions non intentionnelles.</a:t>
            </a:r>
          </a:p>
          <a:p>
            <a:pPr marL="0" indent="0">
              <a:buNone/>
            </a:pPr>
            <a:r>
              <a:rPr lang="fr-FR" sz="2300" b="1" i="1" dirty="0">
                <a:cs typeface="Times New Roman" panose="02020603050405020304" pitchFamily="18" charset="0"/>
              </a:rPr>
              <a:t>§ 2. </a:t>
            </a:r>
            <a:r>
              <a:rPr lang="fr-FR" sz="2300" i="1" dirty="0">
                <a:cs typeface="Times New Roman" panose="02020603050405020304" pitchFamily="18" charset="0"/>
              </a:rPr>
              <a:t>Le dol peut consister en un dol général ou un </a:t>
            </a:r>
            <a:r>
              <a:rPr lang="en-GB" sz="2300" i="1" dirty="0">
                <a:cs typeface="Times New Roman" panose="02020603050405020304" pitchFamily="18" charset="0"/>
              </a:rPr>
              <a:t>dol </a:t>
            </a:r>
            <a:r>
              <a:rPr lang="en-GB" sz="2300" i="1" dirty="0" err="1">
                <a:cs typeface="Times New Roman" panose="02020603050405020304" pitchFamily="18" charset="0"/>
              </a:rPr>
              <a:t>spécial</a:t>
            </a:r>
            <a:r>
              <a:rPr lang="en-GB" sz="2300" i="1" dirty="0">
                <a:cs typeface="Times New Roman" panose="02020603050405020304" pitchFamily="18" charset="0"/>
              </a:rPr>
              <a:t>.</a:t>
            </a:r>
          </a:p>
          <a:p>
            <a:pPr marL="0" indent="0">
              <a:buNone/>
            </a:pPr>
            <a:r>
              <a:rPr lang="fr-FR" sz="2300" b="1" i="1" dirty="0">
                <a:cs typeface="Times New Roman" panose="02020603050405020304" pitchFamily="18" charset="0"/>
              </a:rPr>
              <a:t>Le dol général </a:t>
            </a:r>
            <a:r>
              <a:rPr lang="fr-FR" sz="2300" i="1" dirty="0">
                <a:cs typeface="Times New Roman" panose="02020603050405020304" pitchFamily="18" charset="0"/>
              </a:rPr>
              <a:t>est l’intention d’adopter en connaissance de cause le comportement incriminé par la loi. Il y a adoption du comportement en connaissance de cause lorsqu’une personne est consciente qu’une circonstance existe ou pourrait exister dans l’ordre normal des choses ou qu’une conséquence adviendra ou pourra advenir dans le cours normal des événements.</a:t>
            </a:r>
          </a:p>
          <a:p>
            <a:pPr marL="0" indent="0">
              <a:buNone/>
            </a:pPr>
            <a:r>
              <a:rPr lang="fr-FR" sz="2300" i="1" dirty="0">
                <a:cs typeface="Times New Roman" panose="02020603050405020304" pitchFamily="18" charset="0"/>
              </a:rPr>
              <a:t>Le </a:t>
            </a:r>
            <a:r>
              <a:rPr lang="fr-FR" sz="2300" b="1" i="1" dirty="0">
                <a:cs typeface="Times New Roman" panose="02020603050405020304" pitchFamily="18" charset="0"/>
              </a:rPr>
              <a:t>dol spécial </a:t>
            </a:r>
            <a:r>
              <a:rPr lang="fr-FR" sz="2300" i="1" dirty="0">
                <a:cs typeface="Times New Roman" panose="02020603050405020304" pitchFamily="18" charset="0"/>
              </a:rPr>
              <a:t>consiste, outre les exigences requises pour le dol général, soit en l’intention de poursuivre le résultat déterminé par la loi, soit en un état d’esprit particulier animant l’auteur tel que déterminé par la loi.</a:t>
            </a:r>
          </a:p>
          <a:p>
            <a:pPr marL="0" indent="0">
              <a:buNone/>
            </a:pPr>
            <a:r>
              <a:rPr lang="fr-FR" sz="2300" i="1" dirty="0">
                <a:cs typeface="Times New Roman" panose="02020603050405020304" pitchFamily="18" charset="0"/>
              </a:rPr>
              <a:t>Lorsque le dol spécial consiste dans l’intention de poursuivre un résultat déterminé, celui-ci est réputé voulu par l’auteur soit qu’il l’ait eu comme but de son comportement, soit qu’il l’ait accepté comme une conséquence devant advenir dans le cours normal des événements.</a:t>
            </a:r>
          </a:p>
          <a:p>
            <a:pPr marL="0" indent="0">
              <a:buNone/>
            </a:pPr>
            <a:r>
              <a:rPr lang="fr-FR" sz="2300" b="1" i="1" dirty="0">
                <a:cs typeface="Times New Roman" panose="02020603050405020304" pitchFamily="18" charset="0"/>
              </a:rPr>
              <a:t>§ 3. </a:t>
            </a:r>
            <a:r>
              <a:rPr lang="fr-FR" sz="2300" i="1" dirty="0">
                <a:cs typeface="Times New Roman" panose="02020603050405020304" pitchFamily="18" charset="0"/>
              </a:rPr>
              <a:t>La faute lourde est le </a:t>
            </a:r>
            <a:r>
              <a:rPr lang="fr-FR" sz="2300" b="1" i="1" dirty="0">
                <a:cs typeface="Times New Roman" panose="02020603050405020304" pitchFamily="18" charset="0"/>
              </a:rPr>
              <a:t>défaut grave de prévoyance </a:t>
            </a:r>
            <a:r>
              <a:rPr lang="en-GB" sz="2300" b="1" i="1" dirty="0" err="1">
                <a:cs typeface="Times New Roman" panose="02020603050405020304" pitchFamily="18" charset="0"/>
              </a:rPr>
              <a:t>ou</a:t>
            </a:r>
            <a:r>
              <a:rPr lang="en-GB" sz="2300" b="1" i="1" dirty="0">
                <a:cs typeface="Times New Roman" panose="02020603050405020304" pitchFamily="18" charset="0"/>
              </a:rPr>
              <a:t> de </a:t>
            </a:r>
            <a:r>
              <a:rPr lang="en-GB" sz="2300" b="1" i="1" dirty="0" err="1">
                <a:cs typeface="Times New Roman" panose="02020603050405020304" pitchFamily="18" charset="0"/>
              </a:rPr>
              <a:t>précaution</a:t>
            </a:r>
            <a:r>
              <a:rPr lang="en-GB" sz="2300" i="1" dirty="0">
                <a:cs typeface="Times New Roman" panose="02020603050405020304" pitchFamily="18" charset="0"/>
              </a:rPr>
              <a:t>. </a:t>
            </a:r>
            <a:endParaRPr lang="nl-BE" sz="2300" i="1" dirty="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8610600" y="6356350"/>
            <a:ext cx="2743200" cy="365125"/>
          </a:xfrm>
        </p:spPr>
        <p:txBody>
          <a:bodyPr>
            <a:normAutofit/>
          </a:bodyPr>
          <a:lstStyle/>
          <a:p>
            <a:pPr>
              <a:spcAft>
                <a:spcPts val="600"/>
              </a:spcAft>
            </a:pPr>
            <a:fld id="{936F8E82-FA06-4262-BC24-5C54F77931AE}" type="slidenum">
              <a:rPr lang="nl-BE" smtClean="0"/>
              <a:pPr>
                <a:spcAft>
                  <a:spcPts val="600"/>
                </a:spcAft>
              </a:pPr>
              <a:t>18</a:t>
            </a:fld>
            <a:endParaRPr lang="nl-BE"/>
          </a:p>
        </p:txBody>
      </p:sp>
      <p:sp>
        <p:nvSpPr>
          <p:cNvPr id="12" name="Organigramme : Connecteur 11">
            <a:extLst>
              <a:ext uri="{FF2B5EF4-FFF2-40B4-BE49-F238E27FC236}">
                <a16:creationId xmlns:a16="http://schemas.microsoft.com/office/drawing/2014/main" id="{2581F014-5633-A83E-2DCE-F2FC6711C8DF}"/>
              </a:ext>
            </a:extLst>
          </p:cNvPr>
          <p:cNvSpPr/>
          <p:nvPr/>
        </p:nvSpPr>
        <p:spPr>
          <a:xfrm>
            <a:off x="9536895" y="3031656"/>
            <a:ext cx="1343595" cy="1199230"/>
          </a:xfrm>
          <a:prstGeom prst="flowChartConnector">
            <a:avLst/>
          </a:prstGeom>
          <a:solidFill>
            <a:srgbClr val="CC00FF">
              <a:alpha val="4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b="1" dirty="0"/>
              <a:t>Dol général</a:t>
            </a:r>
          </a:p>
        </p:txBody>
      </p:sp>
      <p:sp>
        <p:nvSpPr>
          <p:cNvPr id="14" name="Organigramme : Connecteur 13">
            <a:extLst>
              <a:ext uri="{FF2B5EF4-FFF2-40B4-BE49-F238E27FC236}">
                <a16:creationId xmlns:a16="http://schemas.microsoft.com/office/drawing/2014/main" id="{5F19F013-E1D4-F345-B067-461619AD554A}"/>
              </a:ext>
            </a:extLst>
          </p:cNvPr>
          <p:cNvSpPr/>
          <p:nvPr/>
        </p:nvSpPr>
        <p:spPr>
          <a:xfrm>
            <a:off x="9536897" y="5588756"/>
            <a:ext cx="1343595" cy="1199230"/>
          </a:xfrm>
          <a:prstGeom prst="flowChartConnector">
            <a:avLst/>
          </a:prstGeom>
          <a:solidFill>
            <a:schemeClr val="accent2">
              <a:alpha val="4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altLang="en-US" sz="1200" dirty="0"/>
              <a:t>Défaut grave  de prévoyance </a:t>
            </a:r>
          </a:p>
          <a:p>
            <a:pPr algn="ctr"/>
            <a:r>
              <a:rPr lang="fr-BE" altLang="en-US" sz="1200" dirty="0"/>
              <a:t>ou de précaution</a:t>
            </a:r>
            <a:endParaRPr lang="fr-BE" sz="1200" dirty="0"/>
          </a:p>
        </p:txBody>
      </p:sp>
      <p:sp>
        <p:nvSpPr>
          <p:cNvPr id="17" name="Organigramme : Connecteur 16">
            <a:extLst>
              <a:ext uri="{FF2B5EF4-FFF2-40B4-BE49-F238E27FC236}">
                <a16:creationId xmlns:a16="http://schemas.microsoft.com/office/drawing/2014/main" id="{13070E8A-3A21-90C5-65D9-17F08820CE47}"/>
              </a:ext>
            </a:extLst>
          </p:cNvPr>
          <p:cNvSpPr/>
          <p:nvPr/>
        </p:nvSpPr>
        <p:spPr>
          <a:xfrm>
            <a:off x="9536896" y="4339137"/>
            <a:ext cx="1343595" cy="1199230"/>
          </a:xfrm>
          <a:prstGeom prst="flowChartConnector">
            <a:avLst/>
          </a:prstGeom>
          <a:solidFill>
            <a:schemeClr val="accent6">
              <a:alpha val="4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1600" dirty="0"/>
              <a:t>Dol spécial</a:t>
            </a:r>
          </a:p>
        </p:txBody>
      </p:sp>
      <p:sp>
        <p:nvSpPr>
          <p:cNvPr id="18" name="Organigramme : Connecteur 17">
            <a:extLst>
              <a:ext uri="{FF2B5EF4-FFF2-40B4-BE49-F238E27FC236}">
                <a16:creationId xmlns:a16="http://schemas.microsoft.com/office/drawing/2014/main" id="{B056C7A3-B661-3EEB-A81A-1F400E4A58F1}"/>
              </a:ext>
            </a:extLst>
          </p:cNvPr>
          <p:cNvSpPr/>
          <p:nvPr/>
        </p:nvSpPr>
        <p:spPr>
          <a:xfrm>
            <a:off x="9536894" y="1381223"/>
            <a:ext cx="1343595" cy="1199230"/>
          </a:xfrm>
          <a:prstGeom prst="flowChartConnector">
            <a:avLst/>
          </a:prstGeom>
          <a:solidFill>
            <a:schemeClr val="accent1">
              <a:alpha val="4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altLang="en-US" sz="1200" dirty="0"/>
              <a:t>Conscience d’agir et libre arbitre = </a:t>
            </a:r>
            <a:r>
              <a:rPr lang="fr-BE" altLang="en-US" sz="1200" dirty="0" err="1"/>
              <a:t>él</a:t>
            </a:r>
            <a:r>
              <a:rPr lang="fr-BE" altLang="en-US" sz="1200" dirty="0"/>
              <a:t>. moral de base</a:t>
            </a:r>
          </a:p>
        </p:txBody>
      </p:sp>
      <p:sp>
        <p:nvSpPr>
          <p:cNvPr id="5" name="Rectangle 4">
            <a:extLst>
              <a:ext uri="{FF2B5EF4-FFF2-40B4-BE49-F238E27FC236}">
                <a16:creationId xmlns:a16="http://schemas.microsoft.com/office/drawing/2014/main" id="{8F141DC2-B8EF-8AA3-2C08-92E74DAD4F95}"/>
              </a:ext>
            </a:extLst>
          </p:cNvPr>
          <p:cNvSpPr/>
          <p:nvPr/>
        </p:nvSpPr>
        <p:spPr>
          <a:xfrm>
            <a:off x="9648825" y="0"/>
            <a:ext cx="2370350" cy="9061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8440349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11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20EA6774-7447-F67E-CB53-4C8E92E43759}"/>
              </a:ext>
            </a:extLst>
          </p:cNvPr>
          <p:cNvSpPr txBox="1"/>
          <p:nvPr/>
        </p:nvSpPr>
        <p:spPr>
          <a:xfrm>
            <a:off x="190456" y="147302"/>
            <a:ext cx="6544175" cy="646331"/>
          </a:xfrm>
          <a:prstGeom prst="rect">
            <a:avLst/>
          </a:prstGeom>
          <a:noFill/>
        </p:spPr>
        <p:txBody>
          <a:bodyPr wrap="square">
            <a:spAutoFit/>
          </a:bodyPr>
          <a:lstStyle/>
          <a:p>
            <a:r>
              <a:rPr lang="fr-BE" dirty="0"/>
              <a:t>Livre Ier  Chapitre 2. L’infraction</a:t>
            </a:r>
            <a:br>
              <a:rPr lang="nl-BE" dirty="0"/>
            </a:br>
            <a:r>
              <a:rPr lang="nl-BE" i="1" dirty="0" err="1"/>
              <a:t>Section</a:t>
            </a:r>
            <a:r>
              <a:rPr lang="nl-BE" i="1" dirty="0"/>
              <a:t> 1</a:t>
            </a:r>
            <a:r>
              <a:rPr lang="nl-BE" i="1" baseline="30000" dirty="0"/>
              <a:t>ère</a:t>
            </a:r>
            <a:r>
              <a:rPr lang="nl-BE" i="1" dirty="0"/>
              <a:t> La </a:t>
            </a:r>
            <a:r>
              <a:rPr lang="nl-BE" i="1" dirty="0" err="1"/>
              <a:t>définition</a:t>
            </a:r>
            <a:r>
              <a:rPr lang="nl-BE" i="1" dirty="0"/>
              <a:t> de </a:t>
            </a:r>
            <a:r>
              <a:rPr lang="nl-BE" i="1" dirty="0" err="1"/>
              <a:t>l’infraction</a:t>
            </a:r>
            <a:r>
              <a:rPr lang="nl-BE" i="1" dirty="0"/>
              <a:t> – </a:t>
            </a:r>
            <a:r>
              <a:rPr lang="nl-BE" b="1" i="1" dirty="0" err="1"/>
              <a:t>L’élément</a:t>
            </a:r>
            <a:r>
              <a:rPr lang="nl-BE" b="1" i="1" dirty="0"/>
              <a:t> </a:t>
            </a:r>
            <a:r>
              <a:rPr lang="nl-BE" b="1" i="1" dirty="0" err="1"/>
              <a:t>moral</a:t>
            </a:r>
            <a:endParaRPr lang="en-GB" b="1" dirty="0"/>
          </a:p>
        </p:txBody>
      </p:sp>
      <p:grpSp>
        <p:nvGrpSpPr>
          <p:cNvPr id="14" name="Groupe 13">
            <a:extLst>
              <a:ext uri="{FF2B5EF4-FFF2-40B4-BE49-F238E27FC236}">
                <a16:creationId xmlns:a16="http://schemas.microsoft.com/office/drawing/2014/main" id="{38E8434E-2E93-4962-2D2F-45E78C0E7132}"/>
              </a:ext>
            </a:extLst>
          </p:cNvPr>
          <p:cNvGrpSpPr/>
          <p:nvPr/>
        </p:nvGrpSpPr>
        <p:grpSpPr>
          <a:xfrm>
            <a:off x="56254" y="1516577"/>
            <a:ext cx="10662254" cy="5341423"/>
            <a:chOff x="2205409" y="1713247"/>
            <a:chExt cx="8055567" cy="4466650"/>
          </a:xfrm>
        </p:grpSpPr>
        <p:sp>
          <p:nvSpPr>
            <p:cNvPr id="5" name="Rectangle 4">
              <a:extLst>
                <a:ext uri="{FF2B5EF4-FFF2-40B4-BE49-F238E27FC236}">
                  <a16:creationId xmlns:a16="http://schemas.microsoft.com/office/drawing/2014/main" id="{EB38932A-FA3F-3898-67B3-0A0A9322260D}"/>
                </a:ext>
              </a:extLst>
            </p:cNvPr>
            <p:cNvSpPr/>
            <p:nvPr/>
          </p:nvSpPr>
          <p:spPr>
            <a:xfrm>
              <a:off x="2218349" y="4955934"/>
              <a:ext cx="7837659" cy="122396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6" name="Rectangle 5">
              <a:extLst>
                <a:ext uri="{FF2B5EF4-FFF2-40B4-BE49-F238E27FC236}">
                  <a16:creationId xmlns:a16="http://schemas.microsoft.com/office/drawing/2014/main" id="{E27CAB11-9C16-68C1-6FD0-BFC2B6B7F651}"/>
                </a:ext>
              </a:extLst>
            </p:cNvPr>
            <p:cNvSpPr/>
            <p:nvPr/>
          </p:nvSpPr>
          <p:spPr>
            <a:xfrm>
              <a:off x="2218349" y="3718501"/>
              <a:ext cx="2562639" cy="122396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7" name="Rectangle 6">
              <a:extLst>
                <a:ext uri="{FF2B5EF4-FFF2-40B4-BE49-F238E27FC236}">
                  <a16:creationId xmlns:a16="http://schemas.microsoft.com/office/drawing/2014/main" id="{26970E42-6006-9FBD-F7C7-DFA1536CAEB9}"/>
                </a:ext>
              </a:extLst>
            </p:cNvPr>
            <p:cNvSpPr/>
            <p:nvPr/>
          </p:nvSpPr>
          <p:spPr>
            <a:xfrm>
              <a:off x="4768142" y="3717024"/>
              <a:ext cx="2655793" cy="122396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9" name="Rectangle 8">
              <a:extLst>
                <a:ext uri="{FF2B5EF4-FFF2-40B4-BE49-F238E27FC236}">
                  <a16:creationId xmlns:a16="http://schemas.microsoft.com/office/drawing/2014/main" id="{25302369-331B-8041-F2EB-67A94B7F9883}"/>
                </a:ext>
              </a:extLst>
            </p:cNvPr>
            <p:cNvSpPr/>
            <p:nvPr/>
          </p:nvSpPr>
          <p:spPr>
            <a:xfrm>
              <a:off x="2205409" y="2452514"/>
              <a:ext cx="1522163" cy="122396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6391" name="ZoneTexte 9">
              <a:extLst>
                <a:ext uri="{FF2B5EF4-FFF2-40B4-BE49-F238E27FC236}">
                  <a16:creationId xmlns:a16="http://schemas.microsoft.com/office/drawing/2014/main" id="{8DED3F85-DF92-C4A3-987B-3F4F82F257C9}"/>
                </a:ext>
              </a:extLst>
            </p:cNvPr>
            <p:cNvSpPr txBox="1">
              <a:spLocks noChangeArrowheads="1"/>
            </p:cNvSpPr>
            <p:nvPr/>
          </p:nvSpPr>
          <p:spPr bwMode="auto">
            <a:xfrm>
              <a:off x="4944242" y="4985827"/>
              <a:ext cx="313419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BE" altLang="en-US" dirty="0">
                  <a:solidFill>
                    <a:schemeClr val="accent4">
                      <a:lumMod val="75000"/>
                    </a:schemeClr>
                  </a:solidFill>
                </a:rPr>
                <a:t>Rez-de-chaussée commun –</a:t>
              </a:r>
            </a:p>
            <a:p>
              <a:r>
                <a:rPr lang="fr-BE" altLang="en-US" sz="1400" dirty="0">
                  <a:solidFill>
                    <a:srgbClr val="FFFF00"/>
                  </a:solidFill>
                </a:rPr>
                <a:t> </a:t>
              </a:r>
              <a:endParaRPr lang="fr-FR" altLang="en-US" sz="1400" dirty="0">
                <a:solidFill>
                  <a:srgbClr val="FFFF00"/>
                </a:solidFill>
              </a:endParaRPr>
            </a:p>
          </p:txBody>
        </p:sp>
        <p:sp>
          <p:nvSpPr>
            <p:cNvPr id="16392" name="ZoneTexte 10">
              <a:extLst>
                <a:ext uri="{FF2B5EF4-FFF2-40B4-BE49-F238E27FC236}">
                  <a16:creationId xmlns:a16="http://schemas.microsoft.com/office/drawing/2014/main" id="{4A504297-BAD0-33C9-D46B-CD4BD659F454}"/>
                </a:ext>
              </a:extLst>
            </p:cNvPr>
            <p:cNvSpPr txBox="1">
              <a:spLocks noChangeArrowheads="1"/>
            </p:cNvSpPr>
            <p:nvPr/>
          </p:nvSpPr>
          <p:spPr bwMode="auto">
            <a:xfrm>
              <a:off x="4006659" y="5490845"/>
              <a:ext cx="4604146"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fr-BE" altLang="en-US" sz="2400" dirty="0"/>
                <a:t>Conscience d’agir et libre arbitre</a:t>
              </a:r>
            </a:p>
            <a:p>
              <a:pPr algn="ctr"/>
              <a:r>
                <a:rPr lang="fr-BE" altLang="en-US" sz="1400" dirty="0"/>
                <a:t> </a:t>
              </a:r>
              <a:endParaRPr lang="fr-FR" altLang="en-US" sz="1400" dirty="0"/>
            </a:p>
          </p:txBody>
        </p:sp>
        <p:sp>
          <p:nvSpPr>
            <p:cNvPr id="16393" name="ZoneTexte 11">
              <a:extLst>
                <a:ext uri="{FF2B5EF4-FFF2-40B4-BE49-F238E27FC236}">
                  <a16:creationId xmlns:a16="http://schemas.microsoft.com/office/drawing/2014/main" id="{A656BE78-6E55-324D-1E43-F6019A2EFDCF}"/>
                </a:ext>
              </a:extLst>
            </p:cNvPr>
            <p:cNvSpPr txBox="1">
              <a:spLocks noChangeArrowheads="1"/>
            </p:cNvSpPr>
            <p:nvPr/>
          </p:nvSpPr>
          <p:spPr bwMode="auto">
            <a:xfrm>
              <a:off x="2797979" y="3734572"/>
              <a:ext cx="16979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BE" altLang="en-US" dirty="0">
                  <a:solidFill>
                    <a:schemeClr val="accent4">
                      <a:lumMod val="75000"/>
                    </a:schemeClr>
                  </a:solidFill>
                </a:rPr>
                <a:t>Appartement 1</a:t>
              </a:r>
              <a:endParaRPr lang="fr-FR" altLang="en-US" dirty="0">
                <a:solidFill>
                  <a:schemeClr val="accent4">
                    <a:lumMod val="75000"/>
                  </a:schemeClr>
                </a:solidFill>
              </a:endParaRPr>
            </a:p>
          </p:txBody>
        </p:sp>
        <p:sp>
          <p:nvSpPr>
            <p:cNvPr id="16394" name="ZoneTexte 12">
              <a:extLst>
                <a:ext uri="{FF2B5EF4-FFF2-40B4-BE49-F238E27FC236}">
                  <a16:creationId xmlns:a16="http://schemas.microsoft.com/office/drawing/2014/main" id="{558B7AC6-7774-66BB-2D6B-368269EF23D6}"/>
                </a:ext>
              </a:extLst>
            </p:cNvPr>
            <p:cNvSpPr txBox="1">
              <a:spLocks noChangeArrowheads="1"/>
            </p:cNvSpPr>
            <p:nvPr/>
          </p:nvSpPr>
          <p:spPr bwMode="auto">
            <a:xfrm>
              <a:off x="5560492" y="3734572"/>
              <a:ext cx="16979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BE" altLang="en-US" dirty="0">
                  <a:solidFill>
                    <a:schemeClr val="accent4">
                      <a:lumMod val="75000"/>
                    </a:schemeClr>
                  </a:solidFill>
                </a:rPr>
                <a:t>Appartement 2</a:t>
              </a:r>
              <a:endParaRPr lang="fr-FR" altLang="en-US" dirty="0">
                <a:solidFill>
                  <a:schemeClr val="accent4">
                    <a:lumMod val="75000"/>
                  </a:schemeClr>
                </a:solidFill>
              </a:endParaRPr>
            </a:p>
          </p:txBody>
        </p:sp>
        <p:sp>
          <p:nvSpPr>
            <p:cNvPr id="16395" name="ZoneTexte 13">
              <a:extLst>
                <a:ext uri="{FF2B5EF4-FFF2-40B4-BE49-F238E27FC236}">
                  <a16:creationId xmlns:a16="http://schemas.microsoft.com/office/drawing/2014/main" id="{E21658C0-9F31-A382-27AC-D7A14E3B13AA}"/>
                </a:ext>
              </a:extLst>
            </p:cNvPr>
            <p:cNvSpPr txBox="1">
              <a:spLocks noChangeArrowheads="1"/>
            </p:cNvSpPr>
            <p:nvPr/>
          </p:nvSpPr>
          <p:spPr bwMode="auto">
            <a:xfrm>
              <a:off x="7811463" y="1713247"/>
              <a:ext cx="2449513"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r>
                <a:rPr lang="fr-BE" altLang="en-US" dirty="0">
                  <a:solidFill>
                    <a:schemeClr val="accent4">
                      <a:lumMod val="75000"/>
                    </a:schemeClr>
                  </a:solidFill>
                </a:rPr>
                <a:t>Infractions  réglementaires</a:t>
              </a:r>
            </a:p>
            <a:p>
              <a:pPr algn="ctr"/>
              <a:r>
                <a:rPr lang="fr-BE" altLang="en-US" sz="1400" dirty="0">
                  <a:solidFill>
                    <a:srgbClr val="FFFF00"/>
                  </a:solidFill>
                </a:rPr>
                <a:t> </a:t>
              </a:r>
              <a:endParaRPr lang="fr-FR" altLang="en-US" sz="1400" dirty="0">
                <a:solidFill>
                  <a:srgbClr val="FFFF00"/>
                </a:solidFill>
              </a:endParaRPr>
            </a:p>
          </p:txBody>
        </p:sp>
        <p:sp>
          <p:nvSpPr>
            <p:cNvPr id="16396" name="ZoneTexte 14">
              <a:extLst>
                <a:ext uri="{FF2B5EF4-FFF2-40B4-BE49-F238E27FC236}">
                  <a16:creationId xmlns:a16="http://schemas.microsoft.com/office/drawing/2014/main" id="{0D3DDA00-8D68-D89C-0209-8887CE4F1544}"/>
                </a:ext>
              </a:extLst>
            </p:cNvPr>
            <p:cNvSpPr txBox="1">
              <a:spLocks noChangeArrowheads="1"/>
            </p:cNvSpPr>
            <p:nvPr/>
          </p:nvSpPr>
          <p:spPr bwMode="auto">
            <a:xfrm>
              <a:off x="2678202" y="4185756"/>
              <a:ext cx="18797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BE" altLang="en-US" sz="2400" dirty="0"/>
                <a:t>Dol général   </a:t>
              </a:r>
              <a:endParaRPr lang="fr-FR" altLang="en-US" sz="2400" dirty="0"/>
            </a:p>
          </p:txBody>
        </p:sp>
        <p:sp>
          <p:nvSpPr>
            <p:cNvPr id="16397" name="ZoneTexte 15">
              <a:extLst>
                <a:ext uri="{FF2B5EF4-FFF2-40B4-BE49-F238E27FC236}">
                  <a16:creationId xmlns:a16="http://schemas.microsoft.com/office/drawing/2014/main" id="{731513A9-FFCC-C485-5671-85BCE4BF08B4}"/>
                </a:ext>
              </a:extLst>
            </p:cNvPr>
            <p:cNvSpPr txBox="1">
              <a:spLocks noChangeArrowheads="1"/>
            </p:cNvSpPr>
            <p:nvPr/>
          </p:nvSpPr>
          <p:spPr bwMode="auto">
            <a:xfrm>
              <a:off x="2343686" y="1713248"/>
              <a:ext cx="24495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fr-BE" altLang="en-US" dirty="0">
                  <a:solidFill>
                    <a:schemeClr val="accent4">
                      <a:lumMod val="75000"/>
                    </a:schemeClr>
                  </a:solidFill>
                </a:rPr>
                <a:t>Infractions intentionnelles </a:t>
              </a:r>
            </a:p>
          </p:txBody>
        </p:sp>
        <p:sp>
          <p:nvSpPr>
            <p:cNvPr id="16398" name="ZoneTexte 16">
              <a:extLst>
                <a:ext uri="{FF2B5EF4-FFF2-40B4-BE49-F238E27FC236}">
                  <a16:creationId xmlns:a16="http://schemas.microsoft.com/office/drawing/2014/main" id="{CA14EA09-BA16-C3B9-2FC4-AED771C27672}"/>
                </a:ext>
              </a:extLst>
            </p:cNvPr>
            <p:cNvSpPr txBox="1">
              <a:spLocks noChangeArrowheads="1"/>
            </p:cNvSpPr>
            <p:nvPr/>
          </p:nvSpPr>
          <p:spPr bwMode="auto">
            <a:xfrm>
              <a:off x="4902261" y="1713248"/>
              <a:ext cx="265579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fr-BE" altLang="en-US" sz="1600" dirty="0">
                  <a:solidFill>
                    <a:schemeClr val="accent4">
                      <a:lumMod val="75000"/>
                    </a:schemeClr>
                  </a:solidFill>
                </a:rPr>
                <a:t> </a:t>
              </a:r>
              <a:r>
                <a:rPr lang="fr-BE" altLang="en-US" dirty="0">
                  <a:solidFill>
                    <a:schemeClr val="accent4">
                      <a:lumMod val="75000"/>
                    </a:schemeClr>
                  </a:solidFill>
                </a:rPr>
                <a:t>Infractions non intentionnelles   </a:t>
              </a:r>
              <a:endParaRPr lang="fr-FR" altLang="en-US" dirty="0">
                <a:solidFill>
                  <a:schemeClr val="accent4">
                    <a:lumMod val="75000"/>
                  </a:schemeClr>
                </a:solidFill>
              </a:endParaRPr>
            </a:p>
          </p:txBody>
        </p:sp>
        <p:sp>
          <p:nvSpPr>
            <p:cNvPr id="16399" name="ZoneTexte 17">
              <a:extLst>
                <a:ext uri="{FF2B5EF4-FFF2-40B4-BE49-F238E27FC236}">
                  <a16:creationId xmlns:a16="http://schemas.microsoft.com/office/drawing/2014/main" id="{FF101986-C686-FA55-2376-92734AD85388}"/>
                </a:ext>
              </a:extLst>
            </p:cNvPr>
            <p:cNvSpPr txBox="1">
              <a:spLocks noChangeArrowheads="1"/>
            </p:cNvSpPr>
            <p:nvPr/>
          </p:nvSpPr>
          <p:spPr bwMode="auto">
            <a:xfrm>
              <a:off x="4895906" y="3832727"/>
              <a:ext cx="2482545" cy="127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fr-BE" altLang="en-US" sz="1050" dirty="0"/>
            </a:p>
            <a:p>
              <a:pPr algn="ctr"/>
              <a:r>
                <a:rPr lang="fr-BE" altLang="en-US" sz="2400" dirty="0"/>
                <a:t>Défaut grave de prévoyance </a:t>
              </a:r>
            </a:p>
            <a:p>
              <a:pPr algn="ctr"/>
              <a:r>
                <a:rPr lang="fr-BE" altLang="en-US" sz="2400" dirty="0"/>
                <a:t>ou de précaution  </a:t>
              </a:r>
            </a:p>
            <a:p>
              <a:pPr algn="ctr"/>
              <a:r>
                <a:rPr lang="fr-BE" altLang="en-US" sz="1050" dirty="0"/>
                <a:t> </a:t>
              </a:r>
              <a:endParaRPr lang="fr-FR" altLang="en-US" sz="1050" dirty="0"/>
            </a:p>
          </p:txBody>
        </p:sp>
        <p:sp>
          <p:nvSpPr>
            <p:cNvPr id="16400" name="ZoneTexte 18">
              <a:extLst>
                <a:ext uri="{FF2B5EF4-FFF2-40B4-BE49-F238E27FC236}">
                  <a16:creationId xmlns:a16="http://schemas.microsoft.com/office/drawing/2014/main" id="{786250A1-93AF-D1E3-6985-7C7AC86C52C0}"/>
                </a:ext>
              </a:extLst>
            </p:cNvPr>
            <p:cNvSpPr txBox="1">
              <a:spLocks noChangeArrowheads="1"/>
            </p:cNvSpPr>
            <p:nvPr/>
          </p:nvSpPr>
          <p:spPr bwMode="auto">
            <a:xfrm>
              <a:off x="2343686" y="2546482"/>
              <a:ext cx="13003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BE" altLang="en-US" dirty="0">
                  <a:solidFill>
                    <a:schemeClr val="accent4">
                      <a:lumMod val="75000"/>
                    </a:schemeClr>
                  </a:solidFill>
                </a:rPr>
                <a:t>Mezzanine</a:t>
              </a:r>
              <a:endParaRPr lang="fr-FR" altLang="en-US" sz="1400" dirty="0">
                <a:solidFill>
                  <a:schemeClr val="accent4">
                    <a:lumMod val="75000"/>
                  </a:schemeClr>
                </a:solidFill>
              </a:endParaRPr>
            </a:p>
          </p:txBody>
        </p:sp>
        <p:sp>
          <p:nvSpPr>
            <p:cNvPr id="16401" name="ZoneTexte 19">
              <a:extLst>
                <a:ext uri="{FF2B5EF4-FFF2-40B4-BE49-F238E27FC236}">
                  <a16:creationId xmlns:a16="http://schemas.microsoft.com/office/drawing/2014/main" id="{EC2FB78B-4DDD-9F38-527A-A8CEEB1A901D}"/>
                </a:ext>
              </a:extLst>
            </p:cNvPr>
            <p:cNvSpPr txBox="1">
              <a:spLocks noChangeArrowheads="1"/>
            </p:cNvSpPr>
            <p:nvPr/>
          </p:nvSpPr>
          <p:spPr bwMode="auto">
            <a:xfrm>
              <a:off x="2330156" y="2959166"/>
              <a:ext cx="17330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BE" altLang="en-US" sz="2400" dirty="0"/>
                <a:t>Dol spécial</a:t>
              </a:r>
              <a:endParaRPr lang="fr-FR" altLang="en-US" sz="2400" dirty="0"/>
            </a:p>
          </p:txBody>
        </p:sp>
        <p:sp>
          <p:nvSpPr>
            <p:cNvPr id="8" name="Flèche : bas 7">
              <a:extLst>
                <a:ext uri="{FF2B5EF4-FFF2-40B4-BE49-F238E27FC236}">
                  <a16:creationId xmlns:a16="http://schemas.microsoft.com/office/drawing/2014/main" id="{88E0E287-7A15-9B4B-35CB-2E0C83C3E303}"/>
                </a:ext>
              </a:extLst>
            </p:cNvPr>
            <p:cNvSpPr/>
            <p:nvPr/>
          </p:nvSpPr>
          <p:spPr>
            <a:xfrm>
              <a:off x="3002507" y="2129553"/>
              <a:ext cx="108196" cy="25881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lèche : bas 9">
              <a:extLst>
                <a:ext uri="{FF2B5EF4-FFF2-40B4-BE49-F238E27FC236}">
                  <a16:creationId xmlns:a16="http://schemas.microsoft.com/office/drawing/2014/main" id="{5ED62431-EAA2-72C2-DBC3-D8BC6BB4906A}"/>
                </a:ext>
              </a:extLst>
            </p:cNvPr>
            <p:cNvSpPr/>
            <p:nvPr/>
          </p:nvSpPr>
          <p:spPr>
            <a:xfrm>
              <a:off x="4012553" y="2129553"/>
              <a:ext cx="101222" cy="15070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lèche : bas 10">
              <a:extLst>
                <a:ext uri="{FF2B5EF4-FFF2-40B4-BE49-F238E27FC236}">
                  <a16:creationId xmlns:a16="http://schemas.microsoft.com/office/drawing/2014/main" id="{ACD24F3B-5D69-CA33-F836-8E0A05165DB4}"/>
                </a:ext>
              </a:extLst>
            </p:cNvPr>
            <p:cNvSpPr/>
            <p:nvPr/>
          </p:nvSpPr>
          <p:spPr>
            <a:xfrm>
              <a:off x="8660598" y="2129554"/>
              <a:ext cx="101222" cy="24407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lèche : bas 11">
              <a:extLst>
                <a:ext uri="{FF2B5EF4-FFF2-40B4-BE49-F238E27FC236}">
                  <a16:creationId xmlns:a16="http://schemas.microsoft.com/office/drawing/2014/main" id="{2DE3F4E8-0091-1C9E-41C1-42ACE6870F54}"/>
                </a:ext>
              </a:extLst>
            </p:cNvPr>
            <p:cNvSpPr/>
            <p:nvPr/>
          </p:nvSpPr>
          <p:spPr>
            <a:xfrm>
              <a:off x="6128967" y="2129553"/>
              <a:ext cx="119472" cy="15070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Espace réservé du numéro de diapositive 1">
            <a:extLst>
              <a:ext uri="{FF2B5EF4-FFF2-40B4-BE49-F238E27FC236}">
                <a16:creationId xmlns:a16="http://schemas.microsoft.com/office/drawing/2014/main" id="{4945E4DB-A62E-0EAF-0C3D-DC25E78CF527}"/>
              </a:ext>
            </a:extLst>
          </p:cNvPr>
          <p:cNvSpPr>
            <a:spLocks noGrp="1"/>
          </p:cNvSpPr>
          <p:nvPr>
            <p:ph type="sldNum" sz="quarter" idx="12"/>
          </p:nvPr>
        </p:nvSpPr>
        <p:spPr>
          <a:xfrm>
            <a:off x="8610638" y="6345574"/>
            <a:ext cx="2743200" cy="365125"/>
          </a:xfrm>
        </p:spPr>
        <p:txBody>
          <a:bodyPr/>
          <a:lstStyle/>
          <a:p>
            <a:fld id="{936F8E82-FA06-4262-BC24-5C54F77931AE}" type="slidenum">
              <a:rPr lang="nl-BE" smtClean="0"/>
              <a:t>19</a:t>
            </a:fld>
            <a:endParaRPr lang="nl-BE"/>
          </a:p>
        </p:txBody>
      </p:sp>
      <p:grpSp>
        <p:nvGrpSpPr>
          <p:cNvPr id="21" name="Groupe 20">
            <a:extLst>
              <a:ext uri="{FF2B5EF4-FFF2-40B4-BE49-F238E27FC236}">
                <a16:creationId xmlns:a16="http://schemas.microsoft.com/office/drawing/2014/main" id="{F7DBD761-6DF7-A86F-BDB2-860A5D5F68C6}"/>
              </a:ext>
            </a:extLst>
          </p:cNvPr>
          <p:cNvGrpSpPr/>
          <p:nvPr/>
        </p:nvGrpSpPr>
        <p:grpSpPr>
          <a:xfrm>
            <a:off x="7860184" y="107615"/>
            <a:ext cx="4053144" cy="1055547"/>
            <a:chOff x="7860184" y="107615"/>
            <a:chExt cx="4053144" cy="1055547"/>
          </a:xfrm>
        </p:grpSpPr>
        <p:sp>
          <p:nvSpPr>
            <p:cNvPr id="17" name="Organigramme : Connecteur 16">
              <a:extLst>
                <a:ext uri="{FF2B5EF4-FFF2-40B4-BE49-F238E27FC236}">
                  <a16:creationId xmlns:a16="http://schemas.microsoft.com/office/drawing/2014/main" id="{6A156193-94A9-5CE2-3B54-A7D9E44D9BFC}"/>
                </a:ext>
              </a:extLst>
            </p:cNvPr>
            <p:cNvSpPr/>
            <p:nvPr/>
          </p:nvSpPr>
          <p:spPr>
            <a:xfrm>
              <a:off x="8873470" y="107617"/>
              <a:ext cx="1013286" cy="1030549"/>
            </a:xfrm>
            <a:prstGeom prst="flowChartConnector">
              <a:avLst/>
            </a:prstGeom>
            <a:solidFill>
              <a:srgbClr val="CC00FF">
                <a:alpha val="4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18" name="Organigramme : Connecteur 17">
              <a:extLst>
                <a:ext uri="{FF2B5EF4-FFF2-40B4-BE49-F238E27FC236}">
                  <a16:creationId xmlns:a16="http://schemas.microsoft.com/office/drawing/2014/main" id="{41125982-BDD8-E11A-055F-AF32D6681FF8}"/>
                </a:ext>
              </a:extLst>
            </p:cNvPr>
            <p:cNvSpPr/>
            <p:nvPr/>
          </p:nvSpPr>
          <p:spPr>
            <a:xfrm>
              <a:off x="10900042" y="107616"/>
              <a:ext cx="1013286" cy="1030549"/>
            </a:xfrm>
            <a:prstGeom prst="flowChartConnector">
              <a:avLst/>
            </a:prstGeom>
            <a:solidFill>
              <a:schemeClr val="accent2">
                <a:alpha val="4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sz="1400" dirty="0"/>
            </a:p>
          </p:txBody>
        </p:sp>
        <p:sp>
          <p:nvSpPr>
            <p:cNvPr id="19" name="Organigramme : Connecteur 18">
              <a:extLst>
                <a:ext uri="{FF2B5EF4-FFF2-40B4-BE49-F238E27FC236}">
                  <a16:creationId xmlns:a16="http://schemas.microsoft.com/office/drawing/2014/main" id="{BFF3A24B-E7FA-72B0-A535-DB8F7F45F20A}"/>
                </a:ext>
              </a:extLst>
            </p:cNvPr>
            <p:cNvSpPr/>
            <p:nvPr/>
          </p:nvSpPr>
          <p:spPr>
            <a:xfrm>
              <a:off x="9886756" y="120115"/>
              <a:ext cx="1013286" cy="1043047"/>
            </a:xfrm>
            <a:prstGeom prst="flowChartConnector">
              <a:avLst/>
            </a:prstGeom>
            <a:solidFill>
              <a:schemeClr val="accent6">
                <a:alpha val="4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20" name="Organigramme : Connecteur 19">
              <a:extLst>
                <a:ext uri="{FF2B5EF4-FFF2-40B4-BE49-F238E27FC236}">
                  <a16:creationId xmlns:a16="http://schemas.microsoft.com/office/drawing/2014/main" id="{48E91A05-438B-7357-35EC-25BD42BE6052}"/>
                </a:ext>
              </a:extLst>
            </p:cNvPr>
            <p:cNvSpPr/>
            <p:nvPr/>
          </p:nvSpPr>
          <p:spPr>
            <a:xfrm>
              <a:off x="7860184" y="107615"/>
              <a:ext cx="1013286" cy="1030549"/>
            </a:xfrm>
            <a:prstGeom prst="flowChartConnector">
              <a:avLst/>
            </a:prstGeom>
            <a:solidFill>
              <a:schemeClr val="accent1">
                <a:alpha val="4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ltLang="en-US" sz="1400" dirty="0"/>
            </a:p>
          </p:txBody>
        </p:sp>
      </p:grpSp>
    </p:spTree>
    <p:extLst>
      <p:ext uri="{BB962C8B-B14F-4D97-AF65-F5344CB8AC3E}">
        <p14:creationId xmlns:p14="http://schemas.microsoft.com/office/powerpoint/2010/main" val="2213532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782244" y="320675"/>
            <a:ext cx="10515600" cy="1325563"/>
          </a:xfrm>
        </p:spPr>
        <p:txBody>
          <a:bodyPr>
            <a:normAutofit/>
          </a:bodyPr>
          <a:lstStyle/>
          <a:p>
            <a:r>
              <a:rPr lang="fr-BE" sz="2100" dirty="0"/>
              <a:t>Livre Ier  Chapitre 2. L’infraction</a:t>
            </a:r>
            <a:br>
              <a:rPr lang="fr-BE" sz="2100" dirty="0"/>
            </a:br>
            <a:br>
              <a:rPr lang="fr-BE" sz="2100" dirty="0"/>
            </a:br>
            <a:br>
              <a:rPr lang="fr-BE" sz="2100" dirty="0"/>
            </a:br>
            <a:endParaRPr lang="fr-BE" sz="2100" dirty="0"/>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aphicFrame>
        <p:nvGraphicFramePr>
          <p:cNvPr id="7" name="Espace réservé du contenu 6">
            <a:extLst>
              <a:ext uri="{FF2B5EF4-FFF2-40B4-BE49-F238E27FC236}">
                <a16:creationId xmlns:a16="http://schemas.microsoft.com/office/drawing/2014/main" id="{6D1D65DA-1A45-D499-EADB-EFB7053EBB54}"/>
              </a:ext>
            </a:extLst>
          </p:cNvPr>
          <p:cNvGraphicFramePr>
            <a:graphicFrameLocks noGrp="1"/>
          </p:cNvGraphicFramePr>
          <p:nvPr>
            <p:ph idx="1"/>
            <p:extLst>
              <p:ext uri="{D42A27DB-BD31-4B8C-83A1-F6EECF244321}">
                <p14:modId xmlns:p14="http://schemas.microsoft.com/office/powerpoint/2010/main" val="3228726197"/>
              </p:ext>
            </p:extLst>
          </p:nvPr>
        </p:nvGraphicFramePr>
        <p:xfrm>
          <a:off x="631825" y="1617994"/>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8610600" y="6356350"/>
            <a:ext cx="2743200" cy="365125"/>
          </a:xfrm>
        </p:spPr>
        <p:txBody>
          <a:bodyPr>
            <a:normAutofit/>
          </a:bodyPr>
          <a:lstStyle/>
          <a:p>
            <a:pPr>
              <a:spcAft>
                <a:spcPts val="600"/>
              </a:spcAft>
            </a:pPr>
            <a:fld id="{936F8E82-FA06-4262-BC24-5C54F77931AE}" type="slidenum">
              <a:rPr lang="nl-BE" smtClean="0"/>
              <a:pPr>
                <a:spcAft>
                  <a:spcPts val="600"/>
                </a:spcAft>
              </a:pPr>
              <a:t>20</a:t>
            </a:fld>
            <a:endParaRPr lang="nl-BE"/>
          </a:p>
        </p:txBody>
      </p:sp>
      <p:sp>
        <p:nvSpPr>
          <p:cNvPr id="6" name="ZoneTexte 5">
            <a:extLst>
              <a:ext uri="{FF2B5EF4-FFF2-40B4-BE49-F238E27FC236}">
                <a16:creationId xmlns:a16="http://schemas.microsoft.com/office/drawing/2014/main" id="{AA69EBD7-935A-59D2-BF1E-0EE85EB36CE3}"/>
              </a:ext>
            </a:extLst>
          </p:cNvPr>
          <p:cNvSpPr txBox="1"/>
          <p:nvPr/>
        </p:nvSpPr>
        <p:spPr>
          <a:xfrm>
            <a:off x="838200" y="843240"/>
            <a:ext cx="6096000" cy="523220"/>
          </a:xfrm>
          <a:prstGeom prst="rect">
            <a:avLst/>
          </a:prstGeom>
          <a:noFill/>
        </p:spPr>
        <p:txBody>
          <a:bodyPr wrap="square">
            <a:spAutoFit/>
          </a:bodyPr>
          <a:lstStyle/>
          <a:p>
            <a:pPr marL="0" indent="0">
              <a:buNone/>
            </a:pPr>
            <a:r>
              <a:rPr lang="nl-BE" sz="2800" dirty="0"/>
              <a:t>Art. 7. </a:t>
            </a:r>
            <a:r>
              <a:rPr lang="nl-BE" sz="2800" dirty="0" err="1"/>
              <a:t>L’élément</a:t>
            </a:r>
            <a:r>
              <a:rPr lang="nl-BE" sz="2800" dirty="0"/>
              <a:t> </a:t>
            </a:r>
            <a:r>
              <a:rPr lang="nl-BE" sz="2800" dirty="0" err="1"/>
              <a:t>moral</a:t>
            </a:r>
            <a:endParaRPr lang="nl-BE" sz="2800" dirty="0"/>
          </a:p>
        </p:txBody>
      </p:sp>
      <p:sp>
        <p:nvSpPr>
          <p:cNvPr id="10" name="Organigramme : Connecteur 9">
            <a:extLst>
              <a:ext uri="{FF2B5EF4-FFF2-40B4-BE49-F238E27FC236}">
                <a16:creationId xmlns:a16="http://schemas.microsoft.com/office/drawing/2014/main" id="{D39F1268-0119-0B51-71D3-B8367D6D22FF}"/>
              </a:ext>
            </a:extLst>
          </p:cNvPr>
          <p:cNvSpPr/>
          <p:nvPr/>
        </p:nvSpPr>
        <p:spPr>
          <a:xfrm>
            <a:off x="9408595" y="5086213"/>
            <a:ext cx="1600200" cy="1477414"/>
          </a:xfrm>
          <a:prstGeom prst="flowChartConnector">
            <a:avLst/>
          </a:prstGeom>
          <a:solidFill>
            <a:schemeClr val="accent1">
              <a:alpha val="4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altLang="en-US" sz="1400" dirty="0"/>
              <a:t>Conscience d’agir et libre arbitre = </a:t>
            </a:r>
            <a:r>
              <a:rPr lang="fr-BE" altLang="en-US" sz="1400" dirty="0" err="1"/>
              <a:t>él</a:t>
            </a:r>
            <a:r>
              <a:rPr lang="fr-BE" altLang="en-US" sz="1400" dirty="0"/>
              <a:t>. moral de base</a:t>
            </a:r>
          </a:p>
        </p:txBody>
      </p:sp>
    </p:spTree>
    <p:extLst>
      <p:ext uri="{BB962C8B-B14F-4D97-AF65-F5344CB8AC3E}">
        <p14:creationId xmlns:p14="http://schemas.microsoft.com/office/powerpoint/2010/main" val="3998018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782244" y="320675"/>
            <a:ext cx="10515600" cy="1325563"/>
          </a:xfrm>
        </p:spPr>
        <p:txBody>
          <a:bodyPr>
            <a:normAutofit/>
          </a:bodyPr>
          <a:lstStyle/>
          <a:p>
            <a:r>
              <a:rPr lang="fr-BE" sz="2100" dirty="0"/>
              <a:t>Livre Ier  Chapitre 2. L’infraction</a:t>
            </a:r>
            <a:br>
              <a:rPr lang="fr-BE" sz="2100" dirty="0"/>
            </a:br>
            <a:br>
              <a:rPr lang="fr-BE" sz="2100" dirty="0"/>
            </a:br>
            <a:br>
              <a:rPr lang="fr-BE" sz="2100" dirty="0"/>
            </a:br>
            <a:endParaRPr lang="fr-BE" sz="2100" dirty="0"/>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aphicFrame>
        <p:nvGraphicFramePr>
          <p:cNvPr id="7" name="Espace réservé du contenu 6">
            <a:extLst>
              <a:ext uri="{FF2B5EF4-FFF2-40B4-BE49-F238E27FC236}">
                <a16:creationId xmlns:a16="http://schemas.microsoft.com/office/drawing/2014/main" id="{6D1D65DA-1A45-D499-EADB-EFB7053EBB54}"/>
              </a:ext>
            </a:extLst>
          </p:cNvPr>
          <p:cNvGraphicFramePr>
            <a:graphicFrameLocks noGrp="1"/>
          </p:cNvGraphicFramePr>
          <p:nvPr>
            <p:ph idx="1"/>
            <p:extLst>
              <p:ext uri="{D42A27DB-BD31-4B8C-83A1-F6EECF244321}">
                <p14:modId xmlns:p14="http://schemas.microsoft.com/office/powerpoint/2010/main" val="3399020372"/>
              </p:ext>
            </p:extLst>
          </p:nvPr>
        </p:nvGraphicFramePr>
        <p:xfrm>
          <a:off x="487622" y="1326520"/>
          <a:ext cx="6096000" cy="44463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8610600" y="6356350"/>
            <a:ext cx="2743200" cy="365125"/>
          </a:xfrm>
        </p:spPr>
        <p:txBody>
          <a:bodyPr>
            <a:normAutofit/>
          </a:bodyPr>
          <a:lstStyle/>
          <a:p>
            <a:pPr>
              <a:spcAft>
                <a:spcPts val="600"/>
              </a:spcAft>
            </a:pPr>
            <a:fld id="{936F8E82-FA06-4262-BC24-5C54F77931AE}" type="slidenum">
              <a:rPr lang="nl-BE" smtClean="0"/>
              <a:pPr>
                <a:spcAft>
                  <a:spcPts val="600"/>
                </a:spcAft>
              </a:pPr>
              <a:t>21</a:t>
            </a:fld>
            <a:endParaRPr lang="nl-BE"/>
          </a:p>
        </p:txBody>
      </p:sp>
      <p:sp>
        <p:nvSpPr>
          <p:cNvPr id="6" name="ZoneTexte 5">
            <a:extLst>
              <a:ext uri="{FF2B5EF4-FFF2-40B4-BE49-F238E27FC236}">
                <a16:creationId xmlns:a16="http://schemas.microsoft.com/office/drawing/2014/main" id="{AA69EBD7-935A-59D2-BF1E-0EE85EB36CE3}"/>
              </a:ext>
            </a:extLst>
          </p:cNvPr>
          <p:cNvSpPr txBox="1"/>
          <p:nvPr/>
        </p:nvSpPr>
        <p:spPr>
          <a:xfrm>
            <a:off x="838200" y="843240"/>
            <a:ext cx="6096000" cy="523220"/>
          </a:xfrm>
          <a:prstGeom prst="rect">
            <a:avLst/>
          </a:prstGeom>
          <a:noFill/>
        </p:spPr>
        <p:txBody>
          <a:bodyPr wrap="square">
            <a:spAutoFit/>
          </a:bodyPr>
          <a:lstStyle/>
          <a:p>
            <a:pPr marL="0" indent="0">
              <a:buNone/>
            </a:pPr>
            <a:r>
              <a:rPr lang="nl-BE" sz="2800" dirty="0"/>
              <a:t>Art. 7. </a:t>
            </a:r>
            <a:r>
              <a:rPr lang="nl-BE" sz="2800" dirty="0" err="1"/>
              <a:t>L’élément</a:t>
            </a:r>
            <a:r>
              <a:rPr lang="nl-BE" sz="2800" dirty="0"/>
              <a:t> </a:t>
            </a:r>
            <a:r>
              <a:rPr lang="nl-BE" sz="2800" dirty="0" err="1"/>
              <a:t>moral</a:t>
            </a:r>
            <a:endParaRPr lang="nl-BE" sz="2800" dirty="0"/>
          </a:p>
        </p:txBody>
      </p:sp>
      <p:grpSp>
        <p:nvGrpSpPr>
          <p:cNvPr id="3" name="Groupe 2">
            <a:extLst>
              <a:ext uri="{FF2B5EF4-FFF2-40B4-BE49-F238E27FC236}">
                <a16:creationId xmlns:a16="http://schemas.microsoft.com/office/drawing/2014/main" id="{DF29FA11-CC2E-4B9C-BD53-9812C7228945}"/>
              </a:ext>
            </a:extLst>
          </p:cNvPr>
          <p:cNvGrpSpPr/>
          <p:nvPr/>
        </p:nvGrpSpPr>
        <p:grpSpPr>
          <a:xfrm>
            <a:off x="2995211" y="5367394"/>
            <a:ext cx="3128863" cy="1477415"/>
            <a:chOff x="8755077" y="4638853"/>
            <a:chExt cx="3128863" cy="1477415"/>
          </a:xfrm>
        </p:grpSpPr>
        <p:sp>
          <p:nvSpPr>
            <p:cNvPr id="5" name="Organigramme : Connecteur 4">
              <a:extLst>
                <a:ext uri="{FF2B5EF4-FFF2-40B4-BE49-F238E27FC236}">
                  <a16:creationId xmlns:a16="http://schemas.microsoft.com/office/drawing/2014/main" id="{603171B7-2A0A-B531-90B4-15852B6C6D55}"/>
                </a:ext>
              </a:extLst>
            </p:cNvPr>
            <p:cNvSpPr/>
            <p:nvPr/>
          </p:nvSpPr>
          <p:spPr>
            <a:xfrm>
              <a:off x="10283740" y="4638854"/>
              <a:ext cx="1600200" cy="1477414"/>
            </a:xfrm>
            <a:prstGeom prst="flowChartConnector">
              <a:avLst/>
            </a:prstGeom>
            <a:solidFill>
              <a:schemeClr val="accent2">
                <a:alpha val="44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altLang="en-US" sz="1400" dirty="0"/>
                <a:t>Défaut grave  de prévoyance </a:t>
              </a:r>
            </a:p>
            <a:p>
              <a:pPr algn="ctr"/>
              <a:r>
                <a:rPr lang="fr-BE" altLang="en-US" sz="1400" dirty="0"/>
                <a:t>ou de précaution</a:t>
              </a:r>
              <a:endParaRPr lang="fr-BE" sz="1400" dirty="0"/>
            </a:p>
          </p:txBody>
        </p:sp>
        <p:sp>
          <p:nvSpPr>
            <p:cNvPr id="17" name="Organigramme : Connecteur 16">
              <a:extLst>
                <a:ext uri="{FF2B5EF4-FFF2-40B4-BE49-F238E27FC236}">
                  <a16:creationId xmlns:a16="http://schemas.microsoft.com/office/drawing/2014/main" id="{E33F0754-C84E-B362-73F2-66AD353C5B2F}"/>
                </a:ext>
              </a:extLst>
            </p:cNvPr>
            <p:cNvSpPr/>
            <p:nvPr/>
          </p:nvSpPr>
          <p:spPr>
            <a:xfrm>
              <a:off x="8755077" y="4638853"/>
              <a:ext cx="1600200" cy="1477414"/>
            </a:xfrm>
            <a:prstGeom prst="flowChartConnector">
              <a:avLst/>
            </a:prstGeom>
            <a:solidFill>
              <a:schemeClr val="accent1">
                <a:alpha val="4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altLang="en-US" sz="1400" dirty="0"/>
                <a:t>Conscience d’agir et libre arbitre = </a:t>
              </a:r>
              <a:r>
                <a:rPr lang="fr-BE" altLang="en-US" sz="1400" dirty="0" err="1"/>
                <a:t>él</a:t>
              </a:r>
              <a:r>
                <a:rPr lang="fr-BE" altLang="en-US" sz="1400" dirty="0"/>
                <a:t>. moral de base</a:t>
              </a:r>
            </a:p>
          </p:txBody>
        </p:sp>
        <p:sp>
          <p:nvSpPr>
            <p:cNvPr id="18" name="Signe Plus 17">
              <a:extLst>
                <a:ext uri="{FF2B5EF4-FFF2-40B4-BE49-F238E27FC236}">
                  <a16:creationId xmlns:a16="http://schemas.microsoft.com/office/drawing/2014/main" id="{279D3D0D-359B-21A4-E2A5-F7FBA6B31CEE}"/>
                </a:ext>
              </a:extLst>
            </p:cNvPr>
            <p:cNvSpPr/>
            <p:nvPr/>
          </p:nvSpPr>
          <p:spPr>
            <a:xfrm>
              <a:off x="10114412" y="5116852"/>
              <a:ext cx="464385" cy="401016"/>
            </a:xfrm>
            <a:prstGeom prst="mathPlus">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grpSp>
      <p:sp>
        <p:nvSpPr>
          <p:cNvPr id="8" name="ZoneTexte 7">
            <a:extLst>
              <a:ext uri="{FF2B5EF4-FFF2-40B4-BE49-F238E27FC236}">
                <a16:creationId xmlns:a16="http://schemas.microsoft.com/office/drawing/2014/main" id="{36823AEC-DFBF-FB71-9464-FB6EE3CEDEED}"/>
              </a:ext>
            </a:extLst>
          </p:cNvPr>
          <p:cNvSpPr txBox="1"/>
          <p:nvPr/>
        </p:nvSpPr>
        <p:spPr>
          <a:xfrm>
            <a:off x="7034912" y="364193"/>
            <a:ext cx="4967320" cy="6740307"/>
          </a:xfrm>
          <a:prstGeom prst="rect">
            <a:avLst/>
          </a:prstGeom>
          <a:noFill/>
        </p:spPr>
        <p:txBody>
          <a:bodyPr wrap="square" rtlCol="0">
            <a:spAutoFit/>
          </a:bodyPr>
          <a:lstStyle/>
          <a:p>
            <a:r>
              <a:rPr lang="fr-BE" sz="3200" dirty="0"/>
              <a:t>Critères (exemples):</a:t>
            </a:r>
          </a:p>
          <a:p>
            <a:pPr marL="457200" indent="-457200">
              <a:buFontTx/>
              <a:buChar char="-"/>
            </a:pPr>
            <a:r>
              <a:rPr lang="fr-BE" sz="2000" dirty="0"/>
              <a:t>Règles en usage dans le secteur concerné</a:t>
            </a:r>
          </a:p>
          <a:p>
            <a:pPr marL="457200" indent="-457200">
              <a:buFontTx/>
              <a:buChar char="-"/>
            </a:pPr>
            <a:r>
              <a:rPr lang="fr-BE" sz="2000" dirty="0"/>
              <a:t>Âge et expertise de l’auteur</a:t>
            </a:r>
          </a:p>
          <a:p>
            <a:pPr marL="457200" indent="-457200">
              <a:buFontTx/>
              <a:buChar char="-"/>
            </a:pPr>
            <a:r>
              <a:rPr lang="fr-BE" sz="2000" dirty="0"/>
              <a:t>Caractère téméraire de la faute</a:t>
            </a:r>
          </a:p>
          <a:p>
            <a:pPr marL="457200" indent="-457200">
              <a:buFontTx/>
              <a:buChar char="-"/>
            </a:pPr>
            <a:r>
              <a:rPr lang="fr-BE" sz="2000" dirty="0"/>
              <a:t>Nombre de fautes</a:t>
            </a:r>
          </a:p>
          <a:p>
            <a:pPr marL="457200" indent="-457200">
              <a:buFontTx/>
              <a:buChar char="-"/>
            </a:pPr>
            <a:r>
              <a:rPr lang="fr-BE" sz="2000" dirty="0"/>
              <a:t>Prévisibilité des conséquences visées dans l’incrimination</a:t>
            </a:r>
          </a:p>
          <a:p>
            <a:pPr marL="457200" indent="-457200">
              <a:buFontTx/>
              <a:buChar char="-"/>
            </a:pPr>
            <a:r>
              <a:rPr lang="fr-BE" sz="2000" dirty="0"/>
              <a:t>Répétition d’une faute légère</a:t>
            </a:r>
          </a:p>
          <a:p>
            <a:pPr marL="457200" indent="-457200">
              <a:buFontTx/>
              <a:buChar char="-"/>
            </a:pPr>
            <a:endParaRPr lang="fr-BE" sz="2400" dirty="0"/>
          </a:p>
          <a:p>
            <a:r>
              <a:rPr lang="fr-BE" sz="2400" dirty="0"/>
              <a:t>Autres critères utiles: art. 6.6 du Code civil</a:t>
            </a:r>
          </a:p>
          <a:p>
            <a:endParaRPr lang="fr-BE" sz="2400" dirty="0"/>
          </a:p>
          <a:p>
            <a:r>
              <a:rPr lang="fr-BE" sz="2400" dirty="0"/>
              <a:t>Fin de l’unité de la faute pénale et de la faute civile (preuve moins lourde pour la victime au civil : la preuve doit être rapportée avec un degré raisonnable de certitude (art. 8.5 C. civ.)</a:t>
            </a:r>
          </a:p>
          <a:p>
            <a:endParaRPr lang="fr-BE" sz="2000" dirty="0"/>
          </a:p>
        </p:txBody>
      </p:sp>
    </p:spTree>
    <p:extLst>
      <p:ext uri="{BB962C8B-B14F-4D97-AF65-F5344CB8AC3E}">
        <p14:creationId xmlns:p14="http://schemas.microsoft.com/office/powerpoint/2010/main" val="14451978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182427" y="1474438"/>
            <a:ext cx="7474170" cy="1185781"/>
          </a:xfrm>
        </p:spPr>
        <p:txBody>
          <a:bodyPr anchor="ctr">
            <a:normAutofit fontScale="90000"/>
          </a:bodyPr>
          <a:lstStyle/>
          <a:p>
            <a:pPr marL="0" indent="0">
              <a:buNone/>
            </a:pPr>
            <a:br>
              <a:rPr lang="nl-BE" sz="2700" i="1" dirty="0"/>
            </a:br>
            <a:r>
              <a:rPr lang="nl-BE" sz="2700" dirty="0"/>
              <a:t>Art. 7. </a:t>
            </a:r>
            <a:r>
              <a:rPr lang="nl-BE" sz="2700" dirty="0" err="1"/>
              <a:t>L’élément</a:t>
            </a:r>
            <a:r>
              <a:rPr lang="nl-BE" sz="2700" dirty="0"/>
              <a:t> </a:t>
            </a:r>
            <a:r>
              <a:rPr lang="nl-BE" sz="2700" dirty="0" err="1"/>
              <a:t>moral</a:t>
            </a:r>
            <a:r>
              <a:rPr lang="nl-BE" sz="2700" dirty="0"/>
              <a:t> - </a:t>
            </a:r>
            <a:r>
              <a:rPr lang="nl-BE" sz="2700" dirty="0" err="1"/>
              <a:t>Infractions</a:t>
            </a:r>
            <a:r>
              <a:rPr lang="nl-BE" sz="2700" dirty="0"/>
              <a:t> </a:t>
            </a:r>
            <a:r>
              <a:rPr lang="nl-BE" sz="2700" b="1" u="sng" dirty="0" err="1"/>
              <a:t>intentionnelles</a:t>
            </a:r>
            <a:br>
              <a:rPr lang="nl-BE" sz="1000" i="1" dirty="0"/>
            </a:br>
            <a:br>
              <a:rPr lang="fr-BE" sz="1000" dirty="0"/>
            </a:br>
            <a:br>
              <a:rPr lang="fr-BE" sz="1000" dirty="0"/>
            </a:br>
            <a:br>
              <a:rPr lang="fr-BE" sz="1000" dirty="0"/>
            </a:br>
            <a:endParaRPr lang="fr-BE" sz="1000" dirty="0"/>
          </a:p>
        </p:txBody>
      </p:sp>
      <p:graphicFrame>
        <p:nvGraphicFramePr>
          <p:cNvPr id="5" name="Espace réservé du contenu 4">
            <a:extLst>
              <a:ext uri="{FF2B5EF4-FFF2-40B4-BE49-F238E27FC236}">
                <a16:creationId xmlns:a16="http://schemas.microsoft.com/office/drawing/2014/main" id="{C6888B42-9653-A246-B89F-A7B12DDF77F3}"/>
              </a:ext>
            </a:extLst>
          </p:cNvPr>
          <p:cNvGraphicFramePr>
            <a:graphicFrameLocks noGrp="1"/>
          </p:cNvGraphicFramePr>
          <p:nvPr>
            <p:ph idx="1"/>
            <p:extLst>
              <p:ext uri="{D42A27DB-BD31-4B8C-83A1-F6EECF244321}">
                <p14:modId xmlns:p14="http://schemas.microsoft.com/office/powerpoint/2010/main" val="2163592985"/>
              </p:ext>
            </p:extLst>
          </p:nvPr>
        </p:nvGraphicFramePr>
        <p:xfrm>
          <a:off x="131976" y="2330135"/>
          <a:ext cx="12020400" cy="44906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11704320" y="6455664"/>
            <a:ext cx="448056" cy="365125"/>
          </a:xfrm>
        </p:spPr>
        <p:txBody>
          <a:bodyPr>
            <a:normAutofit/>
          </a:bodyPr>
          <a:lstStyle/>
          <a:p>
            <a:pPr>
              <a:spcAft>
                <a:spcPts val="600"/>
              </a:spcAft>
            </a:pPr>
            <a:fld id="{936F8E82-FA06-4262-BC24-5C54F77931AE}" type="slidenum">
              <a:rPr lang="nl-BE" sz="1100" smtClean="0">
                <a:solidFill>
                  <a:schemeClr val="tx1">
                    <a:lumMod val="50000"/>
                    <a:lumOff val="50000"/>
                  </a:schemeClr>
                </a:solidFill>
              </a:rPr>
              <a:pPr>
                <a:spcAft>
                  <a:spcPts val="600"/>
                </a:spcAft>
              </a:pPr>
              <a:t>22</a:t>
            </a:fld>
            <a:endParaRPr lang="nl-BE" sz="1100">
              <a:solidFill>
                <a:schemeClr val="tx1">
                  <a:lumMod val="50000"/>
                  <a:lumOff val="50000"/>
                </a:schemeClr>
              </a:solidFill>
            </a:endParaRPr>
          </a:p>
        </p:txBody>
      </p:sp>
      <p:sp>
        <p:nvSpPr>
          <p:cNvPr id="6" name="Organigramme : Connecteur 5">
            <a:extLst>
              <a:ext uri="{FF2B5EF4-FFF2-40B4-BE49-F238E27FC236}">
                <a16:creationId xmlns:a16="http://schemas.microsoft.com/office/drawing/2014/main" id="{1D973A54-E20E-6D3E-584A-744579E68B7A}"/>
              </a:ext>
            </a:extLst>
          </p:cNvPr>
          <p:cNvSpPr/>
          <p:nvPr/>
        </p:nvSpPr>
        <p:spPr>
          <a:xfrm>
            <a:off x="7423921" y="113702"/>
            <a:ext cx="1600200" cy="1477414"/>
          </a:xfrm>
          <a:prstGeom prst="flowChartConnector">
            <a:avLst/>
          </a:prstGeom>
          <a:solidFill>
            <a:srgbClr val="CC00FF">
              <a:alpha val="4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b="1" dirty="0"/>
              <a:t>Dol général</a:t>
            </a:r>
          </a:p>
        </p:txBody>
      </p:sp>
      <p:sp>
        <p:nvSpPr>
          <p:cNvPr id="7" name="Organigramme : Connecteur 6">
            <a:extLst>
              <a:ext uri="{FF2B5EF4-FFF2-40B4-BE49-F238E27FC236}">
                <a16:creationId xmlns:a16="http://schemas.microsoft.com/office/drawing/2014/main" id="{78218884-1AD5-DCDA-EB81-CC718B5B5189}"/>
              </a:ext>
            </a:extLst>
          </p:cNvPr>
          <p:cNvSpPr/>
          <p:nvPr/>
        </p:nvSpPr>
        <p:spPr>
          <a:xfrm>
            <a:off x="10587434" y="113702"/>
            <a:ext cx="1512214" cy="1477414"/>
          </a:xfrm>
          <a:prstGeom prst="flowChartConnector">
            <a:avLst/>
          </a:prstGeom>
          <a:solidFill>
            <a:schemeClr val="accent2">
              <a:alpha val="4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altLang="en-US" sz="1400" dirty="0"/>
              <a:t>Défaut grave  de prévoyance </a:t>
            </a:r>
          </a:p>
          <a:p>
            <a:pPr algn="ctr"/>
            <a:r>
              <a:rPr lang="fr-BE" altLang="en-US" sz="1400" dirty="0"/>
              <a:t>ou de précaution</a:t>
            </a:r>
            <a:endParaRPr lang="fr-BE" sz="1400" dirty="0"/>
          </a:p>
        </p:txBody>
      </p:sp>
      <p:sp>
        <p:nvSpPr>
          <p:cNvPr id="8" name="Organigramme : Connecteur 7">
            <a:extLst>
              <a:ext uri="{FF2B5EF4-FFF2-40B4-BE49-F238E27FC236}">
                <a16:creationId xmlns:a16="http://schemas.microsoft.com/office/drawing/2014/main" id="{0B8B16E5-172E-F4AE-8152-D66142856912}"/>
              </a:ext>
            </a:extLst>
          </p:cNvPr>
          <p:cNvSpPr/>
          <p:nvPr/>
        </p:nvSpPr>
        <p:spPr>
          <a:xfrm>
            <a:off x="9011825" y="113702"/>
            <a:ext cx="1600200" cy="1477414"/>
          </a:xfrm>
          <a:prstGeom prst="flowChartConnector">
            <a:avLst/>
          </a:prstGeom>
          <a:solidFill>
            <a:schemeClr val="accent6">
              <a:alpha val="4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dirty="0"/>
              <a:t>Dol spécial</a:t>
            </a:r>
          </a:p>
        </p:txBody>
      </p:sp>
      <p:sp>
        <p:nvSpPr>
          <p:cNvPr id="15" name="Rectangle 14">
            <a:extLst>
              <a:ext uri="{FF2B5EF4-FFF2-40B4-BE49-F238E27FC236}">
                <a16:creationId xmlns:a16="http://schemas.microsoft.com/office/drawing/2014/main" id="{79317963-B8B6-CC65-2396-DA9E9C5AA53E}"/>
              </a:ext>
            </a:extLst>
          </p:cNvPr>
          <p:cNvSpPr/>
          <p:nvPr/>
        </p:nvSpPr>
        <p:spPr>
          <a:xfrm>
            <a:off x="948267" y="2393407"/>
            <a:ext cx="2904066" cy="883193"/>
          </a:xfrm>
          <a:prstGeom prst="rect">
            <a:avLst/>
          </a:prstGeom>
          <a:solidFill>
            <a:srgbClr val="CC00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3600" dirty="0">
                <a:solidFill>
                  <a:schemeClr val="tx1"/>
                </a:solidFill>
              </a:rPr>
              <a:t>DOL GENERAL</a:t>
            </a:r>
          </a:p>
        </p:txBody>
      </p:sp>
      <p:sp>
        <p:nvSpPr>
          <p:cNvPr id="17" name="Rectangle 16">
            <a:extLst>
              <a:ext uri="{FF2B5EF4-FFF2-40B4-BE49-F238E27FC236}">
                <a16:creationId xmlns:a16="http://schemas.microsoft.com/office/drawing/2014/main" id="{6A35812C-1E43-97A0-58D7-558F07576E32}"/>
              </a:ext>
            </a:extLst>
          </p:cNvPr>
          <p:cNvSpPr/>
          <p:nvPr/>
        </p:nvSpPr>
        <p:spPr>
          <a:xfrm>
            <a:off x="855134" y="4683298"/>
            <a:ext cx="2904066" cy="883193"/>
          </a:xfrm>
          <a:prstGeom prst="rect">
            <a:avLst/>
          </a:prstGeom>
          <a:solidFill>
            <a:srgbClr val="92D05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3600" dirty="0">
                <a:solidFill>
                  <a:schemeClr val="tx1"/>
                </a:solidFill>
              </a:rPr>
              <a:t>DOL SPECIAL</a:t>
            </a:r>
          </a:p>
        </p:txBody>
      </p:sp>
      <p:sp>
        <p:nvSpPr>
          <p:cNvPr id="18" name="Organigramme : Connecteur 17">
            <a:extLst>
              <a:ext uri="{FF2B5EF4-FFF2-40B4-BE49-F238E27FC236}">
                <a16:creationId xmlns:a16="http://schemas.microsoft.com/office/drawing/2014/main" id="{16435EE7-E91E-BD1A-FE63-CF5666CBEB6B}"/>
              </a:ext>
            </a:extLst>
          </p:cNvPr>
          <p:cNvSpPr/>
          <p:nvPr/>
        </p:nvSpPr>
        <p:spPr>
          <a:xfrm>
            <a:off x="2556981" y="3200236"/>
            <a:ext cx="1410981" cy="1292360"/>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altLang="en-US" sz="1200" dirty="0">
                <a:solidFill>
                  <a:schemeClr val="tx1"/>
                </a:solidFill>
              </a:rPr>
              <a:t>Conscience d’agir et libre arbitre = </a:t>
            </a:r>
            <a:r>
              <a:rPr lang="fr-BE" altLang="en-US" sz="1200" dirty="0" err="1">
                <a:solidFill>
                  <a:schemeClr val="tx1"/>
                </a:solidFill>
              </a:rPr>
              <a:t>él</a:t>
            </a:r>
            <a:r>
              <a:rPr lang="fr-BE" altLang="en-US" sz="1200" dirty="0">
                <a:solidFill>
                  <a:schemeClr val="tx1"/>
                </a:solidFill>
              </a:rPr>
              <a:t>. moral de base</a:t>
            </a:r>
          </a:p>
        </p:txBody>
      </p:sp>
      <p:sp>
        <p:nvSpPr>
          <p:cNvPr id="9" name="Organigramme : Connecteur 8">
            <a:extLst>
              <a:ext uri="{FF2B5EF4-FFF2-40B4-BE49-F238E27FC236}">
                <a16:creationId xmlns:a16="http://schemas.microsoft.com/office/drawing/2014/main" id="{8E59F1B5-2ECB-2DCB-5F7F-524C39CEBE60}"/>
              </a:ext>
            </a:extLst>
          </p:cNvPr>
          <p:cNvSpPr/>
          <p:nvPr/>
        </p:nvSpPr>
        <p:spPr>
          <a:xfrm>
            <a:off x="2904699" y="5328996"/>
            <a:ext cx="1600200" cy="1477414"/>
          </a:xfrm>
          <a:prstGeom prst="flowChartConnector">
            <a:avLst/>
          </a:prstGeom>
          <a:solidFill>
            <a:schemeClr val="accent1">
              <a:alpha val="44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altLang="en-US" sz="1400" dirty="0">
                <a:solidFill>
                  <a:schemeClr val="tx1"/>
                </a:solidFill>
              </a:rPr>
              <a:t>Conscience d’agir et libre arbitre = </a:t>
            </a:r>
            <a:r>
              <a:rPr lang="fr-BE" altLang="en-US" sz="1400" dirty="0" err="1">
                <a:solidFill>
                  <a:schemeClr val="tx1"/>
                </a:solidFill>
              </a:rPr>
              <a:t>él</a:t>
            </a:r>
            <a:r>
              <a:rPr lang="fr-BE" altLang="en-US" sz="1400" dirty="0">
                <a:solidFill>
                  <a:schemeClr val="tx1"/>
                </a:solidFill>
              </a:rPr>
              <a:t>. moral de base</a:t>
            </a:r>
          </a:p>
        </p:txBody>
      </p:sp>
      <p:sp>
        <p:nvSpPr>
          <p:cNvPr id="20" name="Organigramme : Connecteur 19">
            <a:extLst>
              <a:ext uri="{FF2B5EF4-FFF2-40B4-BE49-F238E27FC236}">
                <a16:creationId xmlns:a16="http://schemas.microsoft.com/office/drawing/2014/main" id="{2C212ADF-B49B-0771-AF29-FDB373F8979A}"/>
              </a:ext>
            </a:extLst>
          </p:cNvPr>
          <p:cNvSpPr/>
          <p:nvPr/>
        </p:nvSpPr>
        <p:spPr>
          <a:xfrm>
            <a:off x="5830188" y="132308"/>
            <a:ext cx="1600200" cy="1477414"/>
          </a:xfrm>
          <a:prstGeom prst="flowChartConnector">
            <a:avLst/>
          </a:prstGeom>
          <a:solidFill>
            <a:schemeClr val="accent1">
              <a:alpha val="4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altLang="en-US" sz="1400" dirty="0"/>
              <a:t>Conscience d’agir et libre arbitre = </a:t>
            </a:r>
            <a:r>
              <a:rPr lang="fr-BE" altLang="en-US" sz="1400" dirty="0" err="1"/>
              <a:t>él</a:t>
            </a:r>
            <a:r>
              <a:rPr lang="fr-BE" altLang="en-US" sz="1400" dirty="0"/>
              <a:t>. moral de base</a:t>
            </a:r>
          </a:p>
        </p:txBody>
      </p:sp>
      <p:sp>
        <p:nvSpPr>
          <p:cNvPr id="22" name="Organigramme : Connecteur 21">
            <a:extLst>
              <a:ext uri="{FF2B5EF4-FFF2-40B4-BE49-F238E27FC236}">
                <a16:creationId xmlns:a16="http://schemas.microsoft.com/office/drawing/2014/main" id="{E32FE7C1-DDF5-A77D-4419-14EC455B75A8}"/>
              </a:ext>
            </a:extLst>
          </p:cNvPr>
          <p:cNvSpPr/>
          <p:nvPr/>
        </p:nvSpPr>
        <p:spPr>
          <a:xfrm>
            <a:off x="1491610" y="5335455"/>
            <a:ext cx="1600200" cy="1477414"/>
          </a:xfrm>
          <a:prstGeom prst="flowChartConnector">
            <a:avLst/>
          </a:prstGeom>
          <a:solidFill>
            <a:srgbClr val="CC00FF">
              <a:alpha val="4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b="1" dirty="0">
                <a:solidFill>
                  <a:schemeClr val="tx1"/>
                </a:solidFill>
              </a:rPr>
              <a:t>Dol général</a:t>
            </a:r>
          </a:p>
        </p:txBody>
      </p:sp>
      <p:sp>
        <p:nvSpPr>
          <p:cNvPr id="23" name="Organigramme : Connecteur 22">
            <a:extLst>
              <a:ext uri="{FF2B5EF4-FFF2-40B4-BE49-F238E27FC236}">
                <a16:creationId xmlns:a16="http://schemas.microsoft.com/office/drawing/2014/main" id="{E098033C-16BD-B448-8926-27DE3C703FE0}"/>
              </a:ext>
            </a:extLst>
          </p:cNvPr>
          <p:cNvSpPr/>
          <p:nvPr/>
        </p:nvSpPr>
        <p:spPr>
          <a:xfrm>
            <a:off x="131975" y="5328996"/>
            <a:ext cx="1679892" cy="1491793"/>
          </a:xfrm>
          <a:prstGeom prst="flowChartConnector">
            <a:avLst/>
          </a:prstGeom>
          <a:solidFill>
            <a:srgbClr val="92D050">
              <a:alpha val="4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1400" dirty="0">
                <a:solidFill>
                  <a:srgbClr val="FF0000"/>
                </a:solidFill>
              </a:rPr>
              <a:t>intention de poursuivre un résultat déterminé ou état d’esprit particulier</a:t>
            </a:r>
          </a:p>
        </p:txBody>
      </p:sp>
      <p:sp>
        <p:nvSpPr>
          <p:cNvPr id="26" name="Organigramme : Connecteur 25">
            <a:extLst>
              <a:ext uri="{FF2B5EF4-FFF2-40B4-BE49-F238E27FC236}">
                <a16:creationId xmlns:a16="http://schemas.microsoft.com/office/drawing/2014/main" id="{A7F24E71-BD7A-69C6-80F2-40C76C0251AA}"/>
              </a:ext>
            </a:extLst>
          </p:cNvPr>
          <p:cNvSpPr/>
          <p:nvPr/>
        </p:nvSpPr>
        <p:spPr>
          <a:xfrm>
            <a:off x="1106376" y="3181630"/>
            <a:ext cx="1410981" cy="1292360"/>
          </a:xfrm>
          <a:prstGeom prst="flowChartConnector">
            <a:avLst/>
          </a:prstGeom>
          <a:noFill/>
        </p:spPr>
        <p:style>
          <a:lnRef idx="2">
            <a:schemeClr val="accent1">
              <a:shade val="15000"/>
            </a:schemeClr>
          </a:lnRef>
          <a:fillRef idx="1">
            <a:schemeClr val="accent1"/>
          </a:fillRef>
          <a:effectRef idx="0">
            <a:schemeClr val="accent1"/>
          </a:effectRef>
          <a:fontRef idx="minor">
            <a:schemeClr val="lt1"/>
          </a:fontRef>
        </p:style>
        <p:txBody>
          <a:bodyPr wrap="none" lIns="0" tIns="36000" rIns="0" rtlCol="0" anchor="t"/>
          <a:lstStyle/>
          <a:p>
            <a:endParaRPr lang="fr-BE" altLang="en-US" b="1" dirty="0">
              <a:solidFill>
                <a:schemeClr val="bg1"/>
              </a:solidFill>
            </a:endParaRPr>
          </a:p>
          <a:p>
            <a:pPr algn="ctr"/>
            <a:r>
              <a:rPr lang="fr-BE" altLang="en-US" b="1" dirty="0">
                <a:solidFill>
                  <a:srgbClr val="FF0000"/>
                </a:solidFill>
              </a:rPr>
              <a:t>délibérément</a:t>
            </a:r>
          </a:p>
        </p:txBody>
      </p:sp>
      <p:sp>
        <p:nvSpPr>
          <p:cNvPr id="27" name="Signe Plus 26">
            <a:extLst>
              <a:ext uri="{FF2B5EF4-FFF2-40B4-BE49-F238E27FC236}">
                <a16:creationId xmlns:a16="http://schemas.microsoft.com/office/drawing/2014/main" id="{C1A7FBF0-4B74-FD7D-A7F7-CFF8B8193533}"/>
              </a:ext>
            </a:extLst>
          </p:cNvPr>
          <p:cNvSpPr/>
          <p:nvPr/>
        </p:nvSpPr>
        <p:spPr>
          <a:xfrm>
            <a:off x="2304977" y="3789232"/>
            <a:ext cx="464385" cy="401016"/>
          </a:xfrm>
          <a:prstGeom prst="mathPlus">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8" name="Signe Plus 27">
            <a:extLst>
              <a:ext uri="{FF2B5EF4-FFF2-40B4-BE49-F238E27FC236}">
                <a16:creationId xmlns:a16="http://schemas.microsoft.com/office/drawing/2014/main" id="{BE49814D-3319-9B1A-A79B-2730293B2F45}"/>
              </a:ext>
            </a:extLst>
          </p:cNvPr>
          <p:cNvSpPr/>
          <p:nvPr/>
        </p:nvSpPr>
        <p:spPr>
          <a:xfrm>
            <a:off x="1524743" y="5881574"/>
            <a:ext cx="464385" cy="401016"/>
          </a:xfrm>
          <a:prstGeom prst="mathPlus">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9" name="Signe Plus 28">
            <a:extLst>
              <a:ext uri="{FF2B5EF4-FFF2-40B4-BE49-F238E27FC236}">
                <a16:creationId xmlns:a16="http://schemas.microsoft.com/office/drawing/2014/main" id="{D4D09ABD-EE44-F37B-0218-324039E2A7DB}"/>
              </a:ext>
            </a:extLst>
          </p:cNvPr>
          <p:cNvSpPr/>
          <p:nvPr/>
        </p:nvSpPr>
        <p:spPr>
          <a:xfrm>
            <a:off x="2859617" y="5907951"/>
            <a:ext cx="464385" cy="401016"/>
          </a:xfrm>
          <a:prstGeom prst="mathPlus">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1" name="ZoneTexte 10">
            <a:extLst>
              <a:ext uri="{FF2B5EF4-FFF2-40B4-BE49-F238E27FC236}">
                <a16:creationId xmlns:a16="http://schemas.microsoft.com/office/drawing/2014/main" id="{F0ABCC63-0973-B61C-9172-C80BF6CB5F77}"/>
              </a:ext>
            </a:extLst>
          </p:cNvPr>
          <p:cNvSpPr txBox="1"/>
          <p:nvPr/>
        </p:nvSpPr>
        <p:spPr>
          <a:xfrm>
            <a:off x="97987" y="113702"/>
            <a:ext cx="6095010" cy="646331"/>
          </a:xfrm>
          <a:prstGeom prst="rect">
            <a:avLst/>
          </a:prstGeom>
          <a:noFill/>
        </p:spPr>
        <p:txBody>
          <a:bodyPr wrap="square">
            <a:spAutoFit/>
          </a:bodyPr>
          <a:lstStyle/>
          <a:p>
            <a:r>
              <a:rPr lang="fr-BE" sz="1800" dirty="0"/>
              <a:t>Livre Ier  Chapitre 2. L’infraction</a:t>
            </a:r>
            <a:br>
              <a:rPr lang="fr-BE" sz="1800" dirty="0"/>
            </a:br>
            <a:r>
              <a:rPr lang="nl-BE" sz="1800" b="1" i="1" dirty="0" err="1"/>
              <a:t>Section</a:t>
            </a:r>
            <a:r>
              <a:rPr lang="nl-BE" sz="1800" b="1" i="1" dirty="0"/>
              <a:t> 1</a:t>
            </a:r>
            <a:r>
              <a:rPr lang="nl-BE" sz="1800" b="1" i="1" baseline="30000" dirty="0"/>
              <a:t>er</a:t>
            </a:r>
            <a:r>
              <a:rPr lang="nl-BE" sz="1800" b="1" i="1" dirty="0"/>
              <a:t> Définition de </a:t>
            </a:r>
            <a:r>
              <a:rPr lang="nl-BE" sz="1800" b="1" i="1" dirty="0" err="1"/>
              <a:t>l’infraction</a:t>
            </a:r>
            <a:endParaRPr lang="fr-BE" b="1" dirty="0"/>
          </a:p>
        </p:txBody>
      </p:sp>
    </p:spTree>
    <p:extLst>
      <p:ext uri="{BB962C8B-B14F-4D97-AF65-F5344CB8AC3E}">
        <p14:creationId xmlns:p14="http://schemas.microsoft.com/office/powerpoint/2010/main" val="14725637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146426" y="570121"/>
            <a:ext cx="7055380" cy="528010"/>
          </a:xfrm>
        </p:spPr>
        <p:txBody>
          <a:bodyPr>
            <a:normAutofit fontScale="9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BE" sz="2000" dirty="0"/>
              <a:t>Livre Ier  Chapitre 2. « L’infraction »</a:t>
            </a:r>
            <a:br>
              <a:rPr lang="fr-BE" sz="2000" dirty="0"/>
            </a:br>
            <a:br>
              <a:rPr lang="fr-BE" sz="2000" dirty="0"/>
            </a:br>
            <a:r>
              <a:rPr kumimoji="0" lang="nl-BE" sz="2800" b="0" i="1" u="none" strike="noStrike" kern="1200" cap="none" spc="0" normalizeH="0" baseline="0" noProof="0" dirty="0">
                <a:ln>
                  <a:noFill/>
                </a:ln>
                <a:solidFill>
                  <a:prstClr val="black"/>
                </a:solidFill>
                <a:effectLst/>
                <a:uLnTx/>
                <a:uFillTx/>
                <a:latin typeface="Calibri" panose="020F0502020204030204"/>
                <a:ea typeface="+mn-ea"/>
                <a:cs typeface="+mn-cs"/>
              </a:rPr>
              <a:t>Art. 7. </a:t>
            </a:r>
            <a:r>
              <a:rPr kumimoji="0" lang="nl-BE" sz="2800" b="0" i="1" u="none" strike="noStrike" kern="1200" cap="none" spc="0" normalizeH="0" baseline="0" noProof="0" dirty="0" err="1">
                <a:ln>
                  <a:noFill/>
                </a:ln>
                <a:solidFill>
                  <a:prstClr val="black"/>
                </a:solidFill>
                <a:effectLst/>
                <a:uLnTx/>
                <a:uFillTx/>
                <a:latin typeface="Calibri" panose="020F0502020204030204"/>
                <a:ea typeface="+mn-ea"/>
                <a:cs typeface="+mn-cs"/>
              </a:rPr>
              <a:t>L’élément</a:t>
            </a:r>
            <a:r>
              <a:rPr kumimoji="0" lang="nl-BE" sz="28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800" b="0" i="1" u="none" strike="noStrike" kern="1200" cap="none" spc="0" normalizeH="0" baseline="0" noProof="0" dirty="0" err="1">
                <a:ln>
                  <a:noFill/>
                </a:ln>
                <a:solidFill>
                  <a:prstClr val="black"/>
                </a:solidFill>
                <a:effectLst/>
                <a:uLnTx/>
                <a:uFillTx/>
                <a:latin typeface="Calibri" panose="020F0502020204030204"/>
                <a:ea typeface="+mn-ea"/>
                <a:cs typeface="+mn-cs"/>
              </a:rPr>
              <a:t>moral</a:t>
            </a:r>
            <a:r>
              <a:rPr kumimoji="0" lang="nl-BE" sz="2800" b="0" i="1"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nl-BE" sz="2800" b="0" i="1" u="none" strike="noStrike" kern="1200" cap="none" spc="0" normalizeH="0" baseline="0" noProof="0" dirty="0" err="1">
                <a:ln>
                  <a:noFill/>
                </a:ln>
                <a:solidFill>
                  <a:prstClr val="black"/>
                </a:solidFill>
                <a:effectLst/>
                <a:uLnTx/>
                <a:uFillTx/>
                <a:latin typeface="Calibri" panose="020F0502020204030204"/>
                <a:ea typeface="+mn-ea"/>
                <a:cs typeface="+mn-cs"/>
              </a:rPr>
              <a:t>Exemples</a:t>
            </a:r>
            <a:r>
              <a:rPr kumimoji="0" lang="nl-BE" sz="2800" b="0" i="1" u="none" strike="noStrike" kern="1200" cap="none" spc="0" normalizeH="0" baseline="0" noProof="0" dirty="0">
                <a:ln>
                  <a:noFill/>
                </a:ln>
                <a:solidFill>
                  <a:prstClr val="black"/>
                </a:solidFill>
                <a:effectLst/>
                <a:uLnTx/>
                <a:uFillTx/>
                <a:latin typeface="Calibri" panose="020F0502020204030204"/>
                <a:ea typeface="+mn-ea"/>
                <a:cs typeface="+mn-cs"/>
              </a:rPr>
              <a:t> </a:t>
            </a:r>
            <a:br>
              <a:rPr kumimoji="0" lang="nl-BE" sz="2800" b="0" i="1" u="none" strike="noStrike" kern="1200" cap="none" spc="0" normalizeH="0" baseline="0" noProof="0" dirty="0">
                <a:ln>
                  <a:noFill/>
                </a:ln>
                <a:solidFill>
                  <a:prstClr val="black"/>
                </a:solidFill>
                <a:effectLst/>
                <a:uLnTx/>
                <a:uFillTx/>
                <a:latin typeface="Calibri" panose="020F0502020204030204"/>
                <a:ea typeface="+mn-ea"/>
                <a:cs typeface="+mn-cs"/>
              </a:rPr>
            </a:br>
            <a:br>
              <a:rPr lang="fr-BE" sz="2000" dirty="0"/>
            </a:br>
            <a:endParaRPr lang="fr-BE" sz="2000"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23</a:t>
            </a:fld>
            <a:endParaRPr lang="nl-BE"/>
          </a:p>
        </p:txBody>
      </p:sp>
      <p:sp>
        <p:nvSpPr>
          <p:cNvPr id="14" name="Espace réservé du contenu 2">
            <a:extLst>
              <a:ext uri="{FF2B5EF4-FFF2-40B4-BE49-F238E27FC236}">
                <a16:creationId xmlns:a16="http://schemas.microsoft.com/office/drawing/2014/main" id="{F233D076-9492-F94F-352E-11F2F402610B}"/>
              </a:ext>
            </a:extLst>
          </p:cNvPr>
          <p:cNvSpPr txBox="1">
            <a:spLocks/>
          </p:cNvSpPr>
          <p:nvPr/>
        </p:nvSpPr>
        <p:spPr>
          <a:xfrm>
            <a:off x="334018" y="1263939"/>
            <a:ext cx="9157252" cy="57803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BE" sz="2400" b="1" dirty="0">
                <a:solidFill>
                  <a:srgbClr val="FF0000"/>
                </a:solidFill>
                <a:ea typeface="Times New Roman" panose="02020603050405020304" pitchFamily="18" charset="0"/>
              </a:rPr>
              <a:t>Terminologie pour déterminer l’élément moral de chaque infraction</a:t>
            </a:r>
            <a:r>
              <a:rPr lang="fr-BE" sz="2400" dirty="0">
                <a:solidFill>
                  <a:srgbClr val="FF0000"/>
                </a:solidFill>
                <a:ea typeface="Times New Roman" panose="02020603050405020304" pitchFamily="18" charset="0"/>
              </a:rPr>
              <a:t>:</a:t>
            </a:r>
            <a:endParaRPr lang="fr-BE" sz="2400" dirty="0">
              <a:solidFill>
                <a:srgbClr val="FF0000"/>
              </a:solidFill>
            </a:endParaRPr>
          </a:p>
          <a:p>
            <a:pPr marL="342900" indent="-342900" algn="just">
              <a:buFont typeface="Times New Roman" panose="02020603050405020304" pitchFamily="18" charset="0"/>
              <a:buChar char="-"/>
            </a:pPr>
            <a:r>
              <a:rPr lang="fr-FR" sz="2400" dirty="0">
                <a:solidFill>
                  <a:srgbClr val="000000"/>
                </a:solidFill>
                <a:ea typeface="MS Mincho" panose="02020609040205080304" pitchFamily="49" charset="-128"/>
                <a:cs typeface="Arial" panose="020B0604020202020204" pitchFamily="34" charset="0"/>
              </a:rPr>
              <a:t>s’il s’agit d’une infraction dite </a:t>
            </a:r>
            <a:r>
              <a:rPr lang="fr-FR" sz="2400" dirty="0">
                <a:solidFill>
                  <a:srgbClr val="0070C0"/>
                </a:solidFill>
                <a:ea typeface="MS Mincho" panose="02020609040205080304" pitchFamily="49" charset="-128"/>
                <a:cs typeface="Arial" panose="020B0604020202020204" pitchFamily="34" charset="0"/>
              </a:rPr>
              <a:t>règlementaire</a:t>
            </a:r>
            <a:r>
              <a:rPr lang="fr-FR" sz="2400" dirty="0">
                <a:solidFill>
                  <a:srgbClr val="000000"/>
                </a:solidFill>
                <a:ea typeface="MS Mincho" panose="02020609040205080304" pitchFamily="49" charset="-128"/>
                <a:cs typeface="Arial" panose="020B0604020202020204" pitchFamily="34" charset="0"/>
              </a:rPr>
              <a:t>, il n’est pas nécessaire de prévoir de terminologie puisqu’il s’agit du </a:t>
            </a:r>
            <a:r>
              <a:rPr lang="fr-FR" sz="2400" dirty="0">
                <a:solidFill>
                  <a:srgbClr val="0070C0"/>
                </a:solidFill>
                <a:ea typeface="MS Mincho" panose="02020609040205080304" pitchFamily="49" charset="-128"/>
                <a:cs typeface="Arial" panose="020B0604020202020204" pitchFamily="34" charset="0"/>
              </a:rPr>
              <a:t>socle commun de toutes les infractions</a:t>
            </a:r>
            <a:r>
              <a:rPr lang="fr-FR" sz="2400" dirty="0">
                <a:solidFill>
                  <a:srgbClr val="000000"/>
                </a:solidFill>
                <a:ea typeface="MS Mincho" panose="02020609040205080304" pitchFamily="49" charset="-128"/>
                <a:cs typeface="Arial" panose="020B0604020202020204" pitchFamily="34" charset="0"/>
              </a:rPr>
              <a:t> ;</a:t>
            </a:r>
          </a:p>
          <a:p>
            <a:pPr marL="342900" indent="-342900" algn="just">
              <a:buFont typeface="Times New Roman" panose="02020603050405020304" pitchFamily="18" charset="0"/>
              <a:buChar char="-"/>
            </a:pPr>
            <a:r>
              <a:rPr lang="fr-BE" sz="2400" dirty="0">
                <a:solidFill>
                  <a:srgbClr val="000000"/>
                </a:solidFill>
                <a:ea typeface="Times New Roman" panose="02020603050405020304" pitchFamily="18" charset="0"/>
              </a:rPr>
              <a:t>s’il s’agit d’une infraction </a:t>
            </a:r>
            <a:r>
              <a:rPr lang="fr-BE" sz="2400" dirty="0">
                <a:solidFill>
                  <a:srgbClr val="0070C0"/>
                </a:solidFill>
                <a:ea typeface="Times New Roman" panose="02020603050405020304" pitchFamily="18" charset="0"/>
              </a:rPr>
              <a:t>non-intentionnelle</a:t>
            </a:r>
            <a:r>
              <a:rPr lang="fr-BE" sz="2400" dirty="0">
                <a:solidFill>
                  <a:srgbClr val="000000"/>
                </a:solidFill>
                <a:ea typeface="Times New Roman" panose="02020603050405020304" pitchFamily="18" charset="0"/>
              </a:rPr>
              <a:t>, il est suggéré d’indiquer « </a:t>
            </a:r>
            <a:r>
              <a:rPr lang="fr-BE" sz="2400" dirty="0">
                <a:solidFill>
                  <a:srgbClr val="0070C0"/>
                </a:solidFill>
                <a:ea typeface="Times New Roman" panose="02020603050405020304" pitchFamily="18" charset="0"/>
              </a:rPr>
              <a:t>par défaut grave de prévoyance ou de précaution </a:t>
            </a:r>
            <a:r>
              <a:rPr lang="fr-BE" sz="2400" dirty="0">
                <a:solidFill>
                  <a:srgbClr val="000000"/>
                </a:solidFill>
                <a:ea typeface="Times New Roman" panose="02020603050405020304" pitchFamily="18" charset="0"/>
              </a:rPr>
              <a:t>»;</a:t>
            </a:r>
            <a:r>
              <a:rPr lang="fr-BE" sz="2400" dirty="0"/>
              <a:t>  </a:t>
            </a:r>
            <a:endParaRPr lang="fr-BE" sz="2400" dirty="0">
              <a:ea typeface="MS Mincho" panose="02020609040205080304" pitchFamily="49" charset="-128"/>
              <a:cs typeface="Arial" panose="020B0604020202020204" pitchFamily="34" charset="0"/>
            </a:endParaRPr>
          </a:p>
          <a:p>
            <a:pPr marL="342900" indent="-342900" algn="just">
              <a:buFont typeface="Times New Roman" panose="02020603050405020304" pitchFamily="18" charset="0"/>
              <a:buChar char="-"/>
            </a:pPr>
            <a:r>
              <a:rPr lang="fr-FR" sz="2400" dirty="0">
                <a:solidFill>
                  <a:srgbClr val="000000"/>
                </a:solidFill>
                <a:ea typeface="MS Mincho" panose="02020609040205080304" pitchFamily="49" charset="-128"/>
                <a:cs typeface="Arial" panose="020B0604020202020204" pitchFamily="34" charset="0"/>
              </a:rPr>
              <a:t>s’il s’agit d’une infraction nécessitant un </a:t>
            </a:r>
            <a:r>
              <a:rPr lang="fr-FR" sz="2400" dirty="0">
                <a:solidFill>
                  <a:srgbClr val="0070C0"/>
                </a:solidFill>
                <a:ea typeface="MS Mincho" panose="02020609040205080304" pitchFamily="49" charset="-128"/>
                <a:cs typeface="Arial" panose="020B0604020202020204" pitchFamily="34" charset="0"/>
              </a:rPr>
              <a:t>dol général</a:t>
            </a:r>
            <a:r>
              <a:rPr lang="fr-FR" sz="2400" dirty="0">
                <a:solidFill>
                  <a:srgbClr val="000000"/>
                </a:solidFill>
                <a:ea typeface="MS Mincho" panose="02020609040205080304" pitchFamily="49" charset="-128"/>
                <a:cs typeface="Arial" panose="020B0604020202020204" pitchFamily="34" charset="0"/>
              </a:rPr>
              <a:t>, il est suggéré d’utiliser le terme « </a:t>
            </a:r>
            <a:r>
              <a:rPr lang="fr-FR" sz="2400" dirty="0">
                <a:solidFill>
                  <a:srgbClr val="0070C0"/>
                </a:solidFill>
                <a:ea typeface="MS Mincho" panose="02020609040205080304" pitchFamily="49" charset="-128"/>
                <a:cs typeface="Arial" panose="020B0604020202020204" pitchFamily="34" charset="0"/>
              </a:rPr>
              <a:t>délibérément </a:t>
            </a:r>
            <a:r>
              <a:rPr lang="fr-FR" sz="2400" dirty="0">
                <a:solidFill>
                  <a:srgbClr val="000000"/>
                </a:solidFill>
                <a:ea typeface="MS Mincho" panose="02020609040205080304" pitchFamily="49" charset="-128"/>
                <a:cs typeface="Arial" panose="020B0604020202020204" pitchFamily="34" charset="0"/>
              </a:rPr>
              <a:t>» et non plus « sciemment et volontairement » pour éviter tout risque polysémique ;</a:t>
            </a:r>
            <a:endParaRPr lang="fr-BE" sz="2400" dirty="0">
              <a:ea typeface="MS Mincho" panose="02020609040205080304" pitchFamily="49" charset="-128"/>
              <a:cs typeface="Arial" panose="020B0604020202020204" pitchFamily="34" charset="0"/>
            </a:endParaRPr>
          </a:p>
          <a:p>
            <a:pPr marL="342900" indent="-342900" algn="just">
              <a:buFont typeface="Times New Roman" panose="02020603050405020304" pitchFamily="18" charset="0"/>
              <a:buChar char="-"/>
            </a:pPr>
            <a:r>
              <a:rPr lang="fr-FR" sz="2400" dirty="0">
                <a:solidFill>
                  <a:srgbClr val="000000"/>
                </a:solidFill>
                <a:ea typeface="MS Mincho" panose="02020609040205080304" pitchFamily="49" charset="-128"/>
                <a:cs typeface="Arial" panose="020B0604020202020204" pitchFamily="34" charset="0"/>
              </a:rPr>
              <a:t>s’il s’agit d’une infraction supposant un </a:t>
            </a:r>
            <a:r>
              <a:rPr lang="fr-FR" sz="2400" dirty="0">
                <a:solidFill>
                  <a:srgbClr val="0070C0"/>
                </a:solidFill>
                <a:ea typeface="MS Mincho" panose="02020609040205080304" pitchFamily="49" charset="-128"/>
                <a:cs typeface="Arial" panose="020B0604020202020204" pitchFamily="34" charset="0"/>
              </a:rPr>
              <a:t>dol spécial</a:t>
            </a:r>
            <a:r>
              <a:rPr lang="fr-FR" sz="2400" dirty="0">
                <a:solidFill>
                  <a:srgbClr val="000000"/>
                </a:solidFill>
                <a:ea typeface="MS Mincho" panose="02020609040205080304" pitchFamily="49" charset="-128"/>
                <a:cs typeface="Arial" panose="020B0604020202020204" pitchFamily="34" charset="0"/>
              </a:rPr>
              <a:t>, il est suggéré d’indiquer l’intention qui doit être poursuivie (par exemple en indiquant « </a:t>
            </a:r>
            <a:r>
              <a:rPr lang="fr-FR" sz="2400" dirty="0">
                <a:solidFill>
                  <a:srgbClr val="0070C0"/>
                </a:solidFill>
                <a:ea typeface="MS Mincho" panose="02020609040205080304" pitchFamily="49" charset="-128"/>
                <a:cs typeface="Arial" panose="020B0604020202020204" pitchFamily="34" charset="0"/>
              </a:rPr>
              <a:t>dans l’intention de tuer </a:t>
            </a:r>
            <a:r>
              <a:rPr lang="fr-FR" sz="2400" dirty="0">
                <a:solidFill>
                  <a:srgbClr val="000000"/>
                </a:solidFill>
                <a:ea typeface="MS Mincho" panose="02020609040205080304" pitchFamily="49" charset="-128"/>
                <a:cs typeface="Arial" panose="020B0604020202020204" pitchFamily="34" charset="0"/>
              </a:rPr>
              <a:t>» ou « </a:t>
            </a:r>
            <a:r>
              <a:rPr lang="fr-FR" sz="2400" dirty="0">
                <a:solidFill>
                  <a:srgbClr val="0070C0"/>
                </a:solidFill>
                <a:ea typeface="MS Mincho" panose="02020609040205080304" pitchFamily="49" charset="-128"/>
                <a:cs typeface="Arial" panose="020B0604020202020204" pitchFamily="34" charset="0"/>
              </a:rPr>
              <a:t>avec une intention méchante </a:t>
            </a:r>
            <a:r>
              <a:rPr lang="fr-FR" sz="2400" dirty="0">
                <a:solidFill>
                  <a:srgbClr val="000000"/>
                </a:solidFill>
                <a:ea typeface="MS Mincho" panose="02020609040205080304" pitchFamily="49" charset="-128"/>
                <a:cs typeface="Arial" panose="020B0604020202020204" pitchFamily="34" charset="0"/>
              </a:rPr>
              <a:t>») ;</a:t>
            </a:r>
            <a:endParaRPr lang="fr-BE" sz="2400" dirty="0">
              <a:ea typeface="MS Mincho" panose="02020609040205080304" pitchFamily="49" charset="-128"/>
              <a:cs typeface="Arial" panose="020B0604020202020204" pitchFamily="34" charset="0"/>
            </a:endParaRPr>
          </a:p>
        </p:txBody>
      </p:sp>
    </p:spTree>
    <p:extLst>
      <p:ext uri="{BB962C8B-B14F-4D97-AF65-F5344CB8AC3E}">
        <p14:creationId xmlns:p14="http://schemas.microsoft.com/office/powerpoint/2010/main" val="42554863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146426" y="570121"/>
            <a:ext cx="7055380" cy="528010"/>
          </a:xfrm>
        </p:spPr>
        <p:txBody>
          <a:bodyPr>
            <a:normAutofit fontScale="9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BE" sz="2000" dirty="0"/>
              <a:t>Livre Ier  Chapitre 2. L’infraction</a:t>
            </a:r>
            <a:br>
              <a:rPr lang="fr-BE" sz="2000" dirty="0"/>
            </a:br>
            <a:br>
              <a:rPr lang="fr-BE" sz="2000" dirty="0"/>
            </a:br>
            <a:r>
              <a:rPr kumimoji="0" lang="nl-BE" sz="2800" b="0" i="1" u="none" strike="noStrike" kern="1200" cap="none" spc="0" normalizeH="0" baseline="0" noProof="0" dirty="0">
                <a:ln>
                  <a:noFill/>
                </a:ln>
                <a:solidFill>
                  <a:prstClr val="black"/>
                </a:solidFill>
                <a:effectLst/>
                <a:uLnTx/>
                <a:uFillTx/>
                <a:latin typeface="Calibri" panose="020F0502020204030204"/>
                <a:ea typeface="+mn-ea"/>
                <a:cs typeface="+mn-cs"/>
              </a:rPr>
              <a:t>Art. 7. </a:t>
            </a:r>
            <a:r>
              <a:rPr kumimoji="0" lang="nl-BE" sz="2800" b="0" i="1" u="none" strike="noStrike" kern="1200" cap="none" spc="0" normalizeH="0" baseline="0" noProof="0" dirty="0" err="1">
                <a:ln>
                  <a:noFill/>
                </a:ln>
                <a:solidFill>
                  <a:prstClr val="black"/>
                </a:solidFill>
                <a:effectLst/>
                <a:uLnTx/>
                <a:uFillTx/>
                <a:latin typeface="Calibri" panose="020F0502020204030204"/>
                <a:ea typeface="+mn-ea"/>
                <a:cs typeface="+mn-cs"/>
              </a:rPr>
              <a:t>L’élément</a:t>
            </a:r>
            <a:r>
              <a:rPr kumimoji="0" lang="nl-BE" sz="28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800" b="0" i="1" u="none" strike="noStrike" kern="1200" cap="none" spc="0" normalizeH="0" baseline="0" noProof="0" dirty="0" err="1">
                <a:ln>
                  <a:noFill/>
                </a:ln>
                <a:solidFill>
                  <a:prstClr val="black"/>
                </a:solidFill>
                <a:effectLst/>
                <a:uLnTx/>
                <a:uFillTx/>
                <a:latin typeface="Calibri" panose="020F0502020204030204"/>
                <a:ea typeface="+mn-ea"/>
                <a:cs typeface="+mn-cs"/>
              </a:rPr>
              <a:t>moral</a:t>
            </a:r>
            <a:r>
              <a:rPr kumimoji="0" lang="nl-BE" sz="2800" b="0" i="1"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nl-BE" sz="2800" b="0" i="1" u="none" strike="noStrike" kern="1200" cap="none" spc="0" normalizeH="0" baseline="0" noProof="0" dirty="0" err="1">
                <a:ln>
                  <a:noFill/>
                </a:ln>
                <a:solidFill>
                  <a:prstClr val="black"/>
                </a:solidFill>
                <a:effectLst/>
                <a:uLnTx/>
                <a:uFillTx/>
                <a:latin typeface="Calibri" panose="020F0502020204030204"/>
                <a:ea typeface="+mn-ea"/>
                <a:cs typeface="+mn-cs"/>
              </a:rPr>
              <a:t>Exemples</a:t>
            </a:r>
            <a:r>
              <a:rPr kumimoji="0" lang="nl-BE" sz="2800" b="0" i="1" u="none" strike="noStrike" kern="1200" cap="none" spc="0" normalizeH="0" baseline="0" noProof="0" dirty="0">
                <a:ln>
                  <a:noFill/>
                </a:ln>
                <a:solidFill>
                  <a:prstClr val="black"/>
                </a:solidFill>
                <a:effectLst/>
                <a:uLnTx/>
                <a:uFillTx/>
                <a:latin typeface="Calibri" panose="020F0502020204030204"/>
                <a:ea typeface="+mn-ea"/>
                <a:cs typeface="+mn-cs"/>
              </a:rPr>
              <a:t> </a:t>
            </a:r>
            <a:br>
              <a:rPr kumimoji="0" lang="nl-BE" sz="2800" b="0" i="1" u="none" strike="noStrike" kern="1200" cap="none" spc="0" normalizeH="0" baseline="0" noProof="0" dirty="0">
                <a:ln>
                  <a:noFill/>
                </a:ln>
                <a:solidFill>
                  <a:prstClr val="black"/>
                </a:solidFill>
                <a:effectLst/>
                <a:uLnTx/>
                <a:uFillTx/>
                <a:latin typeface="Calibri" panose="020F0502020204030204"/>
                <a:ea typeface="+mn-ea"/>
                <a:cs typeface="+mn-cs"/>
              </a:rPr>
            </a:br>
            <a:br>
              <a:rPr lang="fr-BE" sz="2000" dirty="0"/>
            </a:br>
            <a:endParaRPr lang="fr-BE" sz="2000"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6459377" y="1486965"/>
            <a:ext cx="5149060" cy="4904523"/>
          </a:xfrm>
        </p:spPr>
        <p:txBody>
          <a:bodyPr>
            <a:noAutofit/>
          </a:bodyPr>
          <a:lstStyle/>
          <a:p>
            <a:pPr marL="0" indent="0">
              <a:buNone/>
            </a:pPr>
            <a:r>
              <a:rPr lang="nl-BE" dirty="0"/>
              <a:t>2° </a:t>
            </a:r>
            <a:r>
              <a:rPr lang="nl-BE" dirty="0" err="1"/>
              <a:t>Infraction</a:t>
            </a:r>
            <a:r>
              <a:rPr lang="nl-BE" dirty="0"/>
              <a:t> </a:t>
            </a:r>
            <a:r>
              <a:rPr lang="nl-BE" u="sng" dirty="0"/>
              <a:t>non </a:t>
            </a:r>
            <a:r>
              <a:rPr lang="nl-BE" u="sng" dirty="0" err="1"/>
              <a:t>intentionnelle</a:t>
            </a:r>
            <a:r>
              <a:rPr lang="nl-BE" u="sng" dirty="0"/>
              <a:t> </a:t>
            </a:r>
            <a:r>
              <a:rPr lang="nl-BE" dirty="0"/>
              <a:t>:</a:t>
            </a:r>
          </a:p>
          <a:p>
            <a:pPr marL="0" indent="0">
              <a:buNone/>
            </a:pPr>
            <a:r>
              <a:rPr lang="nl-BE" sz="2000" b="1" dirty="0" err="1"/>
              <a:t>Article</a:t>
            </a:r>
            <a:r>
              <a:rPr lang="nl-BE" sz="2000" b="1" dirty="0"/>
              <a:t> 106  </a:t>
            </a:r>
            <a:r>
              <a:rPr lang="nl-BE" sz="2000" b="1" dirty="0" err="1"/>
              <a:t>L’homicide</a:t>
            </a:r>
            <a:r>
              <a:rPr lang="nl-BE" sz="2000" b="1" dirty="0"/>
              <a:t> par </a:t>
            </a:r>
            <a:r>
              <a:rPr lang="nl-BE" sz="2000" b="1" dirty="0" err="1"/>
              <a:t>défaut</a:t>
            </a:r>
            <a:r>
              <a:rPr lang="nl-BE" sz="2000" b="1" dirty="0"/>
              <a:t> grave de </a:t>
            </a:r>
            <a:r>
              <a:rPr lang="nl-BE" sz="2000" b="1" dirty="0" err="1"/>
              <a:t>prévoyance</a:t>
            </a:r>
            <a:r>
              <a:rPr lang="nl-BE" sz="2000" b="1" dirty="0"/>
              <a:t> </a:t>
            </a:r>
            <a:r>
              <a:rPr lang="nl-BE" sz="2000" b="1" dirty="0" err="1"/>
              <a:t>ou</a:t>
            </a:r>
            <a:r>
              <a:rPr lang="nl-BE" sz="2000" b="1" dirty="0"/>
              <a:t> de </a:t>
            </a:r>
            <a:r>
              <a:rPr lang="nl-BE" sz="2000" b="1" dirty="0" err="1"/>
              <a:t>précaution</a:t>
            </a:r>
            <a:endParaRPr lang="nl-BE" sz="2000" b="1" dirty="0"/>
          </a:p>
          <a:p>
            <a:pPr marL="0" indent="0">
              <a:buNone/>
            </a:pPr>
            <a:r>
              <a:rPr lang="nl-BE" sz="2000" i="1" dirty="0" err="1"/>
              <a:t>L’homicide</a:t>
            </a:r>
            <a:r>
              <a:rPr lang="nl-BE" sz="2000" i="1" dirty="0"/>
              <a:t> par </a:t>
            </a:r>
            <a:r>
              <a:rPr lang="nl-BE" sz="2000" i="1" dirty="0" err="1"/>
              <a:t>défaut</a:t>
            </a:r>
            <a:r>
              <a:rPr lang="nl-BE" sz="2000" i="1" dirty="0"/>
              <a:t> grave de </a:t>
            </a:r>
            <a:r>
              <a:rPr lang="nl-BE" sz="2000" i="1" dirty="0" err="1"/>
              <a:t>prévoyance</a:t>
            </a:r>
            <a:r>
              <a:rPr lang="nl-BE" sz="2000" i="1" dirty="0"/>
              <a:t> </a:t>
            </a:r>
            <a:r>
              <a:rPr lang="nl-BE" sz="2000" i="1" dirty="0" err="1"/>
              <a:t>ou</a:t>
            </a:r>
            <a:r>
              <a:rPr lang="nl-BE" sz="2000" i="1" dirty="0"/>
              <a:t> de </a:t>
            </a:r>
            <a:r>
              <a:rPr lang="nl-BE" sz="2000" i="1" dirty="0" err="1"/>
              <a:t>précaution</a:t>
            </a:r>
            <a:r>
              <a:rPr lang="nl-BE" sz="2000" i="1" dirty="0"/>
              <a:t> </a:t>
            </a:r>
            <a:r>
              <a:rPr lang="nl-BE" sz="2000" i="1" dirty="0" err="1"/>
              <a:t>est</a:t>
            </a:r>
            <a:r>
              <a:rPr lang="nl-BE" sz="2000" i="1" dirty="0"/>
              <a:t> </a:t>
            </a:r>
            <a:r>
              <a:rPr lang="nl-BE" sz="2000" i="1" dirty="0" err="1"/>
              <a:t>puni</a:t>
            </a:r>
            <a:r>
              <a:rPr lang="nl-BE" sz="2000" i="1" dirty="0"/>
              <a:t> </a:t>
            </a:r>
            <a:r>
              <a:rPr lang="nl-BE" sz="2000" i="1" dirty="0" err="1"/>
              <a:t>d’une</a:t>
            </a:r>
            <a:r>
              <a:rPr lang="nl-BE" sz="2000" i="1" dirty="0"/>
              <a:t> </a:t>
            </a:r>
            <a:r>
              <a:rPr lang="nl-BE" sz="2000" i="1" dirty="0" err="1"/>
              <a:t>peine</a:t>
            </a:r>
            <a:r>
              <a:rPr lang="nl-BE" sz="2000" i="1" dirty="0"/>
              <a:t> de niveau 2.</a:t>
            </a:r>
          </a:p>
          <a:p>
            <a:pPr marL="0" indent="0">
              <a:buNone/>
            </a:pPr>
            <a:endParaRPr lang="nl-BE" sz="2000" b="1" dirty="0"/>
          </a:p>
          <a:p>
            <a:pPr marL="0" indent="0">
              <a:buNone/>
            </a:pPr>
            <a:r>
              <a:rPr lang="nl-BE" sz="2000" b="1" dirty="0" err="1"/>
              <a:t>Article</a:t>
            </a:r>
            <a:r>
              <a:rPr lang="nl-BE" sz="2000" b="1" dirty="0"/>
              <a:t> 107 </a:t>
            </a:r>
            <a:r>
              <a:rPr lang="nl-BE" sz="2000" b="1" dirty="0" err="1"/>
              <a:t>L’accident</a:t>
            </a:r>
            <a:r>
              <a:rPr lang="nl-BE" sz="2000" b="1" dirty="0"/>
              <a:t> de </a:t>
            </a:r>
            <a:r>
              <a:rPr lang="nl-BE" sz="2000" b="1" dirty="0" err="1"/>
              <a:t>circulation</a:t>
            </a:r>
            <a:r>
              <a:rPr lang="nl-BE" sz="2000" b="1" dirty="0"/>
              <a:t> mortel</a:t>
            </a:r>
          </a:p>
          <a:p>
            <a:pPr marL="0" indent="0">
              <a:buNone/>
            </a:pPr>
            <a:r>
              <a:rPr lang="nl-BE" sz="2000" i="1" dirty="0" err="1"/>
              <a:t>L’homicide</a:t>
            </a:r>
            <a:r>
              <a:rPr lang="nl-BE" sz="2000" i="1" dirty="0"/>
              <a:t> par </a:t>
            </a:r>
            <a:r>
              <a:rPr lang="nl-BE" sz="2000" i="1" dirty="0" err="1"/>
              <a:t>défaut</a:t>
            </a:r>
            <a:r>
              <a:rPr lang="nl-BE" sz="2000" i="1" dirty="0"/>
              <a:t> grave de </a:t>
            </a:r>
            <a:r>
              <a:rPr lang="nl-BE" sz="2000" i="1" dirty="0" err="1"/>
              <a:t>prévoyance</a:t>
            </a:r>
            <a:r>
              <a:rPr lang="nl-BE" sz="2000" i="1" dirty="0"/>
              <a:t> </a:t>
            </a:r>
            <a:r>
              <a:rPr lang="nl-BE" sz="2000" i="1" dirty="0" err="1"/>
              <a:t>ou</a:t>
            </a:r>
            <a:r>
              <a:rPr lang="nl-BE" sz="2000" i="1" dirty="0"/>
              <a:t> de </a:t>
            </a:r>
            <a:r>
              <a:rPr lang="nl-BE" sz="2000" i="1" dirty="0" err="1"/>
              <a:t>précaution</a:t>
            </a:r>
            <a:r>
              <a:rPr lang="nl-BE" sz="2000" i="1" dirty="0"/>
              <a:t> dans </a:t>
            </a:r>
            <a:r>
              <a:rPr lang="nl-BE" sz="2000" i="1" dirty="0" err="1"/>
              <a:t>le</a:t>
            </a:r>
            <a:r>
              <a:rPr lang="nl-BE" sz="2000" i="1" dirty="0"/>
              <a:t> </a:t>
            </a:r>
            <a:r>
              <a:rPr lang="nl-BE" sz="2000" i="1" dirty="0" err="1"/>
              <a:t>cadre</a:t>
            </a:r>
            <a:r>
              <a:rPr lang="nl-BE" sz="2000" i="1" dirty="0"/>
              <a:t> </a:t>
            </a:r>
            <a:r>
              <a:rPr lang="nl-BE" sz="2000" i="1" dirty="0" err="1"/>
              <a:t>d’un</a:t>
            </a:r>
            <a:r>
              <a:rPr lang="nl-BE" sz="2000" i="1" dirty="0"/>
              <a:t> </a:t>
            </a:r>
            <a:r>
              <a:rPr lang="nl-BE" sz="2000" i="1" dirty="0" err="1"/>
              <a:t>acident</a:t>
            </a:r>
            <a:r>
              <a:rPr lang="nl-BE" sz="2000" i="1" dirty="0"/>
              <a:t> de la </a:t>
            </a:r>
            <a:r>
              <a:rPr lang="nl-BE" sz="2000" i="1" dirty="0" err="1"/>
              <a:t>circulation</a:t>
            </a:r>
            <a:r>
              <a:rPr lang="nl-BE" sz="2000" i="1" dirty="0"/>
              <a:t> </a:t>
            </a:r>
            <a:r>
              <a:rPr lang="nl-BE" sz="2000" i="1" dirty="0" err="1"/>
              <a:t>est</a:t>
            </a:r>
            <a:r>
              <a:rPr lang="nl-BE" sz="2000" i="1" dirty="0"/>
              <a:t> </a:t>
            </a:r>
            <a:r>
              <a:rPr lang="nl-BE" sz="2000" i="1" dirty="0" err="1"/>
              <a:t>puni</a:t>
            </a:r>
            <a:r>
              <a:rPr lang="nl-BE" sz="2000" i="1" dirty="0"/>
              <a:t> </a:t>
            </a:r>
            <a:r>
              <a:rPr lang="nl-BE" sz="2000" i="1" dirty="0" err="1"/>
              <a:t>d’une</a:t>
            </a:r>
            <a:r>
              <a:rPr lang="nl-BE" sz="2000" i="1" dirty="0"/>
              <a:t> </a:t>
            </a:r>
            <a:r>
              <a:rPr lang="nl-BE" sz="2000" i="1" dirty="0" err="1"/>
              <a:t>peine</a:t>
            </a:r>
            <a:r>
              <a:rPr lang="nl-BE" sz="2000" i="1" dirty="0"/>
              <a:t> de niveau 3.</a:t>
            </a:r>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24</a:t>
            </a:fld>
            <a:endParaRPr lang="nl-BE"/>
          </a:p>
        </p:txBody>
      </p:sp>
      <p:sp>
        <p:nvSpPr>
          <p:cNvPr id="6" name="ZoneTexte 5">
            <a:extLst>
              <a:ext uri="{FF2B5EF4-FFF2-40B4-BE49-F238E27FC236}">
                <a16:creationId xmlns:a16="http://schemas.microsoft.com/office/drawing/2014/main" id="{6F1E6B28-24D0-0966-219F-4DFEF8FAC6FC}"/>
              </a:ext>
            </a:extLst>
          </p:cNvPr>
          <p:cNvSpPr txBox="1"/>
          <p:nvPr/>
        </p:nvSpPr>
        <p:spPr>
          <a:xfrm>
            <a:off x="892322" y="1486965"/>
            <a:ext cx="4671268" cy="2914644"/>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BE" sz="2800" b="0" i="0" u="none" strike="noStrike" kern="1200" cap="none" spc="0" normalizeH="0" baseline="0" noProof="0" dirty="0">
                <a:ln>
                  <a:noFill/>
                </a:ln>
                <a:solidFill>
                  <a:prstClr val="black"/>
                </a:solidFill>
                <a:effectLst/>
                <a:uLnTx/>
                <a:uFillTx/>
                <a:latin typeface="Calibri" panose="020F0502020204030204"/>
                <a:ea typeface="+mn-ea"/>
                <a:cs typeface="+mn-cs"/>
              </a:rPr>
              <a:t>1° </a:t>
            </a:r>
            <a:r>
              <a:rPr kumimoji="0" lang="nl-BE" sz="2800" b="0" i="0" u="none" strike="noStrike" kern="1200" cap="none" spc="0" normalizeH="0" baseline="0" noProof="0" dirty="0" err="1">
                <a:ln>
                  <a:noFill/>
                </a:ln>
                <a:solidFill>
                  <a:prstClr val="black"/>
                </a:solidFill>
                <a:effectLst/>
                <a:uLnTx/>
                <a:uFillTx/>
                <a:latin typeface="Calibri" panose="020F0502020204030204"/>
                <a:ea typeface="+mn-ea"/>
                <a:cs typeface="+mn-cs"/>
              </a:rPr>
              <a:t>Infraction</a:t>
            </a:r>
            <a:r>
              <a:rPr kumimoji="0" lang="nl-BE"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800" b="0" i="0" u="sng" strike="noStrike" kern="1200" cap="none" spc="0" normalizeH="0" baseline="0" noProof="0" dirty="0">
                <a:ln>
                  <a:noFill/>
                </a:ln>
                <a:solidFill>
                  <a:prstClr val="black"/>
                </a:solidFill>
                <a:effectLst/>
                <a:uLnTx/>
                <a:uFillTx/>
                <a:latin typeface="Calibri" panose="020F0502020204030204"/>
                <a:ea typeface="+mn-ea"/>
                <a:cs typeface="+mn-cs"/>
              </a:rPr>
              <a:t>réglementaire</a:t>
            </a:r>
            <a:r>
              <a:rPr kumimoji="0" lang="nl-BE" sz="2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BE" sz="2000" b="1" dirty="0" err="1"/>
              <a:t>Article</a:t>
            </a:r>
            <a:r>
              <a:rPr lang="nl-BE" sz="2000" b="1" dirty="0"/>
              <a:t> 277, 2°</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t>La </a:t>
            </a: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transplantation</a:t>
            </a:r>
            <a: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t> illégale </a:t>
            </a: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d’un</a:t>
            </a:r>
            <a: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organe</a:t>
            </a:r>
            <a: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humain</a:t>
            </a:r>
            <a: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consiste</a:t>
            </a:r>
            <a: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t>2° à transplanter </a:t>
            </a: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sur</a:t>
            </a:r>
            <a: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une</a:t>
            </a:r>
            <a: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personne</a:t>
            </a:r>
            <a: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un</a:t>
            </a:r>
            <a: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organe</a:t>
            </a:r>
            <a: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humain</a:t>
            </a:r>
            <a: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t> sans y </a:t>
            </a: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être</a:t>
            </a:r>
            <a: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autorisé</a:t>
            </a:r>
            <a: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t> par la </a:t>
            </a: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loi</a:t>
            </a:r>
            <a: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ou</a:t>
            </a:r>
            <a: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t> en </a:t>
            </a: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dehors</a:t>
            </a:r>
            <a: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d’un</a:t>
            </a:r>
            <a: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t> établissement de </a:t>
            </a: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soins</a:t>
            </a:r>
            <a: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autorisé</a:t>
            </a:r>
            <a: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t> par la </a:t>
            </a: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loi</a:t>
            </a:r>
            <a:endPar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7" name="Groupe 6">
            <a:extLst>
              <a:ext uri="{FF2B5EF4-FFF2-40B4-BE49-F238E27FC236}">
                <a16:creationId xmlns:a16="http://schemas.microsoft.com/office/drawing/2014/main" id="{33D936F4-77BB-040A-8090-1335CCA6A18C}"/>
              </a:ext>
            </a:extLst>
          </p:cNvPr>
          <p:cNvGrpSpPr/>
          <p:nvPr/>
        </p:nvGrpSpPr>
        <p:grpSpPr>
          <a:xfrm>
            <a:off x="7755012" y="136525"/>
            <a:ext cx="4152803" cy="1073400"/>
            <a:chOff x="7860184" y="102036"/>
            <a:chExt cx="4152803" cy="1073400"/>
          </a:xfrm>
        </p:grpSpPr>
        <p:sp>
          <p:nvSpPr>
            <p:cNvPr id="8" name="Organigramme : Connecteur 7">
              <a:extLst>
                <a:ext uri="{FF2B5EF4-FFF2-40B4-BE49-F238E27FC236}">
                  <a16:creationId xmlns:a16="http://schemas.microsoft.com/office/drawing/2014/main" id="{B878A51A-B646-0806-AA03-702F0CB3D69A}"/>
                </a:ext>
              </a:extLst>
            </p:cNvPr>
            <p:cNvSpPr/>
            <p:nvPr/>
          </p:nvSpPr>
          <p:spPr>
            <a:xfrm>
              <a:off x="8973129" y="102036"/>
              <a:ext cx="1013286" cy="1030549"/>
            </a:xfrm>
            <a:prstGeom prst="flowChartConnector">
              <a:avLst/>
            </a:prstGeom>
            <a:solidFill>
              <a:srgbClr val="CC00FF">
                <a:alpha val="4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9" name="Organigramme : Connecteur 8">
              <a:extLst>
                <a:ext uri="{FF2B5EF4-FFF2-40B4-BE49-F238E27FC236}">
                  <a16:creationId xmlns:a16="http://schemas.microsoft.com/office/drawing/2014/main" id="{8984622B-629C-A8C5-AAC6-5CD59E1345F3}"/>
                </a:ext>
              </a:extLst>
            </p:cNvPr>
            <p:cNvSpPr/>
            <p:nvPr/>
          </p:nvSpPr>
          <p:spPr>
            <a:xfrm>
              <a:off x="10999701" y="111302"/>
              <a:ext cx="1013286" cy="1030549"/>
            </a:xfrm>
            <a:prstGeom prst="flowChartConnector">
              <a:avLst/>
            </a:prstGeom>
            <a:solidFill>
              <a:schemeClr val="accent2">
                <a:alpha val="4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sz="1400" dirty="0"/>
            </a:p>
          </p:txBody>
        </p:sp>
        <p:sp>
          <p:nvSpPr>
            <p:cNvPr id="10" name="Organigramme : Connecteur 9">
              <a:extLst>
                <a:ext uri="{FF2B5EF4-FFF2-40B4-BE49-F238E27FC236}">
                  <a16:creationId xmlns:a16="http://schemas.microsoft.com/office/drawing/2014/main" id="{A9724437-2247-1495-7F01-13196F35989E}"/>
                </a:ext>
              </a:extLst>
            </p:cNvPr>
            <p:cNvSpPr/>
            <p:nvPr/>
          </p:nvSpPr>
          <p:spPr>
            <a:xfrm>
              <a:off x="9986415" y="102036"/>
              <a:ext cx="1013286" cy="1030549"/>
            </a:xfrm>
            <a:prstGeom prst="flowChartConnector">
              <a:avLst/>
            </a:prstGeom>
            <a:solidFill>
              <a:schemeClr val="accent6">
                <a:alpha val="4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11" name="Organigramme : Connecteur 10">
              <a:extLst>
                <a:ext uri="{FF2B5EF4-FFF2-40B4-BE49-F238E27FC236}">
                  <a16:creationId xmlns:a16="http://schemas.microsoft.com/office/drawing/2014/main" id="{5FBA34FC-B254-8DDE-09ED-BEAB00CE1648}"/>
                </a:ext>
              </a:extLst>
            </p:cNvPr>
            <p:cNvSpPr/>
            <p:nvPr/>
          </p:nvSpPr>
          <p:spPr>
            <a:xfrm>
              <a:off x="7860184" y="107618"/>
              <a:ext cx="1112945" cy="1067818"/>
            </a:xfrm>
            <a:prstGeom prst="flowChartConnector">
              <a:avLst/>
            </a:prstGeom>
            <a:solidFill>
              <a:schemeClr val="accent1">
                <a:alpha val="4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ltLang="en-US" sz="1400" dirty="0"/>
            </a:p>
          </p:txBody>
        </p:sp>
      </p:grpSp>
    </p:spTree>
    <p:extLst>
      <p:ext uri="{BB962C8B-B14F-4D97-AF65-F5344CB8AC3E}">
        <p14:creationId xmlns:p14="http://schemas.microsoft.com/office/powerpoint/2010/main" val="8593239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459179" y="1710679"/>
            <a:ext cx="4890367" cy="5765968"/>
          </a:xfrm>
        </p:spPr>
        <p:txBody>
          <a:bodyPr>
            <a:noAutofit/>
          </a:bodyPr>
          <a:lstStyle/>
          <a:p>
            <a:pPr marL="0" indent="0">
              <a:buNone/>
            </a:pPr>
            <a:r>
              <a:rPr lang="nl-BE" sz="2000" b="1" dirty="0"/>
              <a:t>3° </a:t>
            </a:r>
            <a:r>
              <a:rPr lang="nl-BE" sz="2000" b="1" dirty="0" err="1"/>
              <a:t>infraction</a:t>
            </a:r>
            <a:r>
              <a:rPr lang="nl-BE" sz="2000" b="1" dirty="0"/>
              <a:t> </a:t>
            </a:r>
            <a:r>
              <a:rPr lang="nl-BE" sz="2000" b="1" u="sng" dirty="0" err="1"/>
              <a:t>intentionnelle</a:t>
            </a:r>
            <a:r>
              <a:rPr lang="nl-BE" sz="2000" b="1" dirty="0"/>
              <a:t> </a:t>
            </a:r>
            <a:r>
              <a:rPr lang="nl-BE" sz="2000" b="1" dirty="0" err="1"/>
              <a:t>requérant</a:t>
            </a:r>
            <a:r>
              <a:rPr lang="nl-BE" sz="2000" b="1" dirty="0"/>
              <a:t> </a:t>
            </a:r>
            <a:r>
              <a:rPr lang="nl-BE" sz="2000" b="1" dirty="0" err="1"/>
              <a:t>le</a:t>
            </a:r>
            <a:r>
              <a:rPr lang="nl-BE" sz="2000" b="1" dirty="0"/>
              <a:t> </a:t>
            </a:r>
            <a:r>
              <a:rPr lang="nl-BE" sz="2000" b="1" u="sng" dirty="0"/>
              <a:t>dol </a:t>
            </a:r>
            <a:r>
              <a:rPr lang="nl-BE" sz="2000" b="1" u="sng" dirty="0" err="1"/>
              <a:t>général</a:t>
            </a:r>
            <a:r>
              <a:rPr lang="nl-BE" sz="2000" b="1" dirty="0"/>
              <a:t> :</a:t>
            </a:r>
          </a:p>
          <a:p>
            <a:pPr marL="342900" indent="-342900" algn="just">
              <a:spcBef>
                <a:spcPts val="400"/>
              </a:spcBef>
              <a:spcAft>
                <a:spcPts val="400"/>
              </a:spcAft>
              <a:buFont typeface="Times New Roman" panose="02020603050405020304" pitchFamily="18" charset="0"/>
              <a:buChar char="-"/>
            </a:pPr>
            <a:r>
              <a:rPr lang="fr-FR" sz="2000" dirty="0">
                <a:ea typeface="Calibri" panose="020F0502020204030204" pitchFamily="34" charset="0"/>
              </a:rPr>
              <a:t>art. 94 : « Le crime d’écocide consiste à commettre </a:t>
            </a:r>
            <a:r>
              <a:rPr lang="fr-FR" sz="2000" i="1" dirty="0">
                <a:ea typeface="Calibri" panose="020F0502020204030204" pitchFamily="34" charset="0"/>
              </a:rPr>
              <a:t>délibérément</a:t>
            </a:r>
            <a:r>
              <a:rPr lang="fr-FR" sz="2000" dirty="0">
                <a:ea typeface="Calibri" panose="020F0502020204030204" pitchFamily="34" charset="0"/>
              </a:rPr>
              <a:t>… » ;</a:t>
            </a:r>
            <a:endParaRPr lang="en-GB" sz="2000" dirty="0">
              <a:ea typeface="Calibri" panose="020F0502020204030204" pitchFamily="34" charset="0"/>
            </a:endParaRPr>
          </a:p>
          <a:p>
            <a:pPr marL="342900" indent="-342900" algn="just">
              <a:spcBef>
                <a:spcPts val="400"/>
              </a:spcBef>
              <a:spcAft>
                <a:spcPts val="400"/>
              </a:spcAft>
              <a:buFont typeface="Times New Roman" panose="02020603050405020304" pitchFamily="18" charset="0"/>
              <a:buChar char="-"/>
            </a:pPr>
            <a:r>
              <a:rPr lang="fr-FR" sz="2000" dirty="0">
                <a:ea typeface="Calibri" panose="020F0502020204030204" pitchFamily="34" charset="0"/>
              </a:rPr>
              <a:t>art. 109 : « L’incitation au suicide est l’accomplissement, </a:t>
            </a:r>
            <a:r>
              <a:rPr lang="fr-FR" sz="2000" i="1" dirty="0">
                <a:ea typeface="Calibri" panose="020F0502020204030204" pitchFamily="34" charset="0"/>
              </a:rPr>
              <a:t>délibérément</a:t>
            </a:r>
            <a:r>
              <a:rPr lang="fr-FR" sz="2000" dirty="0">
                <a:ea typeface="Calibri" panose="020F0502020204030204" pitchFamily="34" charset="0"/>
              </a:rPr>
              <a:t>, d’un acte de nature à amener une personne à se donner la mort » ;</a:t>
            </a:r>
            <a:endParaRPr lang="en-GB" sz="2000" dirty="0">
              <a:ea typeface="Calibri" panose="020F0502020204030204" pitchFamily="34" charset="0"/>
            </a:endParaRPr>
          </a:p>
          <a:p>
            <a:pPr marL="342900" indent="-342900" algn="just">
              <a:spcBef>
                <a:spcPts val="400"/>
              </a:spcBef>
              <a:spcAft>
                <a:spcPts val="400"/>
              </a:spcAft>
              <a:buFont typeface="Times New Roman" panose="02020603050405020304" pitchFamily="18" charset="0"/>
              <a:buChar char="-"/>
            </a:pPr>
            <a:r>
              <a:rPr lang="fr-FR" sz="2000" dirty="0">
                <a:ea typeface="Calibri" panose="020F0502020204030204" pitchFamily="34" charset="0"/>
              </a:rPr>
              <a:t>art. 120 : « Le traitement inhumain consiste à, </a:t>
            </a:r>
            <a:r>
              <a:rPr lang="fr-FR" sz="2000" i="1" dirty="0">
                <a:ea typeface="Calibri" panose="020F0502020204030204" pitchFamily="34" charset="0"/>
              </a:rPr>
              <a:t>délibérément</a:t>
            </a:r>
            <a:r>
              <a:rPr lang="fr-FR" sz="2000" dirty="0">
                <a:ea typeface="Calibri" panose="020F0502020204030204" pitchFamily="34" charset="0"/>
              </a:rPr>
              <a:t>, infliger de graves souffrances mentales ou physiques ».</a:t>
            </a:r>
            <a:endParaRPr lang="en-GB" sz="2000" dirty="0">
              <a:ea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25</a:t>
            </a:fld>
            <a:endParaRPr lang="nl-BE"/>
          </a:p>
        </p:txBody>
      </p:sp>
      <p:grpSp>
        <p:nvGrpSpPr>
          <p:cNvPr id="5" name="Groupe 4">
            <a:extLst>
              <a:ext uri="{FF2B5EF4-FFF2-40B4-BE49-F238E27FC236}">
                <a16:creationId xmlns:a16="http://schemas.microsoft.com/office/drawing/2014/main" id="{AF21475C-6BB8-40CF-2319-32F8A48E0A1C}"/>
              </a:ext>
            </a:extLst>
          </p:cNvPr>
          <p:cNvGrpSpPr/>
          <p:nvPr/>
        </p:nvGrpSpPr>
        <p:grpSpPr>
          <a:xfrm>
            <a:off x="7800705" y="55462"/>
            <a:ext cx="4059738" cy="1045091"/>
            <a:chOff x="7860184" y="107617"/>
            <a:chExt cx="4059738" cy="1045091"/>
          </a:xfrm>
        </p:grpSpPr>
        <p:sp>
          <p:nvSpPr>
            <p:cNvPr id="6" name="Organigramme : Connecteur 5">
              <a:extLst>
                <a:ext uri="{FF2B5EF4-FFF2-40B4-BE49-F238E27FC236}">
                  <a16:creationId xmlns:a16="http://schemas.microsoft.com/office/drawing/2014/main" id="{222CE950-848F-DEA8-1E87-4FBB2D232165}"/>
                </a:ext>
              </a:extLst>
            </p:cNvPr>
            <p:cNvSpPr/>
            <p:nvPr/>
          </p:nvSpPr>
          <p:spPr>
            <a:xfrm>
              <a:off x="8873470" y="107617"/>
              <a:ext cx="1013286" cy="1030549"/>
            </a:xfrm>
            <a:prstGeom prst="flowChartConnector">
              <a:avLst/>
            </a:prstGeom>
            <a:solidFill>
              <a:srgbClr val="CC00FF">
                <a:alpha val="4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7" name="Organigramme : Connecteur 6">
              <a:extLst>
                <a:ext uri="{FF2B5EF4-FFF2-40B4-BE49-F238E27FC236}">
                  <a16:creationId xmlns:a16="http://schemas.microsoft.com/office/drawing/2014/main" id="{375D7EDF-8A62-55F2-527F-85791814E718}"/>
                </a:ext>
              </a:extLst>
            </p:cNvPr>
            <p:cNvSpPr/>
            <p:nvPr/>
          </p:nvSpPr>
          <p:spPr>
            <a:xfrm>
              <a:off x="10906636" y="122159"/>
              <a:ext cx="1013286" cy="1030549"/>
            </a:xfrm>
            <a:prstGeom prst="flowChartConnector">
              <a:avLst/>
            </a:prstGeom>
            <a:solidFill>
              <a:schemeClr val="accent2">
                <a:alpha val="4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sz="1400" dirty="0"/>
            </a:p>
          </p:txBody>
        </p:sp>
        <p:sp>
          <p:nvSpPr>
            <p:cNvPr id="8" name="Organigramme : Connecteur 7">
              <a:extLst>
                <a:ext uri="{FF2B5EF4-FFF2-40B4-BE49-F238E27FC236}">
                  <a16:creationId xmlns:a16="http://schemas.microsoft.com/office/drawing/2014/main" id="{2E79D6E5-B217-4B1D-B9D5-8C7AEB5C8A15}"/>
                </a:ext>
              </a:extLst>
            </p:cNvPr>
            <p:cNvSpPr/>
            <p:nvPr/>
          </p:nvSpPr>
          <p:spPr>
            <a:xfrm>
              <a:off x="9886756" y="120115"/>
              <a:ext cx="1013286" cy="1030549"/>
            </a:xfrm>
            <a:prstGeom prst="flowChartConnector">
              <a:avLst/>
            </a:prstGeom>
            <a:solidFill>
              <a:schemeClr val="accent6">
                <a:alpha val="4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9" name="Organigramme : Connecteur 8">
              <a:extLst>
                <a:ext uri="{FF2B5EF4-FFF2-40B4-BE49-F238E27FC236}">
                  <a16:creationId xmlns:a16="http://schemas.microsoft.com/office/drawing/2014/main" id="{92CAF498-A496-F8CE-7D22-9960B3ED4F9F}"/>
                </a:ext>
              </a:extLst>
            </p:cNvPr>
            <p:cNvSpPr/>
            <p:nvPr/>
          </p:nvSpPr>
          <p:spPr>
            <a:xfrm>
              <a:off x="7860184" y="120115"/>
              <a:ext cx="1013286" cy="1030549"/>
            </a:xfrm>
            <a:prstGeom prst="flowChartConnector">
              <a:avLst/>
            </a:prstGeom>
            <a:solidFill>
              <a:schemeClr val="accent1">
                <a:alpha val="4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ltLang="en-US" sz="1400" dirty="0"/>
            </a:p>
          </p:txBody>
        </p:sp>
      </p:grpSp>
      <p:sp>
        <p:nvSpPr>
          <p:cNvPr id="11" name="ZoneTexte 10">
            <a:extLst>
              <a:ext uri="{FF2B5EF4-FFF2-40B4-BE49-F238E27FC236}">
                <a16:creationId xmlns:a16="http://schemas.microsoft.com/office/drawing/2014/main" id="{84D3B514-7A0D-B6B5-E901-ED5C3D848D8B}"/>
              </a:ext>
            </a:extLst>
          </p:cNvPr>
          <p:cNvSpPr txBox="1"/>
          <p:nvPr/>
        </p:nvSpPr>
        <p:spPr>
          <a:xfrm>
            <a:off x="138833" y="107617"/>
            <a:ext cx="6095010" cy="1015663"/>
          </a:xfrm>
          <a:prstGeom prst="rect">
            <a:avLst/>
          </a:prstGeom>
          <a:noFill/>
        </p:spPr>
        <p:txBody>
          <a:bodyPr wrap="square">
            <a:spAutoFit/>
          </a:bodyPr>
          <a:lstStyle/>
          <a:p>
            <a:r>
              <a:rPr lang="fr-BE" sz="1800" dirty="0"/>
              <a:t>Livre Ier  Chapitre 2. L’infraction</a:t>
            </a:r>
            <a:br>
              <a:rPr lang="fr-BE" sz="1800" dirty="0"/>
            </a:br>
            <a:br>
              <a:rPr lang="fr-BE" sz="1800" dirty="0"/>
            </a:br>
            <a:r>
              <a:rPr kumimoji="0" lang="nl-BE" sz="2400" b="0" i="1" u="none" strike="noStrike" kern="1200" cap="none" spc="0" normalizeH="0" baseline="0" noProof="0" dirty="0">
                <a:ln>
                  <a:noFill/>
                </a:ln>
                <a:solidFill>
                  <a:prstClr val="black"/>
                </a:solidFill>
                <a:effectLst/>
                <a:uLnTx/>
                <a:uFillTx/>
                <a:latin typeface="Calibri" panose="020F0502020204030204"/>
                <a:ea typeface="+mn-ea"/>
                <a:cs typeface="+mn-cs"/>
              </a:rPr>
              <a:t>Art. 7. </a:t>
            </a:r>
            <a:r>
              <a:rPr kumimoji="0" lang="nl-BE" sz="2400" b="0" i="1" u="none" strike="noStrike" kern="1200" cap="none" spc="0" normalizeH="0" baseline="0" noProof="0" dirty="0" err="1">
                <a:ln>
                  <a:noFill/>
                </a:ln>
                <a:solidFill>
                  <a:prstClr val="black"/>
                </a:solidFill>
                <a:effectLst/>
                <a:uLnTx/>
                <a:uFillTx/>
                <a:latin typeface="Calibri" panose="020F0502020204030204"/>
                <a:ea typeface="+mn-ea"/>
                <a:cs typeface="+mn-cs"/>
              </a:rPr>
              <a:t>L’élément</a:t>
            </a:r>
            <a:r>
              <a:rPr kumimoji="0" lang="nl-BE" sz="2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400" b="0" i="1" u="none" strike="noStrike" kern="1200" cap="none" spc="0" normalizeH="0" baseline="0" noProof="0" dirty="0" err="1">
                <a:ln>
                  <a:noFill/>
                </a:ln>
                <a:solidFill>
                  <a:prstClr val="black"/>
                </a:solidFill>
                <a:effectLst/>
                <a:uLnTx/>
                <a:uFillTx/>
                <a:latin typeface="Calibri" panose="020F0502020204030204"/>
                <a:ea typeface="+mn-ea"/>
                <a:cs typeface="+mn-cs"/>
              </a:rPr>
              <a:t>moral</a:t>
            </a:r>
            <a:r>
              <a:rPr kumimoji="0" lang="nl-BE" sz="2400" b="0" i="1"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nl-BE" sz="2400" b="0" i="1" u="none" strike="noStrike" kern="1200" cap="none" spc="0" normalizeH="0" baseline="0" noProof="0" dirty="0" err="1">
                <a:ln>
                  <a:noFill/>
                </a:ln>
                <a:solidFill>
                  <a:prstClr val="black"/>
                </a:solidFill>
                <a:effectLst/>
                <a:uLnTx/>
                <a:uFillTx/>
                <a:latin typeface="Calibri" panose="020F0502020204030204"/>
                <a:ea typeface="+mn-ea"/>
                <a:cs typeface="+mn-cs"/>
              </a:rPr>
              <a:t>Exemples</a:t>
            </a:r>
            <a:r>
              <a:rPr kumimoji="0" lang="nl-BE" sz="2400" b="0" i="1" u="none" strike="noStrike" kern="1200" cap="none" spc="0" normalizeH="0" baseline="0" noProof="0" dirty="0">
                <a:ln>
                  <a:noFill/>
                </a:ln>
                <a:solidFill>
                  <a:prstClr val="black"/>
                </a:solidFill>
                <a:effectLst/>
                <a:uLnTx/>
                <a:uFillTx/>
                <a:latin typeface="Calibri" panose="020F0502020204030204"/>
                <a:ea typeface="+mn-ea"/>
                <a:cs typeface="+mn-cs"/>
              </a:rPr>
              <a:t> </a:t>
            </a:r>
            <a:endParaRPr lang="fr-BE" dirty="0"/>
          </a:p>
        </p:txBody>
      </p:sp>
      <p:sp>
        <p:nvSpPr>
          <p:cNvPr id="15" name="ZoneTexte 14">
            <a:extLst>
              <a:ext uri="{FF2B5EF4-FFF2-40B4-BE49-F238E27FC236}">
                <a16:creationId xmlns:a16="http://schemas.microsoft.com/office/drawing/2014/main" id="{827A05DB-83B9-8D85-4F4D-4AC3C58EA4C9}"/>
              </a:ext>
            </a:extLst>
          </p:cNvPr>
          <p:cNvSpPr txBox="1"/>
          <p:nvPr/>
        </p:nvSpPr>
        <p:spPr>
          <a:xfrm>
            <a:off x="6459902" y="1578552"/>
            <a:ext cx="5272919" cy="4349909"/>
          </a:xfrm>
          <a:prstGeom prst="rect">
            <a:avLst/>
          </a:prstGeom>
          <a:noFill/>
        </p:spPr>
        <p:txBody>
          <a:bodyPr wrap="square">
            <a:spAutoFit/>
          </a:bodyPr>
          <a:lstStyle/>
          <a:p>
            <a:pPr marL="0" indent="0">
              <a:buNone/>
            </a:pPr>
            <a:r>
              <a:rPr lang="nl-BE" sz="2000" b="1" dirty="0"/>
              <a:t>4° </a:t>
            </a:r>
            <a:r>
              <a:rPr lang="nl-BE" sz="2000" b="1" dirty="0" err="1"/>
              <a:t>Infraction</a:t>
            </a:r>
            <a:r>
              <a:rPr lang="nl-BE" sz="2000" b="1" dirty="0"/>
              <a:t> </a:t>
            </a:r>
            <a:r>
              <a:rPr lang="nl-BE" sz="2000" b="1" u="sng" dirty="0" err="1"/>
              <a:t>intentionnelle</a:t>
            </a:r>
            <a:r>
              <a:rPr lang="nl-BE" sz="2000" b="1" dirty="0"/>
              <a:t> </a:t>
            </a:r>
            <a:r>
              <a:rPr lang="nl-BE" sz="2000" b="1" dirty="0" err="1"/>
              <a:t>requérant</a:t>
            </a:r>
            <a:r>
              <a:rPr lang="nl-BE" sz="2000" b="1" dirty="0"/>
              <a:t> </a:t>
            </a:r>
            <a:r>
              <a:rPr lang="nl-BE" sz="2000" b="1" dirty="0" err="1"/>
              <a:t>un</a:t>
            </a:r>
            <a:r>
              <a:rPr lang="nl-BE" sz="2000" b="1" dirty="0"/>
              <a:t> </a:t>
            </a:r>
            <a:r>
              <a:rPr lang="nl-BE" sz="2000" b="1" u="sng" dirty="0"/>
              <a:t>dol spécial</a:t>
            </a:r>
          </a:p>
          <a:p>
            <a:pPr marL="342900" indent="-342900" algn="just">
              <a:spcBef>
                <a:spcPts val="400"/>
              </a:spcBef>
              <a:spcAft>
                <a:spcPts val="400"/>
              </a:spcAft>
              <a:buFont typeface="Times New Roman" panose="02020603050405020304" pitchFamily="18" charset="0"/>
              <a:buChar char="-"/>
            </a:pPr>
            <a:r>
              <a:rPr lang="fr-FR" sz="2000" dirty="0">
                <a:ea typeface="Calibri" panose="020F0502020204030204" pitchFamily="34" charset="0"/>
              </a:rPr>
              <a:t>art. 82 : « …le crime de génocide s'entend de l'un des actes ci-après, commis </a:t>
            </a:r>
            <a:r>
              <a:rPr lang="fr-FR" sz="2000" i="1" dirty="0">
                <a:ea typeface="Calibri" panose="020F0502020204030204" pitchFamily="34" charset="0"/>
              </a:rPr>
              <a:t>dans l'intention de détruire, en tout ou en partie, un groupe national, ethnique, racial ou religieux, comme tel</a:t>
            </a:r>
            <a:r>
              <a:rPr lang="fr-FR" sz="2000" dirty="0">
                <a:ea typeface="Calibri" panose="020F0502020204030204" pitchFamily="34" charset="0"/>
              </a:rPr>
              <a:t>… » ;</a:t>
            </a:r>
            <a:endParaRPr lang="en-GB" sz="2000" dirty="0">
              <a:ea typeface="Calibri" panose="020F0502020204030204" pitchFamily="34" charset="0"/>
            </a:endParaRPr>
          </a:p>
          <a:p>
            <a:pPr marL="342900" indent="-342900" algn="just">
              <a:spcBef>
                <a:spcPts val="400"/>
              </a:spcBef>
              <a:spcAft>
                <a:spcPts val="400"/>
              </a:spcAft>
              <a:buFont typeface="Times New Roman" panose="02020603050405020304" pitchFamily="18" charset="0"/>
              <a:buChar char="-"/>
            </a:pPr>
            <a:r>
              <a:rPr lang="fr-FR" sz="2000" dirty="0">
                <a:ea typeface="Calibri" panose="020F0502020204030204" pitchFamily="34" charset="0"/>
              </a:rPr>
              <a:t>art. 96 : « Le meurtre est l’homicide commis </a:t>
            </a:r>
            <a:r>
              <a:rPr lang="fr-FR" sz="2000" i="1" dirty="0">
                <a:ea typeface="Calibri" panose="020F0502020204030204" pitchFamily="34" charset="0"/>
              </a:rPr>
              <a:t>avec intention de donner la mort</a:t>
            </a:r>
            <a:r>
              <a:rPr lang="fr-FR" sz="2000" dirty="0">
                <a:ea typeface="Calibri" panose="020F0502020204030204" pitchFamily="34" charset="0"/>
              </a:rPr>
              <a:t> » ; </a:t>
            </a:r>
          </a:p>
          <a:p>
            <a:pPr marL="342900" indent="-342900" algn="just">
              <a:spcBef>
                <a:spcPts val="400"/>
              </a:spcBef>
              <a:spcAft>
                <a:spcPts val="400"/>
              </a:spcAft>
              <a:buFont typeface="Times New Roman" panose="02020603050405020304" pitchFamily="18" charset="0"/>
              <a:buChar char="-"/>
            </a:pPr>
            <a:r>
              <a:rPr lang="fr-FR" sz="2000" dirty="0">
                <a:ea typeface="Times New Roman" panose="02020603050405020304" pitchFamily="18" charset="0"/>
              </a:rPr>
              <a:t>art. 451 : « le faux en écritures ou sur d’autres supports durables consiste à, dans une </a:t>
            </a:r>
            <a:r>
              <a:rPr lang="fr-FR" sz="2000" i="1" dirty="0">
                <a:ea typeface="Times New Roman" panose="02020603050405020304" pitchFamily="18" charset="0"/>
              </a:rPr>
              <a:t>intention frauduleuse</a:t>
            </a:r>
            <a:r>
              <a:rPr lang="fr-FR" sz="2000" dirty="0">
                <a:ea typeface="Times New Roman" panose="02020603050405020304" pitchFamily="18" charset="0"/>
              </a:rPr>
              <a:t> ou à </a:t>
            </a:r>
            <a:r>
              <a:rPr lang="fr-FR" sz="2000" i="1" dirty="0">
                <a:ea typeface="Times New Roman" panose="02020603050405020304" pitchFamily="18" charset="0"/>
              </a:rPr>
              <a:t>dessein de nuire</a:t>
            </a:r>
            <a:r>
              <a:rPr lang="fr-FR" sz="2000" dirty="0">
                <a:ea typeface="Times New Roman" panose="02020603050405020304" pitchFamily="18" charset="0"/>
              </a:rPr>
              <a:t>, fabriquer un faux ou falsifier </a:t>
            </a:r>
            <a:endParaRPr lang="nl-BE" sz="2000" i="1" dirty="0"/>
          </a:p>
        </p:txBody>
      </p:sp>
    </p:spTree>
    <p:extLst>
      <p:ext uri="{BB962C8B-B14F-4D97-AF65-F5344CB8AC3E}">
        <p14:creationId xmlns:p14="http://schemas.microsoft.com/office/powerpoint/2010/main" val="23476378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241429" y="338350"/>
            <a:ext cx="7055380" cy="528010"/>
          </a:xfrm>
        </p:spPr>
        <p:txBody>
          <a:bodyPr>
            <a:normAutofit fontScale="90000"/>
          </a:bodyPr>
          <a:lstStyle/>
          <a:p>
            <a:r>
              <a:rPr lang="fr-BE" sz="2000" dirty="0"/>
              <a:t>Livre Ier  Chapitre 2. L’infraction</a:t>
            </a:r>
            <a:br>
              <a:rPr lang="fr-BE" sz="2000" dirty="0"/>
            </a:br>
            <a:br>
              <a:rPr lang="fr-BE" sz="2000" dirty="0"/>
            </a:br>
            <a:br>
              <a:rPr lang="fr-BE" sz="2000" dirty="0"/>
            </a:br>
            <a:endParaRPr lang="fr-BE" sz="2000" dirty="0"/>
          </a:p>
        </p:txBody>
      </p:sp>
      <p:graphicFrame>
        <p:nvGraphicFramePr>
          <p:cNvPr id="15" name="Espace réservé du contenu 14">
            <a:extLst>
              <a:ext uri="{FF2B5EF4-FFF2-40B4-BE49-F238E27FC236}">
                <a16:creationId xmlns:a16="http://schemas.microsoft.com/office/drawing/2014/main" id="{2B8F5F77-5A5E-AAEC-4966-972B8D2E24E9}"/>
              </a:ext>
            </a:extLst>
          </p:cNvPr>
          <p:cNvGraphicFramePr>
            <a:graphicFrameLocks noGrp="1"/>
          </p:cNvGraphicFramePr>
          <p:nvPr>
            <p:ph idx="1"/>
            <p:extLst>
              <p:ext uri="{D42A27DB-BD31-4B8C-83A1-F6EECF244321}">
                <p14:modId xmlns:p14="http://schemas.microsoft.com/office/powerpoint/2010/main" val="3486488311"/>
              </p:ext>
            </p:extLst>
          </p:nvPr>
        </p:nvGraphicFramePr>
        <p:xfrm>
          <a:off x="5480346" y="664431"/>
          <a:ext cx="6711654" cy="5688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26</a:t>
            </a:fld>
            <a:endParaRPr lang="nl-BE"/>
          </a:p>
        </p:txBody>
      </p:sp>
      <p:sp>
        <p:nvSpPr>
          <p:cNvPr id="6" name="ZoneTexte 5">
            <a:extLst>
              <a:ext uri="{FF2B5EF4-FFF2-40B4-BE49-F238E27FC236}">
                <a16:creationId xmlns:a16="http://schemas.microsoft.com/office/drawing/2014/main" id="{AB721556-3036-EFA9-B239-3B1D07DD13DB}"/>
              </a:ext>
            </a:extLst>
          </p:cNvPr>
          <p:cNvSpPr txBox="1"/>
          <p:nvPr/>
        </p:nvSpPr>
        <p:spPr>
          <a:xfrm>
            <a:off x="78675" y="447616"/>
            <a:ext cx="6095010" cy="996170"/>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BE" sz="2800" b="0" u="none" strike="noStrike" kern="1200" cap="none" spc="0" normalizeH="0" baseline="0" noProof="0" dirty="0" err="1">
                <a:ln>
                  <a:noFill/>
                </a:ln>
                <a:solidFill>
                  <a:prstClr val="black"/>
                </a:solidFill>
                <a:effectLst/>
                <a:uLnTx/>
                <a:uFillTx/>
                <a:latin typeface="Calibri" panose="020F0502020204030204"/>
                <a:ea typeface="+mn-ea"/>
                <a:cs typeface="+mn-cs"/>
              </a:rPr>
              <a:t>Section</a:t>
            </a:r>
            <a:r>
              <a:rPr kumimoji="0" lang="nl-BE" sz="2800" b="0" u="none" strike="noStrike" kern="1200" cap="none" spc="0" normalizeH="0" baseline="0" noProof="0" dirty="0">
                <a:ln>
                  <a:noFill/>
                </a:ln>
                <a:solidFill>
                  <a:prstClr val="black"/>
                </a:solidFill>
                <a:effectLst/>
                <a:uLnTx/>
                <a:uFillTx/>
                <a:latin typeface="Calibri" panose="020F0502020204030204"/>
                <a:ea typeface="+mn-ea"/>
                <a:cs typeface="+mn-cs"/>
              </a:rPr>
              <a:t> 1</a:t>
            </a:r>
            <a:r>
              <a:rPr kumimoji="0" lang="nl-BE" sz="2800" b="0" u="none" strike="noStrike" kern="1200" cap="none" spc="0" normalizeH="0" baseline="30000" noProof="0" dirty="0">
                <a:ln>
                  <a:noFill/>
                </a:ln>
                <a:solidFill>
                  <a:prstClr val="black"/>
                </a:solidFill>
                <a:effectLst/>
                <a:uLnTx/>
                <a:uFillTx/>
                <a:latin typeface="Calibri" panose="020F0502020204030204"/>
                <a:ea typeface="+mn-ea"/>
                <a:cs typeface="+mn-cs"/>
              </a:rPr>
              <a:t>er</a:t>
            </a:r>
            <a:r>
              <a:rPr kumimoji="0" lang="nl-BE" sz="2800" b="0" u="none" strike="noStrike" kern="1200" cap="none" spc="0" normalizeH="0" baseline="0" noProof="0" dirty="0">
                <a:ln>
                  <a:noFill/>
                </a:ln>
                <a:solidFill>
                  <a:prstClr val="black"/>
                </a:solidFill>
                <a:effectLst/>
                <a:uLnTx/>
                <a:uFillTx/>
                <a:latin typeface="Calibri" panose="020F0502020204030204"/>
                <a:ea typeface="+mn-ea"/>
                <a:cs typeface="+mn-cs"/>
              </a:rPr>
              <a:t> Définition de </a:t>
            </a:r>
            <a:r>
              <a:rPr kumimoji="0" lang="nl-BE" sz="2800" b="0" u="none" strike="noStrike" kern="1200" cap="none" spc="0" normalizeH="0" baseline="0" noProof="0" dirty="0" err="1">
                <a:ln>
                  <a:noFill/>
                </a:ln>
                <a:solidFill>
                  <a:prstClr val="black"/>
                </a:solidFill>
                <a:effectLst/>
                <a:uLnTx/>
                <a:uFillTx/>
                <a:latin typeface="Calibri" panose="020F0502020204030204"/>
                <a:ea typeface="+mn-ea"/>
                <a:cs typeface="+mn-cs"/>
              </a:rPr>
              <a:t>l’infraction</a:t>
            </a:r>
            <a:endParaRPr kumimoji="0" lang="nl-BE" sz="1600" b="0" u="none" strike="noStrike" kern="1200" cap="none" spc="0" normalizeH="0" baseline="0" noProof="0" dirty="0">
              <a:ln>
                <a:noFill/>
              </a:ln>
              <a:solidFill>
                <a:srgbClr val="FFFF00"/>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BE" sz="2800" b="0" u="none" strike="noStrike" kern="1200" cap="none" spc="0" normalizeH="0" baseline="0" noProof="0" dirty="0">
                <a:ln>
                  <a:noFill/>
                </a:ln>
                <a:solidFill>
                  <a:prstClr val="black"/>
                </a:solidFill>
                <a:effectLst/>
                <a:uLnTx/>
                <a:uFillTx/>
                <a:latin typeface="Calibri" panose="020F0502020204030204"/>
                <a:ea typeface="+mn-ea"/>
                <a:cs typeface="+mn-cs"/>
              </a:rPr>
              <a:t>Art. 8. </a:t>
            </a:r>
            <a:r>
              <a:rPr kumimoji="0" lang="nl-BE" sz="2800" b="0" u="none" strike="noStrike" kern="1200" cap="none" spc="0" normalizeH="0" baseline="0" noProof="0" dirty="0" err="1">
                <a:ln>
                  <a:noFill/>
                </a:ln>
                <a:solidFill>
                  <a:prstClr val="black"/>
                </a:solidFill>
                <a:effectLst/>
                <a:uLnTx/>
                <a:uFillTx/>
                <a:latin typeface="Calibri" panose="020F0502020204030204"/>
                <a:ea typeface="+mn-ea"/>
                <a:cs typeface="+mn-cs"/>
              </a:rPr>
              <a:t>L’élément</a:t>
            </a:r>
            <a:r>
              <a:rPr kumimoji="0" lang="nl-BE" sz="2800" b="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800" b="0" u="none" strike="noStrike" kern="1200" cap="none" spc="0" normalizeH="0" baseline="0" noProof="0" dirty="0" err="1">
                <a:ln>
                  <a:noFill/>
                </a:ln>
                <a:solidFill>
                  <a:prstClr val="black"/>
                </a:solidFill>
                <a:effectLst/>
                <a:uLnTx/>
                <a:uFillTx/>
                <a:latin typeface="Calibri" panose="020F0502020204030204"/>
                <a:ea typeface="+mn-ea"/>
                <a:cs typeface="+mn-cs"/>
              </a:rPr>
              <a:t>aggravant</a:t>
            </a:r>
            <a:endParaRPr kumimoji="0" lang="nl-BE" sz="1400" b="0" u="none" strike="noStrike" kern="1200" cap="none" spc="0" normalizeH="0" baseline="0" noProof="0" dirty="0">
              <a:ln>
                <a:noFill/>
              </a:ln>
              <a:solidFill>
                <a:srgbClr val="FFC000"/>
              </a:solidFill>
              <a:effectLst/>
              <a:uLnTx/>
              <a:uFillTx/>
              <a:latin typeface="Calibri" panose="020F0502020204030204"/>
              <a:ea typeface="+mn-ea"/>
              <a:cs typeface="+mn-cs"/>
            </a:endParaRPr>
          </a:p>
        </p:txBody>
      </p:sp>
      <p:sp>
        <p:nvSpPr>
          <p:cNvPr id="14" name="ZoneTexte 13">
            <a:extLst>
              <a:ext uri="{FF2B5EF4-FFF2-40B4-BE49-F238E27FC236}">
                <a16:creationId xmlns:a16="http://schemas.microsoft.com/office/drawing/2014/main" id="{E85D90F6-BA3E-9417-3FFD-A221EEFBFA2D}"/>
              </a:ext>
            </a:extLst>
          </p:cNvPr>
          <p:cNvSpPr txBox="1"/>
          <p:nvPr/>
        </p:nvSpPr>
        <p:spPr>
          <a:xfrm>
            <a:off x="78675" y="2432829"/>
            <a:ext cx="5451296" cy="1421928"/>
          </a:xfrm>
          <a:prstGeom prst="rect">
            <a:avLst/>
          </a:prstGeom>
          <a:noFill/>
        </p:spPr>
        <p:txBody>
          <a:bodyPr wrap="square">
            <a:spAutoFit/>
          </a:bodyPr>
          <a:lstStyle/>
          <a:p>
            <a:pPr marL="400056"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Elément </a:t>
            </a:r>
            <a:r>
              <a:rPr kumimoji="0" lang="nl-BE" sz="2400" b="0" i="0" u="none" strike="noStrike" kern="1200" cap="none" spc="0" normalizeH="0" baseline="0" noProof="0" dirty="0" err="1">
                <a:ln>
                  <a:noFill/>
                </a:ln>
                <a:solidFill>
                  <a:prstClr val="black"/>
                </a:solidFill>
                <a:effectLst/>
                <a:uLnTx/>
                <a:uFillTx/>
                <a:latin typeface="Calibri" panose="020F0502020204030204"/>
                <a:ea typeface="+mn-ea"/>
                <a:cs typeface="+mn-cs"/>
              </a:rPr>
              <a:t>qui</a:t>
            </a: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 a pour </a:t>
            </a:r>
            <a:r>
              <a:rPr kumimoji="0" lang="nl-BE" sz="2400" b="0" i="0" u="none" strike="noStrike" kern="1200" cap="none" spc="0" normalizeH="0" baseline="0" noProof="0" dirty="0" err="1">
                <a:ln>
                  <a:noFill/>
                </a:ln>
                <a:solidFill>
                  <a:prstClr val="black"/>
                </a:solidFill>
                <a:effectLst/>
                <a:uLnTx/>
                <a:uFillTx/>
                <a:latin typeface="Calibri" panose="020F0502020204030204"/>
                <a:ea typeface="+mn-ea"/>
                <a:cs typeface="+mn-cs"/>
              </a:rPr>
              <a:t>effet</a:t>
            </a: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 que </a:t>
            </a:r>
            <a:r>
              <a:rPr kumimoji="0" lang="nl-BE" sz="2400" b="0" i="0" u="none" strike="noStrike" kern="1200" cap="none" spc="0" normalizeH="0" baseline="0" noProof="0" dirty="0" err="1">
                <a:ln>
                  <a:noFill/>
                </a:ln>
                <a:solidFill>
                  <a:prstClr val="black"/>
                </a:solidFill>
                <a:effectLst/>
                <a:uLnTx/>
                <a:uFillTx/>
                <a:latin typeface="Calibri" panose="020F0502020204030204"/>
                <a:ea typeface="+mn-ea"/>
                <a:cs typeface="+mn-cs"/>
              </a:rPr>
              <a:t>l’infraction</a:t>
            </a: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400" b="0" i="0" u="none" strike="noStrike" kern="1200" cap="none" spc="0" normalizeH="0" baseline="0" noProof="0" dirty="0" err="1">
                <a:ln>
                  <a:noFill/>
                </a:ln>
                <a:solidFill>
                  <a:prstClr val="black"/>
                </a:solidFill>
                <a:effectLst/>
                <a:uLnTx/>
                <a:uFillTx/>
                <a:latin typeface="Calibri" panose="020F0502020204030204"/>
                <a:ea typeface="+mn-ea"/>
                <a:cs typeface="+mn-cs"/>
              </a:rPr>
              <a:t>est</a:t>
            </a: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400" b="0" i="0" u="none" strike="noStrike" kern="1200" cap="none" spc="0" normalizeH="0" baseline="0" noProof="0" dirty="0" err="1">
                <a:ln>
                  <a:noFill/>
                </a:ln>
                <a:solidFill>
                  <a:prstClr val="black"/>
                </a:solidFill>
                <a:effectLst/>
                <a:uLnTx/>
                <a:uFillTx/>
                <a:latin typeface="Calibri" panose="020F0502020204030204"/>
                <a:ea typeface="+mn-ea"/>
                <a:cs typeface="+mn-cs"/>
              </a:rPr>
              <a:t>sanctionnée</a:t>
            </a: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400" b="0" i="0" u="none" strike="noStrike" kern="1200" cap="none" spc="0" normalizeH="0" baseline="0" noProof="0" dirty="0" err="1">
                <a:ln>
                  <a:noFill/>
                </a:ln>
                <a:solidFill>
                  <a:prstClr val="black"/>
                </a:solidFill>
                <a:effectLst/>
                <a:uLnTx/>
                <a:uFillTx/>
                <a:latin typeface="Calibri" panose="020F0502020204030204"/>
                <a:ea typeface="+mn-ea"/>
                <a:cs typeface="+mn-cs"/>
              </a:rPr>
              <a:t>d’une</a:t>
            </a: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400" b="1" i="0" u="none" strike="noStrike" kern="1200" cap="none" spc="0" normalizeH="0" baseline="0" noProof="0" dirty="0" err="1">
                <a:ln>
                  <a:noFill/>
                </a:ln>
                <a:solidFill>
                  <a:prstClr val="black"/>
                </a:solidFill>
                <a:effectLst/>
                <a:uLnTx/>
                <a:uFillTx/>
                <a:latin typeface="Calibri" panose="020F0502020204030204"/>
                <a:ea typeface="+mn-ea"/>
                <a:cs typeface="+mn-cs"/>
              </a:rPr>
              <a:t>peine</a:t>
            </a: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400" b="0" i="0" u="none" strike="noStrike" kern="1200" cap="none" spc="0" normalizeH="0" baseline="0" noProof="0" dirty="0" err="1">
                <a:ln>
                  <a:noFill/>
                </a:ln>
                <a:solidFill>
                  <a:prstClr val="black"/>
                </a:solidFill>
                <a:effectLst/>
                <a:uLnTx/>
                <a:uFillTx/>
                <a:latin typeface="Calibri" panose="020F0502020204030204"/>
                <a:ea typeface="+mn-ea"/>
                <a:cs typeface="+mn-cs"/>
              </a:rPr>
              <a:t>d’un</a:t>
            </a: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400" b="0" i="0" u="none" strike="noStrike" kern="1200" cap="none" spc="0" normalizeH="0" baseline="0" noProof="0" dirty="0" err="1">
                <a:ln>
                  <a:noFill/>
                </a:ln>
                <a:solidFill>
                  <a:prstClr val="black"/>
                </a:solidFill>
                <a:effectLst/>
                <a:uLnTx/>
                <a:uFillTx/>
                <a:latin typeface="Calibri" panose="020F0502020204030204"/>
                <a:ea typeface="+mn-ea"/>
                <a:cs typeface="+mn-cs"/>
              </a:rPr>
              <a:t>ou</a:t>
            </a: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 de </a:t>
            </a:r>
            <a:r>
              <a:rPr kumimoji="0" lang="nl-BE" sz="2400" b="0" i="0" u="none" strike="noStrike" kern="1200" cap="none" spc="0" normalizeH="0" baseline="0" noProof="0" dirty="0" err="1">
                <a:ln>
                  <a:noFill/>
                </a:ln>
                <a:solidFill>
                  <a:prstClr val="black"/>
                </a:solidFill>
                <a:effectLst/>
                <a:uLnTx/>
                <a:uFillTx/>
                <a:latin typeface="Calibri" panose="020F0502020204030204"/>
                <a:ea typeface="+mn-ea"/>
                <a:cs typeface="+mn-cs"/>
              </a:rPr>
              <a:t>plusieurs</a:t>
            </a: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400" b="0" i="0" u="none" strike="noStrike" kern="1200" cap="none" spc="0" normalizeH="0" baseline="0" noProof="0" dirty="0" err="1">
                <a:ln>
                  <a:noFill/>
                </a:ln>
                <a:solidFill>
                  <a:prstClr val="black"/>
                </a:solidFill>
                <a:effectLst/>
                <a:uLnTx/>
                <a:uFillTx/>
                <a:latin typeface="Calibri" panose="020F0502020204030204"/>
                <a:ea typeface="+mn-ea"/>
                <a:cs typeface="+mn-cs"/>
              </a:rPr>
              <a:t>niveaux</a:t>
            </a: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400" b="1" i="0" u="none" strike="noStrike" kern="1200" cap="none" spc="0" normalizeH="0" baseline="0" noProof="0" dirty="0">
                <a:ln>
                  <a:noFill/>
                </a:ln>
                <a:solidFill>
                  <a:prstClr val="black"/>
                </a:solidFill>
                <a:effectLst/>
                <a:uLnTx/>
                <a:uFillTx/>
                <a:latin typeface="Calibri" panose="020F0502020204030204"/>
                <a:ea typeface="+mn-ea"/>
                <a:cs typeface="+mn-cs"/>
              </a:rPr>
              <a:t>plus </a:t>
            </a:r>
            <a:r>
              <a:rPr kumimoji="0" lang="nl-BE" sz="2400" b="1" i="0" u="none" strike="noStrike" kern="1200" cap="none" spc="0" normalizeH="0" baseline="0" noProof="0" dirty="0" err="1">
                <a:ln>
                  <a:noFill/>
                </a:ln>
                <a:solidFill>
                  <a:prstClr val="black"/>
                </a:solidFill>
                <a:effectLst/>
                <a:uLnTx/>
                <a:uFillTx/>
                <a:latin typeface="Calibri" panose="020F0502020204030204"/>
                <a:ea typeface="+mn-ea"/>
                <a:cs typeface="+mn-cs"/>
              </a:rPr>
              <a:t>élévés</a:t>
            </a: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3533044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686834" y="1153572"/>
            <a:ext cx="2551316" cy="3720431"/>
          </a:xfrm>
        </p:spPr>
        <p:txBody>
          <a:bodyPr>
            <a:normAutofit fontScale="90000"/>
          </a:bodyPr>
          <a:lstStyle/>
          <a:p>
            <a:pPr>
              <a:spcBef>
                <a:spcPts val="1000"/>
              </a:spcBef>
              <a:defRPr/>
            </a:pPr>
            <a:r>
              <a:rPr kumimoji="0" lang="nl-BE" sz="3400" b="0" i="1" u="none" strike="noStrike" kern="1200" cap="none" spc="0" normalizeH="0" baseline="0" noProof="0" dirty="0" err="1">
                <a:ln>
                  <a:noFill/>
                </a:ln>
                <a:solidFill>
                  <a:srgbClr val="FFFFFF"/>
                </a:solidFill>
                <a:effectLst/>
                <a:uLnTx/>
                <a:uFillTx/>
                <a:latin typeface="Calibri" panose="020F0502020204030204"/>
                <a:ea typeface="+mn-ea"/>
                <a:cs typeface="+mn-cs"/>
              </a:rPr>
              <a:t>Article</a:t>
            </a:r>
            <a:br>
              <a:rPr kumimoji="0" lang="nl-BE" sz="3400" b="0" i="1" u="none" strike="noStrike" kern="1200" cap="none" spc="0" normalizeH="0" baseline="0" noProof="0" dirty="0">
                <a:ln>
                  <a:noFill/>
                </a:ln>
                <a:solidFill>
                  <a:srgbClr val="FFFFFF"/>
                </a:solidFill>
                <a:effectLst/>
                <a:uLnTx/>
                <a:uFillTx/>
                <a:latin typeface="Calibri" panose="020F0502020204030204"/>
                <a:ea typeface="+mn-ea"/>
                <a:cs typeface="+mn-cs"/>
              </a:rPr>
            </a:br>
            <a:r>
              <a:rPr kumimoji="0" lang="nl-BE" sz="3600" b="0" u="none" strike="noStrike" kern="1200" cap="none" spc="0" normalizeH="0" baseline="0" noProof="0" dirty="0" err="1">
                <a:ln>
                  <a:noFill/>
                </a:ln>
                <a:solidFill>
                  <a:prstClr val="black"/>
                </a:solidFill>
                <a:effectLst/>
                <a:uLnTx/>
                <a:uFillTx/>
                <a:latin typeface="Calibri" panose="020F0502020204030204"/>
                <a:ea typeface="+mn-ea"/>
                <a:cs typeface="+mn-cs"/>
              </a:rPr>
              <a:t>Section</a:t>
            </a:r>
            <a:r>
              <a:rPr kumimoji="0" lang="nl-BE" sz="3600" b="0" u="none" strike="noStrike" kern="1200" cap="none" spc="0" normalizeH="0" baseline="0" noProof="0" dirty="0">
                <a:ln>
                  <a:noFill/>
                </a:ln>
                <a:solidFill>
                  <a:prstClr val="black"/>
                </a:solidFill>
                <a:effectLst/>
                <a:uLnTx/>
                <a:uFillTx/>
                <a:latin typeface="Calibri" panose="020F0502020204030204"/>
                <a:ea typeface="+mn-ea"/>
                <a:cs typeface="+mn-cs"/>
              </a:rPr>
              <a:t> 1</a:t>
            </a:r>
            <a:r>
              <a:rPr kumimoji="0" lang="nl-BE" sz="3600" b="0" u="none" strike="noStrike" kern="1200" cap="none" spc="0" normalizeH="0" baseline="30000" noProof="0" dirty="0">
                <a:ln>
                  <a:noFill/>
                </a:ln>
                <a:solidFill>
                  <a:prstClr val="black"/>
                </a:solidFill>
                <a:effectLst/>
                <a:uLnTx/>
                <a:uFillTx/>
                <a:latin typeface="Calibri" panose="020F0502020204030204"/>
                <a:ea typeface="+mn-ea"/>
                <a:cs typeface="+mn-cs"/>
              </a:rPr>
              <a:t>er</a:t>
            </a:r>
            <a:r>
              <a:rPr kumimoji="0" lang="nl-BE" sz="3600" b="0" u="none" strike="noStrike" kern="1200" cap="none" spc="0" normalizeH="0" baseline="0" noProof="0" dirty="0">
                <a:ln>
                  <a:noFill/>
                </a:ln>
                <a:solidFill>
                  <a:prstClr val="black"/>
                </a:solidFill>
                <a:effectLst/>
                <a:uLnTx/>
                <a:uFillTx/>
                <a:latin typeface="Calibri" panose="020F0502020204030204"/>
                <a:ea typeface="+mn-ea"/>
                <a:cs typeface="+mn-cs"/>
              </a:rPr>
              <a:t> Définition de </a:t>
            </a:r>
            <a:r>
              <a:rPr kumimoji="0" lang="nl-BE" sz="3600" b="0" u="none" strike="noStrike" kern="1200" cap="none" spc="0" normalizeH="0" baseline="0" noProof="0" dirty="0" err="1">
                <a:ln>
                  <a:noFill/>
                </a:ln>
                <a:solidFill>
                  <a:prstClr val="black"/>
                </a:solidFill>
                <a:effectLst/>
                <a:uLnTx/>
                <a:uFillTx/>
                <a:latin typeface="Calibri" panose="020F0502020204030204"/>
                <a:ea typeface="+mn-ea"/>
                <a:cs typeface="+mn-cs"/>
              </a:rPr>
              <a:t>l’infraction</a:t>
            </a:r>
            <a:br>
              <a:rPr kumimoji="0" lang="nl-BE" sz="3600" b="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nl-BE" sz="3600" b="0" u="none" strike="noStrike" kern="1200" cap="none" spc="0" normalizeH="0" baseline="0" noProof="0" dirty="0" err="1">
                <a:ln>
                  <a:noFill/>
                </a:ln>
                <a:solidFill>
                  <a:prstClr val="black"/>
                </a:solidFill>
                <a:effectLst/>
                <a:uLnTx/>
                <a:uFillTx/>
                <a:latin typeface="Calibri" panose="020F0502020204030204"/>
                <a:ea typeface="+mn-ea"/>
                <a:cs typeface="+mn-cs"/>
              </a:rPr>
              <a:t>Article</a:t>
            </a:r>
            <a:r>
              <a:rPr kumimoji="0" lang="nl-BE" sz="3600" b="0" u="none" strike="noStrike" kern="1200" cap="none" spc="0" normalizeH="0" baseline="0" noProof="0" dirty="0">
                <a:ln>
                  <a:noFill/>
                </a:ln>
                <a:solidFill>
                  <a:prstClr val="black"/>
                </a:solidFill>
                <a:effectLst/>
                <a:uLnTx/>
                <a:uFillTx/>
                <a:latin typeface="Calibri" panose="020F0502020204030204"/>
                <a:ea typeface="+mn-ea"/>
                <a:cs typeface="+mn-cs"/>
              </a:rPr>
              <a:t> 9,</a:t>
            </a:r>
            <a:br>
              <a:rPr kumimoji="0" lang="nl-BE" sz="3600" b="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nl-BE" sz="3600" b="0" u="none" strike="noStrike" kern="1200" cap="none" spc="0" normalizeH="0" baseline="0" noProof="0" dirty="0">
                <a:ln>
                  <a:noFill/>
                </a:ln>
                <a:solidFill>
                  <a:prstClr val="black"/>
                </a:solidFill>
                <a:effectLst/>
                <a:uLnTx/>
                <a:uFillTx/>
                <a:latin typeface="Calibri" panose="020F0502020204030204"/>
                <a:ea typeface="+mn-ea"/>
                <a:cs typeface="+mn-cs"/>
              </a:rPr>
              <a:t>La </a:t>
            </a:r>
            <a:r>
              <a:rPr kumimoji="0" lang="nl-BE" sz="3600" b="0" u="none" strike="noStrike" kern="1200" cap="none" spc="0" normalizeH="0" baseline="0" noProof="0" dirty="0" err="1">
                <a:ln>
                  <a:noFill/>
                </a:ln>
                <a:solidFill>
                  <a:prstClr val="black"/>
                </a:solidFill>
                <a:effectLst/>
                <a:uLnTx/>
                <a:uFillTx/>
                <a:latin typeface="Calibri" panose="020F0502020204030204"/>
                <a:ea typeface="+mn-ea"/>
                <a:cs typeface="+mn-cs"/>
              </a:rPr>
              <a:t>tentative</a:t>
            </a:r>
            <a:br>
              <a:rPr kumimoji="0" lang="nl-BE" sz="3600" b="0" u="none" strike="noStrike" kern="1200" cap="none" spc="0" normalizeH="0" baseline="0" noProof="0" dirty="0">
                <a:ln>
                  <a:noFill/>
                </a:ln>
                <a:solidFill>
                  <a:prstClr val="black"/>
                </a:solidFill>
                <a:effectLst/>
                <a:uLnTx/>
                <a:uFillTx/>
                <a:latin typeface="Calibri" panose="020F0502020204030204"/>
                <a:ea typeface="+mn-ea"/>
                <a:cs typeface="+mn-cs"/>
              </a:rPr>
            </a:br>
            <a:br>
              <a:rPr kumimoji="0" lang="nl-BE" sz="2000" b="0" u="none" strike="noStrike" kern="1200" cap="none" spc="0" normalizeH="0" baseline="0" noProof="0" dirty="0">
                <a:ln>
                  <a:noFill/>
                </a:ln>
                <a:solidFill>
                  <a:srgbClr val="FFFF00"/>
                </a:solidFill>
                <a:effectLst/>
                <a:uLnTx/>
                <a:uFillTx/>
                <a:latin typeface="Calibri" panose="020F0502020204030204"/>
                <a:ea typeface="+mn-ea"/>
                <a:cs typeface="+mn-cs"/>
              </a:rPr>
            </a:br>
            <a:br>
              <a:rPr lang="fr-BE" sz="3400" dirty="0">
                <a:solidFill>
                  <a:srgbClr val="FFFFFF"/>
                </a:solidFill>
              </a:rPr>
            </a:br>
            <a:endParaRPr lang="fr-BE" sz="3400" dirty="0">
              <a:solidFill>
                <a:srgbClr val="FFFFFF"/>
              </a:solidFill>
            </a:endParaRPr>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4340431" y="421574"/>
            <a:ext cx="7635833" cy="6299901"/>
          </a:xfrm>
        </p:spPr>
        <p:txBody>
          <a:bodyPr anchor="ctr">
            <a:normAutofit/>
          </a:bodyPr>
          <a:lstStyle/>
          <a:p>
            <a:pPr marL="114300" indent="0">
              <a:buNone/>
            </a:pPr>
            <a:r>
              <a:rPr lang="nl-BE" sz="2400" dirty="0"/>
              <a:t>Art. 9. </a:t>
            </a:r>
            <a:r>
              <a:rPr lang="nl-BE" sz="2400" i="1" dirty="0"/>
              <a:t>La </a:t>
            </a:r>
            <a:r>
              <a:rPr lang="nl-BE" sz="2400" i="1" dirty="0" err="1"/>
              <a:t>tentative</a:t>
            </a:r>
            <a:r>
              <a:rPr lang="nl-BE" sz="2400" i="1" dirty="0"/>
              <a:t> </a:t>
            </a:r>
            <a:r>
              <a:rPr lang="nl-BE" sz="2400" i="1" dirty="0" err="1"/>
              <a:t>punissable</a:t>
            </a:r>
            <a:endParaRPr lang="nl-BE" sz="2400" i="1" dirty="0"/>
          </a:p>
          <a:p>
            <a:pPr marL="0" indent="0" algn="just">
              <a:buNone/>
            </a:pPr>
            <a:r>
              <a:rPr lang="nl-BE" sz="2400" b="1" i="1" dirty="0"/>
              <a:t>§ 1er. </a:t>
            </a:r>
            <a:r>
              <a:rPr lang="fr-FR" sz="1800" b="0" i="1" u="none" strike="noStrike" baseline="0" dirty="0"/>
              <a:t>La tentative d’infraction est punissable lorsque la résolution criminelle de l’auteur s’est manifestée par </a:t>
            </a:r>
            <a:r>
              <a:rPr lang="en-GB" sz="1800" b="0" i="1" u="none" strike="noStrike" baseline="0" dirty="0"/>
              <a:t>un commencement </a:t>
            </a:r>
            <a:r>
              <a:rPr lang="en-GB" sz="1800" b="0" i="1" u="none" strike="noStrike" baseline="0" dirty="0" err="1"/>
              <a:t>d’exécution</a:t>
            </a:r>
            <a:r>
              <a:rPr lang="en-GB" sz="1800" b="0" i="1" u="none" strike="noStrike" baseline="0" dirty="0"/>
              <a:t>.</a:t>
            </a:r>
          </a:p>
          <a:p>
            <a:pPr marL="0" indent="0" algn="just">
              <a:buNone/>
            </a:pPr>
            <a:r>
              <a:rPr lang="fr-FR" sz="1800" b="0" i="1" u="none" strike="noStrike" baseline="0" dirty="0"/>
              <a:t>Celui qui se désiste en raison de circonstances dépendantes de sa volonté n’est pas punissable. Le désistement volontaire ne s’applique au participant que lorsque les conditions d’application sont remplies dans son chef.</a:t>
            </a:r>
          </a:p>
          <a:p>
            <a:pPr marL="0" indent="0" algn="just">
              <a:buNone/>
            </a:pPr>
            <a:r>
              <a:rPr lang="fr-FR" sz="1800" b="0" i="1" u="none" strike="noStrike" baseline="0" dirty="0"/>
              <a:t>La tentative est toujours punissable pour les infractions </a:t>
            </a:r>
            <a:r>
              <a:rPr lang="en-GB" sz="1800" b="0" i="1" u="none" strike="noStrike" baseline="0" dirty="0" err="1"/>
              <a:t>intentionnelles</a:t>
            </a:r>
            <a:r>
              <a:rPr lang="en-GB" sz="1800" b="0" i="1" u="none" strike="noStrike" baseline="0" dirty="0"/>
              <a:t>.</a:t>
            </a:r>
          </a:p>
          <a:p>
            <a:pPr marL="0" indent="0" algn="just">
              <a:buNone/>
            </a:pPr>
            <a:r>
              <a:rPr lang="fr-FR" sz="1800" b="0" i="1" u="none" strike="noStrike" baseline="0" dirty="0"/>
              <a:t>La tentative punissable est punie d’une peine du niveau de peine immédiatement inférieur à celui prévu </a:t>
            </a:r>
            <a:r>
              <a:rPr lang="en-GB" sz="1800" b="0" i="1" u="none" strike="noStrike" baseline="0" dirty="0"/>
              <a:t>pour </a:t>
            </a:r>
            <a:r>
              <a:rPr lang="en-GB" sz="1800" b="0" i="1" u="none" strike="noStrike" baseline="0" dirty="0" err="1"/>
              <a:t>l’infraction</a:t>
            </a:r>
            <a:r>
              <a:rPr lang="en-GB" sz="1800" b="0" i="1" u="none" strike="noStrike" baseline="0" dirty="0"/>
              <a:t> </a:t>
            </a:r>
            <a:r>
              <a:rPr lang="en-GB" sz="1800" b="0" i="1" u="none" strike="noStrike" baseline="0" dirty="0" err="1"/>
              <a:t>consommée</a:t>
            </a:r>
            <a:r>
              <a:rPr lang="en-GB" sz="1800" b="0" i="1" u="none" strike="noStrike" baseline="0" dirty="0"/>
              <a:t>.</a:t>
            </a:r>
          </a:p>
          <a:p>
            <a:pPr marL="0" indent="0" algn="just">
              <a:buNone/>
            </a:pPr>
            <a:r>
              <a:rPr lang="fr-FR" sz="1800" b="0" i="1" u="none" strike="noStrike" baseline="0" dirty="0"/>
              <a:t>La tentative punissable d’une infraction punissable aux termes de la loi pour laquelle une peine de niveau 1 est prévue pour l’infraction consommée est punie de la même peine ou, lorsque la loi prévoit une peine accessoire et que le juge estime qu’il s’agit d’une peine appropriée, d’une peine accessoire prononcée au lieu </a:t>
            </a:r>
            <a:r>
              <a:rPr lang="en-GB" sz="1800" b="0" i="1" u="none" strike="noStrike" baseline="0" dirty="0"/>
              <a:t>de la </a:t>
            </a:r>
            <a:r>
              <a:rPr lang="en-GB" sz="1800" b="0" i="1" u="none" strike="noStrike" baseline="0" dirty="0" err="1"/>
              <a:t>peine</a:t>
            </a:r>
            <a:r>
              <a:rPr lang="en-GB" sz="1800" b="0" i="1" u="none" strike="noStrike" baseline="0" dirty="0"/>
              <a:t> </a:t>
            </a:r>
            <a:r>
              <a:rPr lang="en-GB" sz="1800" b="0" i="1" u="none" strike="noStrike" baseline="0" dirty="0" err="1"/>
              <a:t>principale</a:t>
            </a:r>
            <a:r>
              <a:rPr lang="en-GB" sz="1800" b="0" i="1" u="none" strike="noStrike" baseline="0" dirty="0"/>
              <a:t>.</a:t>
            </a:r>
            <a:endParaRPr lang="nl-BE" sz="2400" i="1" dirty="0"/>
          </a:p>
          <a:p>
            <a:pPr marL="0" indent="0" algn="just">
              <a:buNone/>
            </a:pPr>
            <a:r>
              <a:rPr lang="nl-BE" sz="2400" b="1" i="1" dirty="0"/>
              <a:t>§ 2. </a:t>
            </a:r>
            <a:r>
              <a:rPr lang="fr-FR" sz="1800" b="0" i="1" u="none" strike="noStrike" baseline="0" dirty="0"/>
              <a:t>Est puni d’une peine de deux niveaux inférieurs à celui prévu pour l’infraction consommée, la personne qui, de façon ferme et certaine, propose ou offre de commettre une infraction punissable aux termes de la loi d’une peine de niveau 5 ou d’un niveau supérieur ou provoque à commettre cette infraction et celui qui accepte une telle proposition, offre ou provocation, lorsque cette proposition, offre ou provocation n’a pas eu d’effet en raison de circonstances indépendantes de </a:t>
            </a:r>
            <a:r>
              <a:rPr lang="fr-FR" sz="1800" b="0" i="1" u="none" strike="noStrike" baseline="0"/>
              <a:t>sa volonté</a:t>
            </a:r>
            <a:r>
              <a:rPr lang="en-GB" sz="1800" b="0" i="1" u="none" strike="noStrike" baseline="0"/>
              <a:t>.</a:t>
            </a:r>
            <a:endParaRPr lang="nl-BE" sz="1800" i="1"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9541564" y="6356350"/>
            <a:ext cx="1812235" cy="365125"/>
          </a:xfrm>
        </p:spPr>
        <p:txBody>
          <a:bodyPr>
            <a:normAutofit/>
          </a:bodyPr>
          <a:lstStyle/>
          <a:p>
            <a:pPr>
              <a:spcAft>
                <a:spcPts val="600"/>
              </a:spcAft>
            </a:pPr>
            <a:fld id="{936F8E82-FA06-4262-BC24-5C54F77931AE}" type="slidenum">
              <a:rPr lang="nl-BE" smtClean="0"/>
              <a:pPr>
                <a:spcAft>
                  <a:spcPts val="600"/>
                </a:spcAft>
              </a:pPr>
              <a:t>27</a:t>
            </a:fld>
            <a:endParaRPr lang="nl-BE" dirty="0"/>
          </a:p>
        </p:txBody>
      </p:sp>
    </p:spTree>
    <p:extLst>
      <p:ext uri="{BB962C8B-B14F-4D97-AF65-F5344CB8AC3E}">
        <p14:creationId xmlns:p14="http://schemas.microsoft.com/office/powerpoint/2010/main" val="1788010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686834" y="1153572"/>
            <a:ext cx="3200400" cy="4461163"/>
          </a:xfrm>
        </p:spPr>
        <p:txBody>
          <a:bodyPr>
            <a:normAutofit/>
          </a:bodyPr>
          <a:lstStyle/>
          <a:p>
            <a:pPr marL="0" marR="0" lvl="0" indent="0" defTabSz="914400" rtl="0" eaLnBrk="1" fontAlgn="auto" latinLnBrk="0" hangingPunct="1">
              <a:spcBef>
                <a:spcPts val="1000"/>
              </a:spcBef>
              <a:spcAft>
                <a:spcPts val="0"/>
              </a:spcAft>
              <a:buClrTx/>
              <a:buSzTx/>
              <a:buFont typeface="Arial" panose="020B0604020202020204" pitchFamily="34" charset="0"/>
              <a:buNone/>
              <a:tabLst/>
              <a:defRPr/>
            </a:pPr>
            <a:r>
              <a:rPr lang="fr-BE" sz="3400" dirty="0">
                <a:solidFill>
                  <a:srgbClr val="FFFFFF"/>
                </a:solidFill>
              </a:rPr>
              <a:t>Livre Ier  Chapitre 2. L’infraction</a:t>
            </a:r>
            <a:br>
              <a:rPr lang="fr-BE" sz="3400" dirty="0">
                <a:solidFill>
                  <a:srgbClr val="FFFFFF"/>
                </a:solidFill>
              </a:rPr>
            </a:br>
            <a:br>
              <a:rPr lang="fr-BE" sz="3400" dirty="0">
                <a:solidFill>
                  <a:srgbClr val="FFFFFF"/>
                </a:solidFill>
              </a:rPr>
            </a:br>
            <a:r>
              <a:rPr kumimoji="0" lang="nl-BE" sz="3400" b="0" i="1" u="none" strike="noStrike" kern="1200" cap="none" spc="0" normalizeH="0" baseline="0" noProof="0" dirty="0" err="1">
                <a:ln>
                  <a:noFill/>
                </a:ln>
                <a:solidFill>
                  <a:srgbClr val="FFFFFF"/>
                </a:solidFill>
                <a:effectLst/>
                <a:uLnTx/>
                <a:uFillTx/>
                <a:latin typeface="Calibri" panose="020F0502020204030204"/>
                <a:ea typeface="+mn-ea"/>
                <a:cs typeface="+mn-cs"/>
              </a:rPr>
              <a:t>Section</a:t>
            </a:r>
            <a:r>
              <a:rPr kumimoji="0" lang="nl-BE" sz="3400" b="0" i="1" u="none" strike="noStrike" kern="1200" cap="none" spc="0" normalizeH="0" baseline="0" noProof="0" dirty="0">
                <a:ln>
                  <a:noFill/>
                </a:ln>
                <a:solidFill>
                  <a:srgbClr val="FFFFFF"/>
                </a:solidFill>
                <a:effectLst/>
                <a:uLnTx/>
                <a:uFillTx/>
                <a:latin typeface="Calibri" panose="020F0502020204030204"/>
                <a:ea typeface="+mn-ea"/>
                <a:cs typeface="+mn-cs"/>
              </a:rPr>
              <a:t> 2, La </a:t>
            </a:r>
            <a:r>
              <a:rPr kumimoji="0" lang="nl-BE" sz="3400" b="0" i="1" u="none" strike="noStrike" kern="1200" cap="none" spc="0" normalizeH="0" baseline="0" noProof="0" dirty="0" err="1">
                <a:ln>
                  <a:noFill/>
                </a:ln>
                <a:solidFill>
                  <a:srgbClr val="FFFFFF"/>
                </a:solidFill>
                <a:effectLst/>
                <a:uLnTx/>
                <a:uFillTx/>
                <a:latin typeface="Calibri" panose="020F0502020204030204"/>
                <a:ea typeface="+mn-ea"/>
                <a:cs typeface="+mn-cs"/>
              </a:rPr>
              <a:t>tentative</a:t>
            </a:r>
            <a:r>
              <a:rPr kumimoji="0" lang="nl-BE" sz="3400" b="0" i="1"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nl-BE" sz="3400" b="0" i="1" u="none" strike="noStrike" kern="1200" cap="none" spc="0" normalizeH="0" baseline="0" noProof="0" dirty="0" err="1">
                <a:ln>
                  <a:noFill/>
                </a:ln>
                <a:solidFill>
                  <a:srgbClr val="FFFFFF"/>
                </a:solidFill>
                <a:effectLst/>
                <a:uLnTx/>
                <a:uFillTx/>
                <a:latin typeface="Calibri" panose="020F0502020204030204"/>
                <a:ea typeface="+mn-ea"/>
                <a:cs typeface="+mn-cs"/>
              </a:rPr>
              <a:t>punissable</a:t>
            </a:r>
            <a:br>
              <a:rPr kumimoji="0" lang="nl-BE" sz="3400" b="0" i="1" u="none" strike="noStrike" kern="1200" cap="none" spc="0" normalizeH="0" baseline="0" noProof="0" dirty="0">
                <a:ln>
                  <a:noFill/>
                </a:ln>
                <a:solidFill>
                  <a:srgbClr val="FFFFFF"/>
                </a:solidFill>
                <a:effectLst/>
                <a:uLnTx/>
                <a:uFillTx/>
                <a:latin typeface="Calibri" panose="020F0502020204030204"/>
                <a:ea typeface="+mn-ea"/>
                <a:cs typeface="+mn-cs"/>
              </a:rPr>
            </a:br>
            <a:br>
              <a:rPr lang="fr-BE" sz="3400" dirty="0">
                <a:solidFill>
                  <a:srgbClr val="FFFFFF"/>
                </a:solidFill>
              </a:rPr>
            </a:br>
            <a:endParaRPr lang="fr-BE" sz="3400" dirty="0">
              <a:solidFill>
                <a:srgbClr val="FFFFFF"/>
              </a:solidFill>
            </a:endParaRP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4340431" y="421574"/>
            <a:ext cx="7635833" cy="6299901"/>
          </a:xfrm>
        </p:spPr>
        <p:txBody>
          <a:bodyPr anchor="ctr">
            <a:normAutofit fontScale="92500" lnSpcReduction="20000"/>
          </a:bodyPr>
          <a:lstStyle/>
          <a:p>
            <a:pPr marL="114300" indent="0">
              <a:buNone/>
            </a:pPr>
            <a:r>
              <a:rPr lang="nl-BE" sz="2400" dirty="0"/>
              <a:t>Art. 9. La </a:t>
            </a:r>
            <a:r>
              <a:rPr lang="nl-BE" sz="2400" dirty="0" err="1"/>
              <a:t>tentative</a:t>
            </a:r>
            <a:r>
              <a:rPr lang="nl-BE" sz="2400" dirty="0"/>
              <a:t> </a:t>
            </a:r>
            <a:r>
              <a:rPr lang="nl-BE" sz="2400" dirty="0" err="1"/>
              <a:t>punissable</a:t>
            </a:r>
            <a:endParaRPr lang="nl-BE" sz="2400" dirty="0"/>
          </a:p>
          <a:p>
            <a:pPr marL="114300" indent="0">
              <a:buNone/>
            </a:pPr>
            <a:r>
              <a:rPr lang="nl-BE" sz="2400" b="1" dirty="0"/>
              <a:t>§ 1er. </a:t>
            </a:r>
            <a:r>
              <a:rPr lang="nl-BE" sz="2400" dirty="0"/>
              <a:t>La </a:t>
            </a:r>
            <a:r>
              <a:rPr lang="nl-BE" sz="2400" dirty="0" err="1"/>
              <a:t>tentative</a:t>
            </a:r>
            <a:endParaRPr lang="nl-BE" sz="2400" dirty="0"/>
          </a:p>
          <a:p>
            <a:pPr marL="400050" indent="-285750">
              <a:buFontTx/>
              <a:buChar char="-"/>
            </a:pPr>
            <a:r>
              <a:rPr lang="nl-BE" sz="2400" dirty="0"/>
              <a:t>“</a:t>
            </a:r>
            <a:r>
              <a:rPr lang="nl-BE" sz="2400" i="1" dirty="0" err="1"/>
              <a:t>Résolution</a:t>
            </a:r>
            <a:r>
              <a:rPr lang="nl-BE" sz="2400" i="1" dirty="0"/>
              <a:t> </a:t>
            </a:r>
            <a:r>
              <a:rPr lang="nl-BE" sz="2400" i="1" dirty="0" err="1"/>
              <a:t>criminelle</a:t>
            </a:r>
            <a:r>
              <a:rPr lang="nl-BE" sz="2400" i="1" dirty="0"/>
              <a:t> de </a:t>
            </a:r>
            <a:r>
              <a:rPr lang="nl-BE" sz="2400" i="1" dirty="0" err="1"/>
              <a:t>l’auteur</a:t>
            </a:r>
            <a:r>
              <a:rPr lang="nl-BE" sz="2400" i="1" dirty="0"/>
              <a:t> </a:t>
            </a:r>
            <a:r>
              <a:rPr lang="nl-BE" sz="2400" i="1" dirty="0" err="1"/>
              <a:t>s’est</a:t>
            </a:r>
            <a:r>
              <a:rPr lang="nl-BE" sz="2400" i="1" dirty="0"/>
              <a:t> </a:t>
            </a:r>
            <a:r>
              <a:rPr lang="nl-BE" sz="2400" i="1" dirty="0" err="1"/>
              <a:t>manifestée</a:t>
            </a:r>
            <a:r>
              <a:rPr lang="nl-BE" sz="2400" i="1" dirty="0"/>
              <a:t> par </a:t>
            </a:r>
            <a:r>
              <a:rPr lang="nl-BE" sz="2400" i="1" dirty="0" err="1"/>
              <a:t>un</a:t>
            </a:r>
            <a:r>
              <a:rPr lang="nl-BE" sz="2400" i="1" dirty="0"/>
              <a:t> </a:t>
            </a:r>
            <a:r>
              <a:rPr lang="nl-BE" sz="2400" i="1" dirty="0" err="1"/>
              <a:t>commencement</a:t>
            </a:r>
            <a:r>
              <a:rPr lang="nl-BE" sz="2400" i="1" dirty="0"/>
              <a:t> </a:t>
            </a:r>
            <a:r>
              <a:rPr lang="nl-BE" sz="2400" i="1" dirty="0" err="1"/>
              <a:t>d’exécution</a:t>
            </a:r>
            <a:r>
              <a:rPr lang="nl-BE" sz="2400" dirty="0"/>
              <a:t>”</a:t>
            </a:r>
          </a:p>
          <a:p>
            <a:pPr marL="400050" indent="-285750">
              <a:buFontTx/>
              <a:buChar char="-"/>
            </a:pPr>
            <a:r>
              <a:rPr lang="nl-BE" sz="2400" dirty="0" err="1"/>
              <a:t>Tentative</a:t>
            </a:r>
            <a:r>
              <a:rPr lang="nl-BE" sz="2400" dirty="0"/>
              <a:t> </a:t>
            </a:r>
            <a:r>
              <a:rPr lang="nl-BE" sz="2400" dirty="0" err="1"/>
              <a:t>punissable</a:t>
            </a:r>
            <a:r>
              <a:rPr lang="nl-BE" sz="2400" dirty="0"/>
              <a:t> pour </a:t>
            </a:r>
            <a:r>
              <a:rPr lang="nl-BE" sz="2400" dirty="0" err="1"/>
              <a:t>toutes</a:t>
            </a:r>
            <a:r>
              <a:rPr lang="nl-BE" sz="2400" dirty="0"/>
              <a:t> les </a:t>
            </a:r>
            <a:r>
              <a:rPr lang="nl-BE" sz="2400" dirty="0" err="1"/>
              <a:t>infractions</a:t>
            </a:r>
            <a:r>
              <a:rPr lang="nl-BE" sz="2400" dirty="0"/>
              <a:t> </a:t>
            </a:r>
            <a:r>
              <a:rPr lang="nl-BE" sz="2400" dirty="0" err="1"/>
              <a:t>intentionnelles</a:t>
            </a:r>
            <a:r>
              <a:rPr lang="nl-BE" sz="2400" dirty="0"/>
              <a:t> (</a:t>
            </a:r>
            <a:r>
              <a:rPr lang="nl-BE" sz="2400" dirty="0" err="1"/>
              <a:t>avec</a:t>
            </a:r>
            <a:r>
              <a:rPr lang="nl-BE" sz="2400" dirty="0"/>
              <a:t> dol spécial </a:t>
            </a:r>
            <a:r>
              <a:rPr lang="nl-BE" sz="2400" dirty="0" err="1"/>
              <a:t>ou</a:t>
            </a:r>
            <a:r>
              <a:rPr lang="nl-BE" sz="2400" dirty="0"/>
              <a:t> dol </a:t>
            </a:r>
            <a:r>
              <a:rPr lang="nl-BE" sz="2400" dirty="0" err="1"/>
              <a:t>général</a:t>
            </a:r>
            <a:r>
              <a:rPr lang="nl-BE" sz="2400" dirty="0"/>
              <a:t>) </a:t>
            </a:r>
            <a:r>
              <a:rPr lang="nl-BE" sz="2400" dirty="0" err="1"/>
              <a:t>sauf</a:t>
            </a:r>
            <a:r>
              <a:rPr lang="nl-BE" sz="2400" dirty="0"/>
              <a:t> </a:t>
            </a:r>
            <a:r>
              <a:rPr lang="nl-BE" sz="2400" dirty="0" err="1"/>
              <a:t>exception</a:t>
            </a:r>
            <a:r>
              <a:rPr lang="nl-BE" sz="2400" dirty="0"/>
              <a:t> </a:t>
            </a:r>
            <a:r>
              <a:rPr lang="nl-BE" sz="2400" dirty="0" err="1"/>
              <a:t>prévue</a:t>
            </a:r>
            <a:r>
              <a:rPr lang="nl-BE" sz="2400" dirty="0"/>
              <a:t> par la </a:t>
            </a:r>
            <a:r>
              <a:rPr lang="nl-BE" sz="2400" dirty="0" err="1"/>
              <a:t>loi</a:t>
            </a:r>
            <a:endParaRPr lang="nl-BE" sz="2400" dirty="0"/>
          </a:p>
          <a:p>
            <a:pPr marL="400050" indent="-285750">
              <a:buFontTx/>
              <a:buChar char="-"/>
            </a:pPr>
            <a:r>
              <a:rPr lang="nl-BE" sz="2400" dirty="0">
                <a:solidFill>
                  <a:schemeClr val="accent1"/>
                </a:solidFill>
              </a:rPr>
              <a:t>Absence de désistement volontaire (</a:t>
            </a:r>
            <a:r>
              <a:rPr lang="nl-BE" sz="2400" dirty="0" err="1">
                <a:solidFill>
                  <a:schemeClr val="accent1"/>
                </a:solidFill>
              </a:rPr>
              <a:t>le</a:t>
            </a:r>
            <a:r>
              <a:rPr lang="nl-BE" sz="2400" dirty="0">
                <a:solidFill>
                  <a:schemeClr val="accent1"/>
                </a:solidFill>
              </a:rPr>
              <a:t> désistement ne </a:t>
            </a:r>
            <a:r>
              <a:rPr lang="nl-BE" sz="2400" dirty="0" err="1">
                <a:solidFill>
                  <a:schemeClr val="accent1"/>
                </a:solidFill>
              </a:rPr>
              <a:t>profite</a:t>
            </a:r>
            <a:r>
              <a:rPr lang="nl-BE" sz="2400" dirty="0">
                <a:solidFill>
                  <a:schemeClr val="accent1"/>
                </a:solidFill>
              </a:rPr>
              <a:t> </a:t>
            </a:r>
            <a:r>
              <a:rPr lang="nl-BE" sz="2400" dirty="0" err="1">
                <a:solidFill>
                  <a:schemeClr val="accent1"/>
                </a:solidFill>
              </a:rPr>
              <a:t>qu’à</a:t>
            </a:r>
            <a:r>
              <a:rPr lang="nl-BE" sz="2400" dirty="0">
                <a:solidFill>
                  <a:schemeClr val="accent1"/>
                </a:solidFill>
              </a:rPr>
              <a:t> </a:t>
            </a:r>
            <a:r>
              <a:rPr lang="nl-BE" sz="2400" dirty="0" err="1">
                <a:solidFill>
                  <a:schemeClr val="accent1"/>
                </a:solidFill>
              </a:rPr>
              <a:t>celui</a:t>
            </a:r>
            <a:r>
              <a:rPr lang="nl-BE" sz="2400" dirty="0">
                <a:solidFill>
                  <a:schemeClr val="accent1"/>
                </a:solidFill>
              </a:rPr>
              <a:t> </a:t>
            </a:r>
            <a:r>
              <a:rPr lang="nl-BE" sz="2400" dirty="0" err="1">
                <a:solidFill>
                  <a:schemeClr val="accent1"/>
                </a:solidFill>
              </a:rPr>
              <a:t>ou</a:t>
            </a:r>
            <a:r>
              <a:rPr lang="nl-BE" sz="2400" dirty="0">
                <a:solidFill>
                  <a:schemeClr val="accent1"/>
                </a:solidFill>
              </a:rPr>
              <a:t> </a:t>
            </a:r>
            <a:r>
              <a:rPr lang="nl-BE" sz="2400" dirty="0" err="1">
                <a:solidFill>
                  <a:schemeClr val="accent1"/>
                </a:solidFill>
              </a:rPr>
              <a:t>ceux</a:t>
            </a:r>
            <a:r>
              <a:rPr lang="nl-BE" sz="2400" dirty="0">
                <a:solidFill>
                  <a:schemeClr val="accent1"/>
                </a:solidFill>
              </a:rPr>
              <a:t> </a:t>
            </a:r>
            <a:r>
              <a:rPr lang="nl-BE" sz="2400" dirty="0" err="1">
                <a:solidFill>
                  <a:schemeClr val="accent1"/>
                </a:solidFill>
              </a:rPr>
              <a:t>qui</a:t>
            </a:r>
            <a:r>
              <a:rPr lang="nl-BE" sz="2400" dirty="0">
                <a:solidFill>
                  <a:schemeClr val="accent1"/>
                </a:solidFill>
              </a:rPr>
              <a:t> se </a:t>
            </a:r>
            <a:r>
              <a:rPr lang="nl-BE" sz="2400" dirty="0" err="1">
                <a:solidFill>
                  <a:schemeClr val="accent1"/>
                </a:solidFill>
              </a:rPr>
              <a:t>désistent</a:t>
            </a:r>
            <a:r>
              <a:rPr lang="nl-BE" sz="2400" dirty="0">
                <a:solidFill>
                  <a:schemeClr val="accent1"/>
                </a:solidFill>
              </a:rPr>
              <a:t> </a:t>
            </a:r>
            <a:r>
              <a:rPr lang="nl-BE" sz="2400" dirty="0" err="1">
                <a:solidFill>
                  <a:schemeClr val="accent1"/>
                </a:solidFill>
              </a:rPr>
              <a:t>volontairement</a:t>
            </a:r>
            <a:r>
              <a:rPr lang="nl-BE" sz="2400" dirty="0">
                <a:solidFill>
                  <a:schemeClr val="accent1"/>
                </a:solidFill>
              </a:rPr>
              <a:t>)</a:t>
            </a:r>
          </a:p>
          <a:p>
            <a:pPr marL="400050" indent="-285750">
              <a:buFontTx/>
              <a:buChar char="-"/>
            </a:pPr>
            <a:r>
              <a:rPr lang="nl-BE" sz="2400" dirty="0" err="1"/>
              <a:t>Conséquence</a:t>
            </a:r>
            <a:r>
              <a:rPr lang="nl-BE" sz="2400" dirty="0"/>
              <a:t> : </a:t>
            </a:r>
            <a:r>
              <a:rPr lang="nl-BE" sz="2400" dirty="0" err="1"/>
              <a:t>peine</a:t>
            </a:r>
            <a:r>
              <a:rPr lang="nl-BE" sz="2400" dirty="0"/>
              <a:t> inférieure </a:t>
            </a:r>
            <a:r>
              <a:rPr lang="nl-BE" sz="2400" dirty="0" err="1"/>
              <a:t>d’un</a:t>
            </a:r>
            <a:r>
              <a:rPr lang="nl-BE" sz="2400" dirty="0"/>
              <a:t> niveau </a:t>
            </a:r>
          </a:p>
          <a:p>
            <a:pPr marL="114300" indent="0">
              <a:buNone/>
            </a:pPr>
            <a:endParaRPr lang="nl-BE" sz="2400" dirty="0"/>
          </a:p>
          <a:p>
            <a:pPr marL="114300" indent="0">
              <a:buNone/>
            </a:pPr>
            <a:r>
              <a:rPr lang="nl-BE" sz="2400" b="1" dirty="0"/>
              <a:t>§ 2. </a:t>
            </a:r>
            <a:r>
              <a:rPr lang="nl-BE" sz="2400" dirty="0">
                <a:solidFill>
                  <a:schemeClr val="accent1"/>
                </a:solidFill>
              </a:rPr>
              <a:t>La </a:t>
            </a:r>
            <a:r>
              <a:rPr lang="nl-BE" sz="2400" dirty="0" err="1">
                <a:solidFill>
                  <a:schemeClr val="accent1"/>
                </a:solidFill>
              </a:rPr>
              <a:t>provocation</a:t>
            </a:r>
            <a:r>
              <a:rPr lang="nl-BE" sz="2400" dirty="0">
                <a:solidFill>
                  <a:schemeClr val="accent1"/>
                </a:solidFill>
              </a:rPr>
              <a:t> à </a:t>
            </a:r>
            <a:r>
              <a:rPr lang="nl-BE" sz="2400" dirty="0" err="1">
                <a:solidFill>
                  <a:schemeClr val="accent1"/>
                </a:solidFill>
              </a:rPr>
              <a:t>commettre</a:t>
            </a:r>
            <a:r>
              <a:rPr lang="nl-BE" sz="2400" dirty="0">
                <a:solidFill>
                  <a:schemeClr val="accent1"/>
                </a:solidFill>
              </a:rPr>
              <a:t> </a:t>
            </a:r>
            <a:r>
              <a:rPr lang="nl-BE" sz="2400" dirty="0" err="1">
                <a:solidFill>
                  <a:schemeClr val="accent1"/>
                </a:solidFill>
              </a:rPr>
              <a:t>une</a:t>
            </a:r>
            <a:r>
              <a:rPr lang="nl-BE" sz="2400" dirty="0">
                <a:solidFill>
                  <a:schemeClr val="accent1"/>
                </a:solidFill>
              </a:rPr>
              <a:t> </a:t>
            </a:r>
            <a:r>
              <a:rPr lang="nl-BE" sz="2400" dirty="0" err="1">
                <a:solidFill>
                  <a:schemeClr val="accent1"/>
                </a:solidFill>
              </a:rPr>
              <a:t>infraction</a:t>
            </a:r>
            <a:r>
              <a:rPr lang="nl-BE" sz="2400" dirty="0">
                <a:solidFill>
                  <a:schemeClr val="accent1"/>
                </a:solidFill>
              </a:rPr>
              <a:t> </a:t>
            </a:r>
            <a:r>
              <a:rPr lang="nl-BE" sz="2400" dirty="0" err="1">
                <a:solidFill>
                  <a:schemeClr val="accent1"/>
                </a:solidFill>
              </a:rPr>
              <a:t>ou</a:t>
            </a:r>
            <a:r>
              <a:rPr lang="nl-BE" sz="2400" dirty="0">
                <a:solidFill>
                  <a:schemeClr val="accent1"/>
                </a:solidFill>
              </a:rPr>
              <a:t> </a:t>
            </a:r>
            <a:r>
              <a:rPr lang="nl-BE" sz="2400" dirty="0" err="1">
                <a:solidFill>
                  <a:schemeClr val="accent1"/>
                </a:solidFill>
              </a:rPr>
              <a:t>l’acceptation</a:t>
            </a:r>
            <a:endParaRPr lang="nl-BE" sz="2400" dirty="0">
              <a:solidFill>
                <a:schemeClr val="accent1"/>
              </a:solidFill>
            </a:endParaRPr>
          </a:p>
          <a:p>
            <a:pPr marL="400050" indent="-285750">
              <a:buFontTx/>
              <a:buChar char="-"/>
            </a:pPr>
            <a:r>
              <a:rPr lang="nl-BE" sz="2400" dirty="0" err="1"/>
              <a:t>Proposer</a:t>
            </a:r>
            <a:r>
              <a:rPr lang="nl-BE" sz="2400" dirty="0"/>
              <a:t>, </a:t>
            </a:r>
            <a:r>
              <a:rPr lang="nl-BE" sz="2400" dirty="0" err="1"/>
              <a:t>offrir</a:t>
            </a:r>
            <a:r>
              <a:rPr lang="nl-BE" sz="2400" dirty="0"/>
              <a:t>, </a:t>
            </a:r>
            <a:r>
              <a:rPr lang="nl-BE" sz="2400" dirty="0" err="1"/>
              <a:t>provoquer</a:t>
            </a:r>
            <a:r>
              <a:rPr lang="nl-BE" sz="2400" dirty="0"/>
              <a:t> à </a:t>
            </a:r>
            <a:r>
              <a:rPr lang="nl-BE" sz="2400" dirty="0" err="1"/>
              <a:t>commettre</a:t>
            </a:r>
            <a:r>
              <a:rPr lang="nl-BE" sz="2400" dirty="0"/>
              <a:t> </a:t>
            </a:r>
            <a:r>
              <a:rPr lang="nl-BE" sz="2400" dirty="0" err="1"/>
              <a:t>une</a:t>
            </a:r>
            <a:r>
              <a:rPr lang="nl-BE" sz="2400" dirty="0"/>
              <a:t> </a:t>
            </a:r>
            <a:r>
              <a:rPr lang="nl-BE" sz="2400" dirty="0" err="1"/>
              <a:t>infraction</a:t>
            </a:r>
            <a:r>
              <a:rPr lang="nl-BE" sz="2400" dirty="0"/>
              <a:t> de niveau 8-5 et </a:t>
            </a:r>
            <a:r>
              <a:rPr lang="nl-BE" sz="2400" dirty="0" err="1"/>
              <a:t>accepter</a:t>
            </a:r>
            <a:r>
              <a:rPr lang="nl-BE" sz="2400" dirty="0"/>
              <a:t> </a:t>
            </a:r>
            <a:r>
              <a:rPr lang="nl-BE" sz="2400" dirty="0" err="1"/>
              <a:t>une</a:t>
            </a:r>
            <a:r>
              <a:rPr lang="nl-BE" sz="2400" dirty="0"/>
              <a:t> </a:t>
            </a:r>
            <a:r>
              <a:rPr lang="nl-BE" sz="2400" dirty="0" err="1"/>
              <a:t>telle</a:t>
            </a:r>
            <a:r>
              <a:rPr lang="nl-BE" sz="2400" dirty="0"/>
              <a:t> </a:t>
            </a:r>
            <a:r>
              <a:rPr lang="nl-BE" sz="2400" dirty="0" err="1"/>
              <a:t>proposition</a:t>
            </a:r>
            <a:endParaRPr lang="nl-BE" sz="2400" dirty="0"/>
          </a:p>
          <a:p>
            <a:pPr marL="400050" indent="-285750">
              <a:buFontTx/>
              <a:buChar char="-"/>
            </a:pPr>
            <a:r>
              <a:rPr lang="nl-BE" sz="2400" dirty="0"/>
              <a:t>Non </a:t>
            </a:r>
            <a:r>
              <a:rPr lang="nl-BE" sz="2400" dirty="0" err="1"/>
              <a:t>suivie</a:t>
            </a:r>
            <a:r>
              <a:rPr lang="nl-BE" sz="2400" dirty="0"/>
              <a:t> </a:t>
            </a:r>
            <a:r>
              <a:rPr lang="nl-BE" sz="2400" dirty="0" err="1"/>
              <a:t>d’effet</a:t>
            </a:r>
            <a:r>
              <a:rPr lang="nl-BE" sz="2400" dirty="0"/>
              <a:t> (</a:t>
            </a:r>
            <a:r>
              <a:rPr lang="nl-BE" sz="2400" dirty="0" err="1"/>
              <a:t>sinon</a:t>
            </a:r>
            <a:r>
              <a:rPr lang="nl-BE" sz="2400" dirty="0"/>
              <a:t> : </a:t>
            </a:r>
            <a:r>
              <a:rPr lang="nl-BE" sz="2400" dirty="0" err="1"/>
              <a:t>tentative</a:t>
            </a:r>
            <a:r>
              <a:rPr lang="nl-BE" sz="2400" dirty="0"/>
              <a:t>  </a:t>
            </a:r>
            <a:r>
              <a:rPr lang="nl-BE" sz="2400" dirty="0" err="1"/>
              <a:t>ou</a:t>
            </a:r>
            <a:r>
              <a:rPr lang="nl-BE" sz="2400" dirty="0"/>
              <a:t> </a:t>
            </a:r>
            <a:r>
              <a:rPr lang="nl-BE" sz="2400" dirty="0" err="1"/>
              <a:t>infraction</a:t>
            </a:r>
            <a:r>
              <a:rPr lang="nl-BE" sz="2400" dirty="0"/>
              <a:t> </a:t>
            </a:r>
            <a:r>
              <a:rPr lang="nl-BE" sz="2400" dirty="0" err="1"/>
              <a:t>consommée</a:t>
            </a:r>
            <a:r>
              <a:rPr lang="nl-BE" sz="2400" dirty="0"/>
              <a:t>)</a:t>
            </a:r>
          </a:p>
          <a:p>
            <a:pPr marL="400050" indent="-285750">
              <a:buFontTx/>
              <a:buChar char="-"/>
            </a:pPr>
            <a:r>
              <a:rPr lang="nl-BE" sz="2400" dirty="0"/>
              <a:t> </a:t>
            </a:r>
            <a:r>
              <a:rPr lang="nl-BE" sz="2400" dirty="0" err="1"/>
              <a:t>Conséquence</a:t>
            </a:r>
            <a:r>
              <a:rPr lang="nl-BE" sz="2400" dirty="0"/>
              <a:t> : </a:t>
            </a:r>
            <a:r>
              <a:rPr lang="nl-BE" sz="2400" dirty="0" err="1"/>
              <a:t>peine</a:t>
            </a:r>
            <a:r>
              <a:rPr lang="nl-BE" sz="2400" dirty="0"/>
              <a:t> inférieure de 2 </a:t>
            </a:r>
            <a:r>
              <a:rPr lang="nl-BE" sz="2400" dirty="0" err="1"/>
              <a:t>niveaux</a:t>
            </a:r>
            <a:r>
              <a:rPr lang="nl-BE" sz="2400" dirty="0"/>
              <a:t> </a:t>
            </a:r>
          </a:p>
          <a:p>
            <a:pPr marL="400050" indent="-285750">
              <a:buFontTx/>
              <a:buChar char="-"/>
            </a:pPr>
            <a:r>
              <a:rPr lang="nl-BE" sz="2400" dirty="0"/>
              <a:t>NB. </a:t>
            </a:r>
            <a:r>
              <a:rPr lang="nl-BE" sz="2400" dirty="0" err="1"/>
              <a:t>Différence</a:t>
            </a:r>
            <a:r>
              <a:rPr lang="nl-BE" sz="2400" dirty="0"/>
              <a:t> </a:t>
            </a:r>
            <a:r>
              <a:rPr lang="nl-BE" sz="2400" dirty="0" err="1"/>
              <a:t>avec</a:t>
            </a:r>
            <a:r>
              <a:rPr lang="nl-BE" sz="2400" dirty="0"/>
              <a:t> la </a:t>
            </a:r>
            <a:r>
              <a:rPr lang="nl-BE" sz="2400" dirty="0" err="1"/>
              <a:t>tentative</a:t>
            </a:r>
            <a:r>
              <a:rPr lang="nl-BE" sz="2400" dirty="0"/>
              <a:t> : pas de </a:t>
            </a:r>
            <a:r>
              <a:rPr lang="nl-BE" sz="2400" dirty="0" err="1"/>
              <a:t>commencement</a:t>
            </a:r>
            <a:r>
              <a:rPr lang="nl-BE" sz="2400" dirty="0"/>
              <a:t> </a:t>
            </a:r>
            <a:r>
              <a:rPr lang="nl-BE" sz="2400" dirty="0" err="1"/>
              <a:t>d’exécution</a:t>
            </a:r>
            <a:endParaRPr lang="nl-BE" sz="2400" dirty="0"/>
          </a:p>
          <a:p>
            <a:pPr marL="0" indent="0">
              <a:buNone/>
            </a:pPr>
            <a:endParaRPr lang="nl-BE" sz="1800" i="1"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9541564" y="6356350"/>
            <a:ext cx="1812235" cy="365125"/>
          </a:xfrm>
        </p:spPr>
        <p:txBody>
          <a:bodyPr>
            <a:normAutofit/>
          </a:bodyPr>
          <a:lstStyle/>
          <a:p>
            <a:pPr>
              <a:spcAft>
                <a:spcPts val="600"/>
              </a:spcAft>
            </a:pPr>
            <a:fld id="{936F8E82-FA06-4262-BC24-5C54F77931AE}" type="slidenum">
              <a:rPr lang="nl-BE" smtClean="0"/>
              <a:pPr>
                <a:spcAft>
                  <a:spcPts val="600"/>
                </a:spcAft>
              </a:pPr>
              <a:t>28</a:t>
            </a:fld>
            <a:endParaRPr lang="nl-BE"/>
          </a:p>
        </p:txBody>
      </p:sp>
    </p:spTree>
    <p:extLst>
      <p:ext uri="{BB962C8B-B14F-4D97-AF65-F5344CB8AC3E}">
        <p14:creationId xmlns:p14="http://schemas.microsoft.com/office/powerpoint/2010/main" val="34953736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40000">
              <a:schemeClr val="accent1">
                <a:hueOff val="0"/>
                <a:satOff val="0"/>
                <a:lumOff val="0"/>
                <a:alphaOff val="0"/>
                <a:lumMod val="110000"/>
                <a:satMod val="105000"/>
                <a:tint val="67000"/>
              </a:schemeClr>
            </a:gs>
            <a:gs pos="55000">
              <a:schemeClr val="accent1">
                <a:hueOff val="0"/>
                <a:satOff val="0"/>
                <a:lumOff val="0"/>
                <a:alphaOff val="0"/>
                <a:lumMod val="105000"/>
                <a:satMod val="103000"/>
                <a:tint val="73000"/>
              </a:schemeClr>
            </a:gs>
            <a:gs pos="62000">
              <a:schemeClr val="accent1">
                <a:hueOff val="0"/>
                <a:satOff val="0"/>
                <a:lumOff val="0"/>
                <a:alphaOff val="0"/>
                <a:lumMod val="105000"/>
                <a:satMod val="109000"/>
                <a:tint val="81000"/>
              </a:schemeClr>
            </a:gs>
          </a:gsLst>
          <a:lin ang="5400000" scaled="0"/>
        </a:gradFill>
        <a:effectLst/>
      </p:bgPr>
    </p:bg>
    <p:spTree>
      <p:nvGrpSpPr>
        <p:cNvPr id="1" name=""/>
        <p:cNvGrpSpPr/>
        <p:nvPr/>
      </p:nvGrpSpPr>
      <p:grpSpPr>
        <a:xfrm>
          <a:off x="0" y="0"/>
          <a:ext cx="0" cy="0"/>
          <a:chOff x="0" y="0"/>
          <a:chExt cx="0" cy="0"/>
        </a:xfrm>
      </p:grpSpPr>
      <p:graphicFrame>
        <p:nvGraphicFramePr>
          <p:cNvPr id="16" name="Diagramme 15">
            <a:extLst>
              <a:ext uri="{FF2B5EF4-FFF2-40B4-BE49-F238E27FC236}">
                <a16:creationId xmlns:a16="http://schemas.microsoft.com/office/drawing/2014/main" id="{6A340C42-D949-0A11-1FF0-A01363EB03F8}"/>
              </a:ext>
            </a:extLst>
          </p:cNvPr>
          <p:cNvGraphicFramePr/>
          <p:nvPr>
            <p:extLst>
              <p:ext uri="{D42A27DB-BD31-4B8C-83A1-F6EECF244321}">
                <p14:modId xmlns:p14="http://schemas.microsoft.com/office/powerpoint/2010/main" val="356523140"/>
              </p:ext>
            </p:extLst>
          </p:nvPr>
        </p:nvGraphicFramePr>
        <p:xfrm>
          <a:off x="-2244436" y="1151906"/>
          <a:ext cx="10034649" cy="46729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158302" y="496644"/>
            <a:ext cx="7055380" cy="528010"/>
          </a:xfrm>
        </p:spPr>
        <p:txBody>
          <a:bodyPr>
            <a:normAutofit fontScale="9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BE" sz="2000" dirty="0"/>
              <a:t>Livre Ier  Chapitre 2. L’infraction</a:t>
            </a:r>
            <a:br>
              <a:rPr lang="fr-BE" sz="2000" dirty="0"/>
            </a:br>
            <a:r>
              <a:rPr kumimoji="0" lang="nl-BE" sz="2800" b="0" i="1" u="none" strike="noStrike" kern="1200" cap="none" spc="0" normalizeH="0" baseline="0" noProof="0" dirty="0" err="1">
                <a:ln>
                  <a:noFill/>
                </a:ln>
                <a:solidFill>
                  <a:prstClr val="black"/>
                </a:solidFill>
                <a:effectLst/>
                <a:uLnTx/>
                <a:uFillTx/>
                <a:latin typeface="Calibri" panose="020F0502020204030204"/>
                <a:ea typeface="+mn-ea"/>
                <a:cs typeface="+mn-cs"/>
              </a:rPr>
              <a:t>Section</a:t>
            </a:r>
            <a:r>
              <a:rPr kumimoji="0" lang="nl-BE" sz="2800" b="0" i="1" u="none" strike="noStrike" kern="1200" cap="none" spc="0" normalizeH="0" baseline="0" noProof="0" dirty="0">
                <a:ln>
                  <a:noFill/>
                </a:ln>
                <a:solidFill>
                  <a:prstClr val="black"/>
                </a:solidFill>
                <a:effectLst/>
                <a:uLnTx/>
                <a:uFillTx/>
                <a:latin typeface="Calibri" panose="020F0502020204030204"/>
                <a:ea typeface="+mn-ea"/>
                <a:cs typeface="+mn-cs"/>
              </a:rPr>
              <a:t> 3. Les </a:t>
            </a:r>
            <a:r>
              <a:rPr kumimoji="0" lang="nl-BE" sz="2800" b="0" i="1" u="none" strike="noStrike" kern="1200" cap="none" spc="0" normalizeH="0" baseline="0" noProof="0" dirty="0" err="1">
                <a:ln>
                  <a:noFill/>
                </a:ln>
                <a:solidFill>
                  <a:prstClr val="black"/>
                </a:solidFill>
                <a:effectLst/>
                <a:uLnTx/>
                <a:uFillTx/>
                <a:latin typeface="Calibri" panose="020F0502020204030204"/>
                <a:ea typeface="+mn-ea"/>
                <a:cs typeface="+mn-cs"/>
              </a:rPr>
              <a:t>causes</a:t>
            </a:r>
            <a:r>
              <a:rPr kumimoji="0" lang="nl-BE" sz="2800" b="0" i="1" u="none" strike="noStrike" kern="1200" cap="none" spc="0" normalizeH="0" baseline="0" noProof="0" dirty="0">
                <a:ln>
                  <a:noFill/>
                </a:ln>
                <a:solidFill>
                  <a:prstClr val="black"/>
                </a:solidFill>
                <a:effectLst/>
                <a:uLnTx/>
                <a:uFillTx/>
                <a:latin typeface="Calibri" panose="020F0502020204030204"/>
                <a:ea typeface="+mn-ea"/>
                <a:cs typeface="+mn-cs"/>
              </a:rPr>
              <a:t> de </a:t>
            </a:r>
            <a:r>
              <a:rPr kumimoji="0" lang="nl-BE" sz="2800" b="0" i="1" u="none" strike="noStrike" kern="1200" cap="none" spc="0" normalizeH="0" baseline="0" noProof="0" dirty="0" err="1">
                <a:ln>
                  <a:noFill/>
                </a:ln>
                <a:solidFill>
                  <a:prstClr val="black"/>
                </a:solidFill>
                <a:effectLst/>
                <a:uLnTx/>
                <a:uFillTx/>
                <a:latin typeface="Calibri" panose="020F0502020204030204"/>
                <a:ea typeface="+mn-ea"/>
                <a:cs typeface="+mn-cs"/>
              </a:rPr>
              <a:t>justification</a:t>
            </a:r>
            <a:br>
              <a:rPr kumimoji="0" lang="nl-BE" sz="2800" b="0" i="1" u="none" strike="noStrike" kern="1200" cap="none" spc="0" normalizeH="0" baseline="0" noProof="0" dirty="0">
                <a:ln>
                  <a:noFill/>
                </a:ln>
                <a:solidFill>
                  <a:prstClr val="black"/>
                </a:solidFill>
                <a:effectLst/>
                <a:uLnTx/>
                <a:uFillTx/>
                <a:latin typeface="Calibri" panose="020F0502020204030204"/>
                <a:ea typeface="+mn-ea"/>
                <a:cs typeface="+mn-cs"/>
              </a:rPr>
            </a:br>
            <a:br>
              <a:rPr lang="fr-BE" sz="2000" dirty="0"/>
            </a:br>
            <a:br>
              <a:rPr lang="fr-BE" sz="2000" dirty="0"/>
            </a:br>
            <a:endParaRPr lang="fr-BE" sz="2000"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5213209" y="1339997"/>
            <a:ext cx="6711654" cy="1097273"/>
          </a:xfrm>
        </p:spPr>
        <p:txBody>
          <a:bodyPr>
            <a:noAutofit/>
          </a:bodyPr>
          <a:lstStyle/>
          <a:p>
            <a:pPr marL="0" indent="0">
              <a:buNone/>
            </a:pPr>
            <a:r>
              <a:rPr lang="nl-BE" sz="2000" b="1" dirty="0"/>
              <a:t>Art. 10. </a:t>
            </a:r>
            <a:r>
              <a:rPr lang="nl-BE" sz="2000" dirty="0"/>
              <a:t>Les </a:t>
            </a:r>
            <a:r>
              <a:rPr lang="nl-BE" sz="2000" dirty="0" err="1"/>
              <a:t>causes</a:t>
            </a:r>
            <a:r>
              <a:rPr lang="nl-BE" sz="2000" dirty="0"/>
              <a:t> de </a:t>
            </a:r>
            <a:r>
              <a:rPr lang="nl-BE" sz="2000" dirty="0" err="1"/>
              <a:t>justification</a:t>
            </a:r>
            <a:r>
              <a:rPr lang="nl-BE" sz="2000" dirty="0"/>
              <a:t> (</a:t>
            </a:r>
            <a:r>
              <a:rPr lang="nl-BE" sz="2000" dirty="0" err="1"/>
              <a:t>définition</a:t>
            </a:r>
            <a:r>
              <a:rPr lang="nl-BE" sz="2000" dirty="0"/>
              <a:t>)</a:t>
            </a:r>
          </a:p>
          <a:p>
            <a:pPr marL="400056" lvl="1" indent="0">
              <a:buNone/>
            </a:pPr>
            <a:r>
              <a:rPr lang="nl-BE" sz="2000" dirty="0" err="1"/>
              <a:t>Relatives</a:t>
            </a:r>
            <a:r>
              <a:rPr lang="nl-BE" sz="2000" dirty="0"/>
              <a:t> à </a:t>
            </a:r>
            <a:r>
              <a:rPr lang="nl-BE" sz="2000" dirty="0" err="1">
                <a:solidFill>
                  <a:srgbClr val="FFFF00"/>
                </a:solidFill>
              </a:rPr>
              <a:t>l’élément</a:t>
            </a:r>
            <a:r>
              <a:rPr lang="nl-BE" sz="2000" dirty="0">
                <a:solidFill>
                  <a:srgbClr val="FFFF00"/>
                </a:solidFill>
              </a:rPr>
              <a:t> </a:t>
            </a:r>
            <a:r>
              <a:rPr lang="nl-BE" sz="2000" dirty="0" err="1">
                <a:solidFill>
                  <a:srgbClr val="FFFF00"/>
                </a:solidFill>
              </a:rPr>
              <a:t>d’illicéité</a:t>
            </a:r>
            <a:r>
              <a:rPr lang="nl-BE" sz="2000" dirty="0">
                <a:solidFill>
                  <a:srgbClr val="FFFF00"/>
                </a:solidFill>
              </a:rPr>
              <a:t> </a:t>
            </a:r>
            <a:r>
              <a:rPr lang="nl-BE" sz="2000" dirty="0"/>
              <a:t>(“</a:t>
            </a:r>
            <a:r>
              <a:rPr lang="nl-BE" sz="2000" dirty="0" err="1"/>
              <a:t>enlève</a:t>
            </a:r>
            <a:r>
              <a:rPr lang="nl-BE" sz="2000" dirty="0"/>
              <a:t> au </a:t>
            </a:r>
            <a:r>
              <a:rPr lang="nl-BE" sz="2000" dirty="0" err="1"/>
              <a:t>comportement</a:t>
            </a:r>
            <a:r>
              <a:rPr lang="nl-BE" sz="2000" dirty="0"/>
              <a:t> </a:t>
            </a:r>
            <a:r>
              <a:rPr lang="nl-BE" sz="2000" dirty="0" err="1"/>
              <a:t>son</a:t>
            </a:r>
            <a:r>
              <a:rPr lang="nl-BE" sz="2000" dirty="0"/>
              <a:t> </a:t>
            </a:r>
            <a:r>
              <a:rPr lang="nl-BE" sz="2000" dirty="0" err="1"/>
              <a:t>caractère</a:t>
            </a:r>
            <a:r>
              <a:rPr lang="nl-BE" sz="2000" dirty="0"/>
              <a:t> </a:t>
            </a:r>
            <a:r>
              <a:rPr lang="nl-BE" sz="2000" dirty="0" err="1"/>
              <a:t>illicite</a:t>
            </a:r>
            <a:r>
              <a:rPr lang="nl-BE" sz="2000" dirty="0"/>
              <a:t>”)</a:t>
            </a:r>
          </a:p>
          <a:p>
            <a:pPr marL="400056" lvl="1" indent="0">
              <a:buNone/>
            </a:pPr>
            <a:endParaRPr lang="nl-BE" sz="2000"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BE" sz="2000" b="1" i="0" u="none" strike="noStrike" kern="1200" cap="none" spc="0" normalizeH="0" baseline="0" noProof="0" dirty="0">
                <a:ln>
                  <a:noFill/>
                </a:ln>
                <a:solidFill>
                  <a:prstClr val="black"/>
                </a:solidFill>
                <a:effectLst/>
                <a:uLnTx/>
                <a:uFillTx/>
                <a:latin typeface="Calibri" panose="020F0502020204030204"/>
                <a:ea typeface="+mn-ea"/>
                <a:cs typeface="+mn-cs"/>
              </a:rPr>
              <a:t>Art. 11. </a:t>
            </a:r>
            <a:r>
              <a:rPr kumimoji="0" lang="nl-BE" sz="2000" b="0" i="0" u="none" strike="noStrike" kern="1200" cap="none" spc="0" normalizeH="0" baseline="0" noProof="0" dirty="0" err="1">
                <a:ln>
                  <a:noFill/>
                </a:ln>
                <a:solidFill>
                  <a:prstClr val="black"/>
                </a:solidFill>
                <a:effectLst/>
                <a:uLnTx/>
                <a:uFillTx/>
                <a:latin typeface="Calibri" panose="020F0502020204030204"/>
                <a:ea typeface="+mn-ea"/>
                <a:cs typeface="+mn-cs"/>
              </a:rPr>
              <a:t>L’ordre</a:t>
            </a:r>
            <a:r>
              <a:rPr kumimoji="0" lang="nl-BE"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000" b="0" i="0" u="none" strike="noStrike" kern="1200" cap="none" spc="0" normalizeH="0" baseline="0" noProof="0" dirty="0" err="1">
                <a:ln>
                  <a:noFill/>
                </a:ln>
                <a:solidFill>
                  <a:prstClr val="black"/>
                </a:solidFill>
                <a:effectLst/>
                <a:uLnTx/>
                <a:uFillTx/>
                <a:latin typeface="Calibri" panose="020F0502020204030204"/>
                <a:ea typeface="+mn-ea"/>
                <a:cs typeface="+mn-cs"/>
              </a:rPr>
              <a:t>ou</a:t>
            </a:r>
            <a:r>
              <a:rPr kumimoji="0" lang="nl-BE"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000" b="0" i="0" u="none" strike="noStrike" kern="1200" cap="none" spc="0" normalizeH="0" baseline="0" noProof="0" dirty="0" err="1">
                <a:ln>
                  <a:noFill/>
                </a:ln>
                <a:solidFill>
                  <a:prstClr val="black"/>
                </a:solidFill>
                <a:effectLst/>
                <a:uLnTx/>
                <a:uFillTx/>
                <a:latin typeface="Calibri" panose="020F0502020204030204"/>
                <a:ea typeface="+mn-ea"/>
                <a:cs typeface="+mn-cs"/>
              </a:rPr>
              <a:t>l’autorisation</a:t>
            </a:r>
            <a:r>
              <a:rPr kumimoji="0" lang="nl-BE" sz="2000" b="0" i="0" u="none" strike="noStrike" kern="1200" cap="none" spc="0" normalizeH="0" baseline="0" noProof="0" dirty="0">
                <a:ln>
                  <a:noFill/>
                </a:ln>
                <a:solidFill>
                  <a:prstClr val="black"/>
                </a:solidFill>
                <a:effectLst/>
                <a:uLnTx/>
                <a:uFillTx/>
                <a:latin typeface="Calibri" panose="020F0502020204030204"/>
                <a:ea typeface="+mn-ea"/>
                <a:cs typeface="+mn-cs"/>
              </a:rPr>
              <a:t> de la </a:t>
            </a:r>
            <a:r>
              <a:rPr kumimoji="0" lang="nl-BE" sz="2000" b="0" i="0" u="none" strike="noStrike" kern="1200" cap="none" spc="0" normalizeH="0" baseline="0" noProof="0" dirty="0" err="1">
                <a:ln>
                  <a:noFill/>
                </a:ln>
                <a:solidFill>
                  <a:prstClr val="black"/>
                </a:solidFill>
                <a:effectLst/>
                <a:uLnTx/>
                <a:uFillTx/>
                <a:latin typeface="Calibri" panose="020F0502020204030204"/>
                <a:ea typeface="+mn-ea"/>
                <a:cs typeface="+mn-cs"/>
              </a:rPr>
              <a:t>loi</a:t>
            </a:r>
            <a:r>
              <a:rPr kumimoji="0" lang="nl-BE" sz="20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400056"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nl-BE" sz="2000" b="0" i="0" u="none" strike="noStrike" kern="1200" cap="none" spc="0" normalizeH="0" baseline="0" noProof="0" dirty="0">
                <a:ln>
                  <a:noFill/>
                </a:ln>
                <a:solidFill>
                  <a:prstClr val="black"/>
                </a:solidFill>
                <a:effectLst/>
                <a:uLnTx/>
                <a:uFillTx/>
                <a:latin typeface="Calibri" panose="020F0502020204030204"/>
                <a:ea typeface="+mn-ea"/>
                <a:cs typeface="+mn-cs"/>
              </a:rPr>
              <a:t>	La </a:t>
            </a:r>
            <a:r>
              <a:rPr kumimoji="0" lang="nl-BE" sz="2000" b="0" i="0" u="none" strike="noStrike" kern="1200" cap="none" spc="0" normalizeH="0" baseline="0" noProof="0" dirty="0" err="1">
                <a:ln>
                  <a:noFill/>
                </a:ln>
                <a:solidFill>
                  <a:srgbClr val="FFFF00"/>
                </a:solidFill>
                <a:effectLst/>
                <a:uLnTx/>
                <a:uFillTx/>
                <a:latin typeface="Calibri" panose="020F0502020204030204"/>
                <a:ea typeface="+mn-ea"/>
                <a:cs typeface="+mn-cs"/>
              </a:rPr>
              <a:t>loi</a:t>
            </a:r>
            <a:r>
              <a:rPr kumimoji="0" lang="nl-BE" sz="2000" b="0" i="0"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nl-BE" sz="2000" b="0" i="0" u="none" strike="noStrike" kern="1200" cap="none" spc="0" normalizeH="0" baseline="0" noProof="0" dirty="0" err="1">
                <a:ln>
                  <a:noFill/>
                </a:ln>
                <a:solidFill>
                  <a:srgbClr val="FFFF00"/>
                </a:solidFill>
                <a:effectLst/>
                <a:uLnTx/>
                <a:uFillTx/>
                <a:latin typeface="Calibri" panose="020F0502020204030204"/>
                <a:ea typeface="+mn-ea"/>
                <a:cs typeface="+mn-cs"/>
              </a:rPr>
              <a:t>prescrit</a:t>
            </a:r>
            <a:r>
              <a:rPr kumimoji="0" lang="nl-BE" sz="2000" b="0" i="0"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nl-BE" sz="2000" b="0" i="0" u="none" strike="noStrike" kern="1200" cap="none" spc="0" normalizeH="0" baseline="0" noProof="0" dirty="0" err="1">
                <a:ln>
                  <a:noFill/>
                </a:ln>
                <a:solidFill>
                  <a:srgbClr val="FFFF00"/>
                </a:solidFill>
                <a:effectLst/>
                <a:uLnTx/>
                <a:uFillTx/>
                <a:latin typeface="Calibri" panose="020F0502020204030204"/>
                <a:ea typeface="+mn-ea"/>
                <a:cs typeface="+mn-cs"/>
              </a:rPr>
              <a:t>ou</a:t>
            </a:r>
            <a:r>
              <a:rPr kumimoji="0" lang="nl-BE" sz="2000" b="0" i="0"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nl-BE" sz="2000" b="0" i="0" u="none" strike="noStrike" kern="1200" cap="none" spc="0" normalizeH="0" baseline="0" noProof="0" dirty="0" err="1">
                <a:ln>
                  <a:noFill/>
                </a:ln>
                <a:solidFill>
                  <a:srgbClr val="FFFF00"/>
                </a:solidFill>
                <a:effectLst/>
                <a:uLnTx/>
                <a:uFillTx/>
                <a:latin typeface="Calibri" panose="020F0502020204030204"/>
                <a:ea typeface="+mn-ea"/>
                <a:cs typeface="+mn-cs"/>
              </a:rPr>
              <a:t>autorise</a:t>
            </a:r>
            <a:r>
              <a:rPr kumimoji="0" lang="nl-BE" sz="2000" b="0" i="0"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nl-BE" sz="2000" b="0" i="0" u="none" strike="noStrike" kern="1200" cap="none" spc="0" normalizeH="0" baseline="0" noProof="0" dirty="0" err="1">
                <a:ln>
                  <a:noFill/>
                </a:ln>
                <a:solidFill>
                  <a:prstClr val="black"/>
                </a:solidFill>
                <a:effectLst/>
                <a:uLnTx/>
                <a:uFillTx/>
                <a:latin typeface="Calibri" panose="020F0502020204030204"/>
                <a:ea typeface="+mn-ea"/>
                <a:cs typeface="+mn-cs"/>
              </a:rPr>
              <a:t>le</a:t>
            </a:r>
            <a:r>
              <a:rPr kumimoji="0" lang="nl-BE"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000" b="0" i="0" u="none" strike="noStrike" kern="1200" cap="none" spc="0" normalizeH="0" baseline="0" noProof="0" dirty="0" err="1">
                <a:ln>
                  <a:noFill/>
                </a:ln>
                <a:solidFill>
                  <a:prstClr val="black"/>
                </a:solidFill>
                <a:effectLst/>
                <a:uLnTx/>
                <a:uFillTx/>
                <a:latin typeface="Calibri" panose="020F0502020204030204"/>
                <a:ea typeface="+mn-ea"/>
                <a:cs typeface="+mn-cs"/>
              </a:rPr>
              <a:t>comportement</a:t>
            </a:r>
            <a:r>
              <a:rPr kumimoji="0" lang="nl-BE" sz="2000" b="0" i="0" u="none" strike="noStrike" kern="1200" cap="none" spc="0" normalizeH="0" baseline="0" noProof="0" dirty="0">
                <a:ln>
                  <a:noFill/>
                </a:ln>
                <a:solidFill>
                  <a:prstClr val="black"/>
                </a:solidFill>
                <a:effectLst/>
                <a:uLnTx/>
                <a:uFillTx/>
                <a:latin typeface="Calibri" panose="020F0502020204030204"/>
                <a:ea typeface="+mn-ea"/>
                <a:cs typeface="+mn-cs"/>
              </a:rPr>
              <a:t> (par </a:t>
            </a:r>
            <a:r>
              <a:rPr kumimoji="0" lang="nl-BE" sz="2000" b="0" i="0" u="none" strike="noStrike" kern="1200" cap="none" spc="0" normalizeH="0" baseline="0" noProof="0" dirty="0" err="1">
                <a:ln>
                  <a:noFill/>
                </a:ln>
                <a:solidFill>
                  <a:prstClr val="black"/>
                </a:solidFill>
                <a:effectLst/>
                <a:uLnTx/>
                <a:uFillTx/>
                <a:latin typeface="Calibri" panose="020F0502020204030204"/>
                <a:ea typeface="+mn-ea"/>
                <a:cs typeface="+mn-cs"/>
              </a:rPr>
              <a:t>exemple</a:t>
            </a:r>
            <a:r>
              <a:rPr kumimoji="0" lang="nl-BE"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000" b="0" i="0" u="none" strike="noStrike" kern="1200" cap="none" spc="0" normalizeH="0" baseline="0" noProof="0" dirty="0" err="1">
                <a:ln>
                  <a:noFill/>
                </a:ln>
                <a:solidFill>
                  <a:prstClr val="black"/>
                </a:solidFill>
                <a:effectLst/>
                <a:uLnTx/>
                <a:uFillTx/>
                <a:latin typeface="Calibri" panose="020F0502020204030204"/>
                <a:ea typeface="+mn-ea"/>
                <a:cs typeface="+mn-cs"/>
              </a:rPr>
              <a:t>l’arrestation</a:t>
            </a:r>
            <a:r>
              <a:rPr kumimoji="0" lang="nl-BE"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000" b="0" i="0" u="none" strike="noStrike" kern="1200" cap="none" spc="0" normalizeH="0" baseline="0" noProof="0" dirty="0" err="1">
                <a:ln>
                  <a:noFill/>
                </a:ln>
                <a:solidFill>
                  <a:prstClr val="black"/>
                </a:solidFill>
                <a:effectLst/>
                <a:uLnTx/>
                <a:uFillTx/>
                <a:latin typeface="Calibri" panose="020F0502020204030204"/>
                <a:ea typeface="+mn-ea"/>
                <a:cs typeface="+mn-cs"/>
              </a:rPr>
              <a:t>d’une</a:t>
            </a:r>
            <a:r>
              <a:rPr kumimoji="0" lang="nl-BE"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000" b="0" i="0" u="none" strike="noStrike" kern="1200" cap="none" spc="0" normalizeH="0" baseline="0" noProof="0" dirty="0" err="1">
                <a:ln>
                  <a:noFill/>
                </a:ln>
                <a:solidFill>
                  <a:prstClr val="black"/>
                </a:solidFill>
                <a:effectLst/>
                <a:uLnTx/>
                <a:uFillTx/>
                <a:latin typeface="Calibri" panose="020F0502020204030204"/>
                <a:ea typeface="+mn-ea"/>
                <a:cs typeface="+mn-cs"/>
              </a:rPr>
              <a:t>personne</a:t>
            </a:r>
            <a:r>
              <a:rPr kumimoji="0" lang="nl-BE"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000" b="0" i="0" u="none" strike="noStrike" kern="1200" cap="none" spc="0" normalizeH="0" baseline="0" noProof="0" dirty="0" err="1">
                <a:ln>
                  <a:noFill/>
                </a:ln>
                <a:solidFill>
                  <a:prstClr val="black"/>
                </a:solidFill>
                <a:effectLst/>
                <a:uLnTx/>
                <a:uFillTx/>
                <a:latin typeface="Calibri" panose="020F0502020204030204"/>
                <a:ea typeface="+mn-ea"/>
                <a:cs typeface="+mn-cs"/>
              </a:rPr>
              <a:t>conformément</a:t>
            </a:r>
            <a:r>
              <a:rPr kumimoji="0" lang="nl-BE" sz="2000" b="0" i="0" u="none" strike="noStrike" kern="1200" cap="none" spc="0" normalizeH="0" baseline="0" noProof="0" dirty="0">
                <a:ln>
                  <a:noFill/>
                </a:ln>
                <a:solidFill>
                  <a:prstClr val="black"/>
                </a:solidFill>
                <a:effectLst/>
                <a:uLnTx/>
                <a:uFillTx/>
                <a:latin typeface="Calibri" panose="020F0502020204030204"/>
                <a:ea typeface="+mn-ea"/>
                <a:cs typeface="+mn-cs"/>
              </a:rPr>
              <a:t> à la </a:t>
            </a:r>
            <a:r>
              <a:rPr kumimoji="0" lang="nl-BE" sz="2000" b="0" i="0" u="none" strike="noStrike" kern="1200" cap="none" spc="0" normalizeH="0" baseline="0" noProof="0" dirty="0" err="1">
                <a:ln>
                  <a:noFill/>
                </a:ln>
                <a:solidFill>
                  <a:prstClr val="black"/>
                </a:solidFill>
                <a:effectLst/>
                <a:uLnTx/>
                <a:uFillTx/>
                <a:latin typeface="Calibri" panose="020F0502020204030204"/>
                <a:ea typeface="+mn-ea"/>
                <a:cs typeface="+mn-cs"/>
              </a:rPr>
              <a:t>loi</a:t>
            </a:r>
            <a:r>
              <a:rPr kumimoji="0" lang="nl-BE"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000" b="0" i="0" u="none" strike="noStrike" kern="1200" cap="none" spc="0" normalizeH="0" baseline="0" noProof="0" dirty="0" err="1">
                <a:ln>
                  <a:noFill/>
                </a:ln>
                <a:solidFill>
                  <a:prstClr val="black"/>
                </a:solidFill>
                <a:effectLst/>
                <a:uLnTx/>
                <a:uFillTx/>
                <a:latin typeface="Calibri" panose="020F0502020204030204"/>
                <a:ea typeface="+mn-ea"/>
                <a:cs typeface="+mn-cs"/>
              </a:rPr>
              <a:t>relative</a:t>
            </a:r>
            <a:r>
              <a:rPr kumimoji="0" lang="nl-BE" sz="2000" b="0" i="0" u="none" strike="noStrike" kern="1200" cap="none" spc="0" normalizeH="0" baseline="0" noProof="0" dirty="0">
                <a:ln>
                  <a:noFill/>
                </a:ln>
                <a:solidFill>
                  <a:prstClr val="black"/>
                </a:solidFill>
                <a:effectLst/>
                <a:uLnTx/>
                <a:uFillTx/>
                <a:latin typeface="Calibri" panose="020F0502020204030204"/>
                <a:ea typeface="+mn-ea"/>
                <a:cs typeface="+mn-cs"/>
              </a:rPr>
              <a:t> à la </a:t>
            </a:r>
            <a:r>
              <a:rPr kumimoji="0" lang="nl-BE" sz="2000" b="0" i="0" u="none" strike="noStrike" kern="1200" cap="none" spc="0" normalizeH="0" baseline="0" noProof="0" dirty="0" err="1">
                <a:ln>
                  <a:noFill/>
                </a:ln>
                <a:solidFill>
                  <a:prstClr val="black"/>
                </a:solidFill>
                <a:effectLst/>
                <a:uLnTx/>
                <a:uFillTx/>
                <a:latin typeface="Calibri" panose="020F0502020204030204"/>
                <a:ea typeface="+mn-ea"/>
                <a:cs typeface="+mn-cs"/>
              </a:rPr>
              <a:t>détention</a:t>
            </a:r>
            <a:r>
              <a:rPr kumimoji="0" lang="nl-BE"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000" b="0" i="0" u="none" strike="noStrike" kern="1200" cap="none" spc="0" normalizeH="0" baseline="0" noProof="0" dirty="0" err="1">
                <a:ln>
                  <a:noFill/>
                </a:ln>
                <a:solidFill>
                  <a:prstClr val="black"/>
                </a:solidFill>
                <a:effectLst/>
                <a:uLnTx/>
                <a:uFillTx/>
                <a:latin typeface="Calibri" panose="020F0502020204030204"/>
                <a:ea typeface="+mn-ea"/>
                <a:cs typeface="+mn-cs"/>
              </a:rPr>
              <a:t>préventive</a:t>
            </a:r>
            <a:endParaRPr kumimoji="0" lang="nl-BE"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00056"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nl-BE"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BE" sz="2000" b="1" i="0" u="none" strike="noStrike" kern="1200" cap="none" spc="0" normalizeH="0" baseline="0" noProof="0" dirty="0">
                <a:ln>
                  <a:noFill/>
                </a:ln>
                <a:solidFill>
                  <a:prstClr val="black"/>
                </a:solidFill>
                <a:effectLst/>
                <a:uLnTx/>
                <a:uFillTx/>
                <a:latin typeface="Calibri" panose="020F0502020204030204"/>
                <a:ea typeface="+mn-ea"/>
                <a:cs typeface="+mn-cs"/>
              </a:rPr>
              <a:t>Art. 12 </a:t>
            </a:r>
            <a:r>
              <a:rPr kumimoji="0" lang="nl-BE" sz="2000" b="0" i="0" u="none" strike="noStrike" kern="1200" cap="none" spc="0" normalizeH="0" baseline="0" noProof="0" dirty="0" err="1">
                <a:ln>
                  <a:noFill/>
                </a:ln>
                <a:solidFill>
                  <a:prstClr val="black"/>
                </a:solidFill>
                <a:effectLst/>
                <a:uLnTx/>
                <a:uFillTx/>
                <a:latin typeface="Calibri" panose="020F0502020204030204"/>
                <a:ea typeface="+mn-ea"/>
                <a:cs typeface="+mn-cs"/>
              </a:rPr>
              <a:t>L’ordre</a:t>
            </a:r>
            <a:r>
              <a:rPr kumimoji="0" lang="nl-BE" sz="2000" b="0" i="0" u="none" strike="noStrike" kern="1200" cap="none" spc="0" normalizeH="0" baseline="0" noProof="0" dirty="0">
                <a:ln>
                  <a:noFill/>
                </a:ln>
                <a:solidFill>
                  <a:prstClr val="black"/>
                </a:solidFill>
                <a:effectLst/>
                <a:uLnTx/>
                <a:uFillTx/>
                <a:latin typeface="Calibri" panose="020F0502020204030204"/>
                <a:ea typeface="+mn-ea"/>
                <a:cs typeface="+mn-cs"/>
              </a:rPr>
              <a:t> de </a:t>
            </a:r>
            <a:r>
              <a:rPr kumimoji="0" lang="nl-BE" sz="2000" b="0" i="0" u="none" strike="noStrike" kern="1200" cap="none" spc="0" normalizeH="0" baseline="0" noProof="0" dirty="0" err="1">
                <a:ln>
                  <a:noFill/>
                </a:ln>
                <a:solidFill>
                  <a:prstClr val="black"/>
                </a:solidFill>
                <a:effectLst/>
                <a:uLnTx/>
                <a:uFillTx/>
                <a:latin typeface="Calibri" panose="020F0502020204030204"/>
                <a:ea typeface="+mn-ea"/>
                <a:cs typeface="+mn-cs"/>
              </a:rPr>
              <a:t>l’autorité</a:t>
            </a:r>
            <a:endParaRPr kumimoji="0" lang="nl-BE"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BE" sz="2000" b="0" i="0" u="none" strike="noStrike" kern="1200" cap="none" spc="0" normalizeH="0" baseline="0" noProof="0" dirty="0">
                <a:ln>
                  <a:noFill/>
                </a:ln>
                <a:solidFill>
                  <a:prstClr val="black"/>
                </a:solidFill>
                <a:effectLst/>
                <a:uLnTx/>
                <a:uFillTx/>
                <a:latin typeface="Calibri" panose="020F0502020204030204"/>
                <a:ea typeface="+mn-ea"/>
                <a:cs typeface="+mn-cs"/>
              </a:rPr>
              <a:t>	Le fait </a:t>
            </a:r>
            <a:r>
              <a:rPr kumimoji="0" lang="nl-BE" sz="2000" b="0" i="0" u="none" strike="noStrike" kern="1200" cap="none" spc="0" normalizeH="0" baseline="0" noProof="0" dirty="0" err="1">
                <a:ln>
                  <a:noFill/>
                </a:ln>
                <a:solidFill>
                  <a:prstClr val="black"/>
                </a:solidFill>
                <a:effectLst/>
                <a:uLnTx/>
                <a:uFillTx/>
                <a:latin typeface="Calibri" panose="020F0502020204030204"/>
                <a:ea typeface="+mn-ea"/>
                <a:cs typeface="+mn-cs"/>
              </a:rPr>
              <a:t>est</a:t>
            </a:r>
            <a:r>
              <a:rPr kumimoji="0" lang="nl-BE"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000" b="0" i="0" u="none" strike="noStrike" kern="1200" cap="none" spc="0" normalizeH="0" baseline="0" noProof="0" dirty="0" err="1">
                <a:ln>
                  <a:noFill/>
                </a:ln>
                <a:solidFill>
                  <a:srgbClr val="FFFF00"/>
                </a:solidFill>
                <a:effectLst/>
                <a:uLnTx/>
                <a:uFillTx/>
                <a:latin typeface="Calibri" panose="020F0502020204030204"/>
                <a:ea typeface="+mn-ea"/>
                <a:cs typeface="+mn-cs"/>
              </a:rPr>
              <a:t>commandé</a:t>
            </a:r>
            <a:r>
              <a:rPr kumimoji="0" lang="nl-BE" sz="2000" b="0" i="0" u="none" strike="noStrike" kern="1200" cap="none" spc="0" normalizeH="0" baseline="0" noProof="0" dirty="0">
                <a:ln>
                  <a:noFill/>
                </a:ln>
                <a:solidFill>
                  <a:srgbClr val="FFFF00"/>
                </a:solidFill>
                <a:effectLst/>
                <a:uLnTx/>
                <a:uFillTx/>
                <a:latin typeface="Calibri" panose="020F0502020204030204"/>
                <a:ea typeface="+mn-ea"/>
                <a:cs typeface="+mn-cs"/>
              </a:rPr>
              <a:t> par </a:t>
            </a:r>
            <a:r>
              <a:rPr kumimoji="0" lang="nl-BE" sz="2000" b="0" i="0" u="none" strike="noStrike" kern="1200" cap="none" spc="0" normalizeH="0" baseline="0" noProof="0" dirty="0" err="1">
                <a:ln>
                  <a:noFill/>
                </a:ln>
                <a:solidFill>
                  <a:srgbClr val="FFFF00"/>
                </a:solidFill>
                <a:effectLst/>
                <a:uLnTx/>
                <a:uFillTx/>
                <a:latin typeface="Calibri" panose="020F0502020204030204"/>
                <a:ea typeface="+mn-ea"/>
                <a:cs typeface="+mn-cs"/>
              </a:rPr>
              <a:t>l’autorité</a:t>
            </a:r>
            <a:r>
              <a:rPr kumimoji="0" lang="nl-BE" sz="2000" b="0" i="0"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nl-BE" sz="2000" b="0" i="0" u="none" strike="noStrike" kern="1200" cap="none" spc="0" normalizeH="0" baseline="0" noProof="0" dirty="0" err="1">
                <a:ln>
                  <a:noFill/>
                </a:ln>
                <a:solidFill>
                  <a:srgbClr val="FFFF00"/>
                </a:solidFill>
                <a:effectLst/>
                <a:uLnTx/>
                <a:uFillTx/>
                <a:latin typeface="Calibri" panose="020F0502020204030204"/>
                <a:ea typeface="+mn-ea"/>
                <a:cs typeface="+mn-cs"/>
              </a:rPr>
              <a:t>conformément</a:t>
            </a:r>
            <a:r>
              <a:rPr kumimoji="0" lang="nl-BE" sz="2000" b="0" i="0" u="none" strike="noStrike" kern="1200" cap="none" spc="0" normalizeH="0" baseline="0" noProof="0" dirty="0">
                <a:ln>
                  <a:noFill/>
                </a:ln>
                <a:solidFill>
                  <a:srgbClr val="FFFF00"/>
                </a:solidFill>
                <a:effectLst/>
                <a:uLnTx/>
                <a:uFillTx/>
                <a:latin typeface="Calibri" panose="020F0502020204030204"/>
                <a:ea typeface="+mn-ea"/>
                <a:cs typeface="+mn-cs"/>
              </a:rPr>
              <a:t> à 	la </a:t>
            </a:r>
            <a:r>
              <a:rPr kumimoji="0" lang="nl-BE" sz="2000" b="0" i="0" u="none" strike="noStrike" kern="1200" cap="none" spc="0" normalizeH="0" baseline="0" noProof="0" dirty="0" err="1">
                <a:ln>
                  <a:noFill/>
                </a:ln>
                <a:solidFill>
                  <a:srgbClr val="FFFF00"/>
                </a:solidFill>
                <a:effectLst/>
                <a:uLnTx/>
                <a:uFillTx/>
                <a:latin typeface="Calibri" panose="020F0502020204030204"/>
                <a:ea typeface="+mn-ea"/>
                <a:cs typeface="+mn-cs"/>
              </a:rPr>
              <a:t>loi</a:t>
            </a:r>
            <a:r>
              <a:rPr kumimoji="0" lang="nl-BE" sz="2000" b="0" i="0"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nl-BE" sz="2000" b="0" i="0" u="none" strike="noStrike" kern="1200" cap="none" spc="0" normalizeH="0" baseline="0" noProof="0" dirty="0">
                <a:ln>
                  <a:noFill/>
                </a:ln>
                <a:solidFill>
                  <a:prstClr val="black"/>
                </a:solidFill>
                <a:effectLst/>
                <a:uLnTx/>
                <a:uFillTx/>
                <a:latin typeface="Calibri" panose="020F0502020204030204"/>
                <a:ea typeface="+mn-ea"/>
                <a:cs typeface="+mn-cs"/>
              </a:rPr>
              <a:t>(par ex. </a:t>
            </a:r>
            <a:r>
              <a:rPr kumimoji="0" lang="nl-BE" sz="2000" b="0" i="0" u="none" strike="noStrike" kern="1200" cap="none" spc="0" normalizeH="0" baseline="0" noProof="0" dirty="0" err="1">
                <a:ln>
                  <a:noFill/>
                </a:ln>
                <a:solidFill>
                  <a:prstClr val="black"/>
                </a:solidFill>
                <a:effectLst/>
                <a:uLnTx/>
                <a:uFillTx/>
                <a:latin typeface="Calibri" panose="020F0502020204030204"/>
                <a:ea typeface="+mn-ea"/>
                <a:cs typeface="+mn-cs"/>
              </a:rPr>
              <a:t>Mandat</a:t>
            </a:r>
            <a:r>
              <a:rPr kumimoji="0" lang="nl-BE" sz="2000" b="0" i="0" u="none" strike="noStrike" kern="1200" cap="none" spc="0" normalizeH="0" baseline="0" noProof="0" dirty="0">
                <a:ln>
                  <a:noFill/>
                </a:ln>
                <a:solidFill>
                  <a:prstClr val="black"/>
                </a:solidFill>
                <a:effectLst/>
                <a:uLnTx/>
                <a:uFillTx/>
                <a:latin typeface="Calibri" panose="020F0502020204030204"/>
                <a:ea typeface="+mn-ea"/>
                <a:cs typeface="+mn-cs"/>
              </a:rPr>
              <a:t> de </a:t>
            </a:r>
            <a:r>
              <a:rPr kumimoji="0" lang="nl-BE" sz="2000" b="0" i="0" u="none" strike="noStrike" kern="1200" cap="none" spc="0" normalizeH="0" baseline="0" noProof="0" dirty="0" err="1">
                <a:ln>
                  <a:noFill/>
                </a:ln>
                <a:solidFill>
                  <a:prstClr val="black"/>
                </a:solidFill>
                <a:effectLst/>
                <a:uLnTx/>
                <a:uFillTx/>
                <a:latin typeface="Calibri" panose="020F0502020204030204"/>
                <a:ea typeface="+mn-ea"/>
                <a:cs typeface="+mn-cs"/>
              </a:rPr>
              <a:t>perquisition</a:t>
            </a:r>
            <a:r>
              <a:rPr kumimoji="0" lang="nl-BE" sz="20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400056" lvl="1" indent="0">
              <a:buNone/>
            </a:pPr>
            <a:endParaRPr lang="nl-BE" sz="2000"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29</a:t>
            </a:fld>
            <a:endParaRPr lang="nl-BE"/>
          </a:p>
        </p:txBody>
      </p:sp>
    </p:spTree>
    <p:extLst>
      <p:ext uri="{BB962C8B-B14F-4D97-AF65-F5344CB8AC3E}">
        <p14:creationId xmlns:p14="http://schemas.microsoft.com/office/powerpoint/2010/main" val="15845644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40000">
              <a:schemeClr val="accent1">
                <a:hueOff val="0"/>
                <a:satOff val="0"/>
                <a:lumOff val="0"/>
                <a:alphaOff val="0"/>
                <a:lumMod val="110000"/>
                <a:satMod val="105000"/>
                <a:tint val="67000"/>
              </a:schemeClr>
            </a:gs>
            <a:gs pos="55000">
              <a:schemeClr val="accent1">
                <a:hueOff val="0"/>
                <a:satOff val="0"/>
                <a:lumOff val="0"/>
                <a:alphaOff val="0"/>
                <a:lumMod val="105000"/>
                <a:satMod val="103000"/>
                <a:tint val="73000"/>
              </a:schemeClr>
            </a:gs>
            <a:gs pos="62000">
              <a:schemeClr val="accent1">
                <a:hueOff val="0"/>
                <a:satOff val="0"/>
                <a:lumOff val="0"/>
                <a:alphaOff val="0"/>
                <a:lumMod val="105000"/>
                <a:satMod val="109000"/>
                <a:tint val="81000"/>
              </a:schemeClr>
            </a:gs>
          </a:gsLst>
          <a:lin ang="5400000" scaled="0"/>
        </a:gradFill>
        <a:effectLst/>
      </p:bgPr>
    </p:bg>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5037567" y="836713"/>
            <a:ext cx="6711654" cy="3096760"/>
          </a:xfrm>
          <a:ln>
            <a:solidFill>
              <a:schemeClr val="accent1">
                <a:lumMod val="75000"/>
              </a:schemeClr>
            </a:solidFill>
          </a:ln>
        </p:spPr>
        <p:txBody>
          <a:bodyPr>
            <a:noAutofit/>
          </a:bodyPr>
          <a:lstStyle/>
          <a:p>
            <a:pPr marL="0" indent="0">
              <a:buNone/>
            </a:pPr>
            <a:r>
              <a:rPr lang="nl-BE" dirty="0"/>
              <a:t>Art. 13. </a:t>
            </a:r>
            <a:r>
              <a:rPr lang="nl-BE" dirty="0" err="1"/>
              <a:t>L’état</a:t>
            </a:r>
            <a:r>
              <a:rPr lang="nl-BE" dirty="0"/>
              <a:t> de </a:t>
            </a:r>
            <a:r>
              <a:rPr lang="nl-BE" dirty="0" err="1"/>
              <a:t>nécessité</a:t>
            </a:r>
            <a:endParaRPr lang="nl-BE" dirty="0"/>
          </a:p>
          <a:p>
            <a:pPr indent="0" algn="just">
              <a:spcBef>
                <a:spcPts val="400"/>
              </a:spcBef>
              <a:spcAft>
                <a:spcPts val="400"/>
              </a:spcAft>
              <a:buNone/>
            </a:pPr>
            <a:r>
              <a:rPr lang="fr-FR" sz="2000" i="1" dirty="0">
                <a:ea typeface="Times New Roman" panose="02020603050405020304" pitchFamily="18" charset="0"/>
              </a:rPr>
              <a:t>Il y a état de nécessité et donc absence d’infraction lorsque la personne ne peut sauvegarder </a:t>
            </a:r>
            <a:r>
              <a:rPr lang="fr-FR" sz="2000" i="1" dirty="0">
                <a:solidFill>
                  <a:srgbClr val="FFFF00"/>
                </a:solidFill>
                <a:ea typeface="Times New Roman" panose="02020603050405020304" pitchFamily="18" charset="0"/>
              </a:rPr>
              <a:t>autrement</a:t>
            </a:r>
            <a:r>
              <a:rPr lang="fr-FR" sz="2000" i="1" dirty="0">
                <a:ea typeface="Times New Roman" panose="02020603050405020304" pitchFamily="18" charset="0"/>
              </a:rPr>
              <a:t> qu’en commettant un fait qualifié infraction </a:t>
            </a:r>
            <a:r>
              <a:rPr lang="fr-FR" sz="2000" i="1" dirty="0">
                <a:solidFill>
                  <a:srgbClr val="FFFF00"/>
                </a:solidFill>
                <a:ea typeface="Times New Roman" panose="02020603050405020304" pitchFamily="18" charset="0"/>
              </a:rPr>
              <a:t>un droit ou un intérêt exposé à un péril grave et imminent</a:t>
            </a:r>
            <a:r>
              <a:rPr lang="fr-FR" sz="2000" i="1" dirty="0">
                <a:ea typeface="Times New Roman" panose="02020603050405020304" pitchFamily="18" charset="0"/>
              </a:rPr>
              <a:t> dont la </a:t>
            </a:r>
            <a:r>
              <a:rPr lang="fr-FR" sz="2000" i="1" dirty="0">
                <a:solidFill>
                  <a:srgbClr val="FFFF00"/>
                </a:solidFill>
                <a:ea typeface="Times New Roman" panose="02020603050405020304" pitchFamily="18" charset="0"/>
              </a:rPr>
              <a:t>valeur est supérieure à celle sacrifiée </a:t>
            </a:r>
            <a:r>
              <a:rPr lang="fr-FR" sz="2000" i="1" dirty="0">
                <a:ea typeface="Times New Roman" panose="02020603050405020304" pitchFamily="18" charset="0"/>
              </a:rPr>
              <a:t>par le fait qualifié infraction. </a:t>
            </a:r>
            <a:endParaRPr lang="en-GB" sz="2000" i="1" dirty="0">
              <a:ea typeface="Times New Roman" panose="02020603050405020304" pitchFamily="18" charset="0"/>
            </a:endParaRPr>
          </a:p>
          <a:p>
            <a:pPr indent="0" algn="just">
              <a:spcBef>
                <a:spcPts val="400"/>
              </a:spcBef>
              <a:spcAft>
                <a:spcPts val="400"/>
              </a:spcAft>
              <a:buNone/>
            </a:pPr>
            <a:r>
              <a:rPr lang="fr-FR" sz="2000" i="1" dirty="0">
                <a:effectLst/>
                <a:ea typeface="Times New Roman" panose="02020603050405020304" pitchFamily="18" charset="0"/>
              </a:rPr>
              <a:t>Il n’y a pas de justification des faits si l’intéressé a créé lui-même délibérément l’état de nécessité allégué.</a:t>
            </a:r>
            <a:endParaRPr lang="nl-BE" sz="2000" i="1"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30</a:t>
            </a:fld>
            <a:endParaRPr lang="nl-BE"/>
          </a:p>
        </p:txBody>
      </p:sp>
      <p:sp>
        <p:nvSpPr>
          <p:cNvPr id="10" name="ZoneTexte 9">
            <a:extLst>
              <a:ext uri="{FF2B5EF4-FFF2-40B4-BE49-F238E27FC236}">
                <a16:creationId xmlns:a16="http://schemas.microsoft.com/office/drawing/2014/main" id="{61D11708-3A90-3802-F841-337A8B525974}"/>
              </a:ext>
            </a:extLst>
          </p:cNvPr>
          <p:cNvSpPr txBox="1"/>
          <p:nvPr/>
        </p:nvSpPr>
        <p:spPr>
          <a:xfrm>
            <a:off x="43486" y="5716"/>
            <a:ext cx="6095010" cy="830997"/>
          </a:xfrm>
          <a:prstGeom prst="rect">
            <a:avLst/>
          </a:prstGeom>
          <a:noFill/>
        </p:spPr>
        <p:txBody>
          <a:bodyPr wrap="square">
            <a:spAutoFit/>
          </a:bodyPr>
          <a:lstStyle/>
          <a:p>
            <a:r>
              <a:rPr kumimoji="0" lang="fr-BE" sz="2000" b="0" i="0" u="none" strike="noStrike" kern="1200" cap="none" spc="0" normalizeH="0" baseline="0" noProof="0" dirty="0">
                <a:ln>
                  <a:noFill/>
                </a:ln>
                <a:solidFill>
                  <a:prstClr val="black"/>
                </a:solidFill>
                <a:effectLst/>
                <a:uLnTx/>
                <a:uFillTx/>
                <a:latin typeface="Calibri Light" panose="020F0302020204030204"/>
                <a:ea typeface="+mj-ea"/>
                <a:cs typeface="+mj-cs"/>
              </a:rPr>
              <a:t>Livre Ier  Chapitre 2. L’infraction</a:t>
            </a:r>
            <a:br>
              <a:rPr kumimoji="0" lang="fr-BE" sz="20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nl-BE" sz="2800" b="0" i="1" u="none" strike="noStrike" kern="1200" cap="none" spc="0" normalizeH="0" baseline="0" noProof="0" dirty="0" err="1">
                <a:ln>
                  <a:noFill/>
                </a:ln>
                <a:solidFill>
                  <a:prstClr val="black"/>
                </a:solidFill>
                <a:effectLst/>
                <a:uLnTx/>
                <a:uFillTx/>
                <a:latin typeface="Calibri" panose="020F0502020204030204"/>
                <a:ea typeface="+mj-ea"/>
                <a:cs typeface="+mj-cs"/>
              </a:rPr>
              <a:t>Section</a:t>
            </a:r>
            <a:r>
              <a:rPr kumimoji="0" lang="nl-BE" sz="2800" b="0" i="1" u="none" strike="noStrike" kern="1200" cap="none" spc="0" normalizeH="0" baseline="0" noProof="0" dirty="0">
                <a:ln>
                  <a:noFill/>
                </a:ln>
                <a:solidFill>
                  <a:prstClr val="black"/>
                </a:solidFill>
                <a:effectLst/>
                <a:uLnTx/>
                <a:uFillTx/>
                <a:latin typeface="Calibri" panose="020F0502020204030204"/>
                <a:ea typeface="+mj-ea"/>
                <a:cs typeface="+mj-cs"/>
              </a:rPr>
              <a:t> 3. Les </a:t>
            </a:r>
            <a:r>
              <a:rPr kumimoji="0" lang="nl-BE" sz="2800" b="0" i="1" u="none" strike="noStrike" kern="1200" cap="none" spc="0" normalizeH="0" baseline="0" noProof="0" dirty="0" err="1">
                <a:ln>
                  <a:noFill/>
                </a:ln>
                <a:solidFill>
                  <a:prstClr val="black"/>
                </a:solidFill>
                <a:effectLst/>
                <a:uLnTx/>
                <a:uFillTx/>
                <a:latin typeface="Calibri" panose="020F0502020204030204"/>
                <a:ea typeface="+mj-ea"/>
                <a:cs typeface="+mj-cs"/>
              </a:rPr>
              <a:t>causes</a:t>
            </a:r>
            <a:r>
              <a:rPr kumimoji="0" lang="nl-BE" sz="2800" b="0" i="1" u="none" strike="noStrike" kern="1200" cap="none" spc="0" normalizeH="0" baseline="0" noProof="0" dirty="0">
                <a:ln>
                  <a:noFill/>
                </a:ln>
                <a:solidFill>
                  <a:prstClr val="black"/>
                </a:solidFill>
                <a:effectLst/>
                <a:uLnTx/>
                <a:uFillTx/>
                <a:latin typeface="Calibri" panose="020F0502020204030204"/>
                <a:ea typeface="+mj-ea"/>
                <a:cs typeface="+mj-cs"/>
              </a:rPr>
              <a:t> de </a:t>
            </a:r>
            <a:r>
              <a:rPr kumimoji="0" lang="nl-BE" sz="2800" b="0" i="1" u="none" strike="noStrike" kern="1200" cap="none" spc="0" normalizeH="0" baseline="0" noProof="0" dirty="0" err="1">
                <a:ln>
                  <a:noFill/>
                </a:ln>
                <a:solidFill>
                  <a:prstClr val="black"/>
                </a:solidFill>
                <a:effectLst/>
                <a:uLnTx/>
                <a:uFillTx/>
                <a:latin typeface="Calibri" panose="020F0502020204030204"/>
                <a:ea typeface="+mj-ea"/>
                <a:cs typeface="+mj-cs"/>
              </a:rPr>
              <a:t>justification</a:t>
            </a:r>
            <a:endParaRPr lang="fr-BE" dirty="0"/>
          </a:p>
        </p:txBody>
      </p:sp>
      <p:sp>
        <p:nvSpPr>
          <p:cNvPr id="12" name="ZoneTexte 11">
            <a:extLst>
              <a:ext uri="{FF2B5EF4-FFF2-40B4-BE49-F238E27FC236}">
                <a16:creationId xmlns:a16="http://schemas.microsoft.com/office/drawing/2014/main" id="{9D2991CA-C56B-A3C4-E444-EE08E92CAEB9}"/>
              </a:ext>
            </a:extLst>
          </p:cNvPr>
          <p:cNvSpPr txBox="1"/>
          <p:nvPr/>
        </p:nvSpPr>
        <p:spPr>
          <a:xfrm>
            <a:off x="584320" y="3861256"/>
            <a:ext cx="7253394" cy="2308324"/>
          </a:xfrm>
          <a:prstGeom prst="rect">
            <a:avLst/>
          </a:prstGeom>
          <a:noFill/>
        </p:spPr>
        <p:txBody>
          <a:bodyPr wrap="square">
            <a:spAutoFit/>
          </a:bodyPr>
          <a:lstStyle/>
          <a:p>
            <a:r>
              <a:rPr lang="fr-BE" sz="2400" u="sng" dirty="0"/>
              <a:t>Conditions</a:t>
            </a:r>
          </a:p>
          <a:p>
            <a:pPr marL="285750" indent="-285750">
              <a:buFont typeface="Arial" panose="020B0604020202020204" pitchFamily="34" charset="0"/>
              <a:buChar char="•"/>
            </a:pPr>
            <a:r>
              <a:rPr lang="fr-BE" sz="2400" dirty="0"/>
              <a:t>sauvegarde d’un droit ou d’un intérêt </a:t>
            </a:r>
            <a:r>
              <a:rPr lang="fr-BE" sz="2400" dirty="0">
                <a:solidFill>
                  <a:srgbClr val="FF0000"/>
                </a:solidFill>
              </a:rPr>
              <a:t>supérieur</a:t>
            </a:r>
          </a:p>
          <a:p>
            <a:pPr marL="285750" indent="-285750">
              <a:buFont typeface="Arial" panose="020B0604020202020204" pitchFamily="34" charset="0"/>
              <a:buChar char="•"/>
            </a:pPr>
            <a:r>
              <a:rPr lang="fr-BE" sz="2400" dirty="0"/>
              <a:t>caractère grave, imminent et certain de la mise en péril du droit ou de l’intérêt menacé ;</a:t>
            </a:r>
          </a:p>
          <a:p>
            <a:pPr marL="285750" indent="-285750">
              <a:buFont typeface="Arial" panose="020B0604020202020204" pitchFamily="34" charset="0"/>
              <a:buChar char="•"/>
            </a:pPr>
            <a:r>
              <a:rPr lang="fr-BE" sz="2400" dirty="0"/>
              <a:t>principe de subsidiarité (absence d’alternative légale)</a:t>
            </a:r>
          </a:p>
          <a:p>
            <a:pPr marL="285750" indent="-285750">
              <a:buFont typeface="Arial" panose="020B0604020202020204" pitchFamily="34" charset="0"/>
              <a:buChar char="•"/>
            </a:pPr>
            <a:r>
              <a:rPr lang="fr-BE" sz="2400" dirty="0"/>
              <a:t>caractère involontaire de la situation</a:t>
            </a:r>
          </a:p>
        </p:txBody>
      </p:sp>
    </p:spTree>
    <p:extLst>
      <p:ext uri="{BB962C8B-B14F-4D97-AF65-F5344CB8AC3E}">
        <p14:creationId xmlns:p14="http://schemas.microsoft.com/office/powerpoint/2010/main" val="22515761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40000">
              <a:schemeClr val="accent1">
                <a:hueOff val="0"/>
                <a:satOff val="0"/>
                <a:lumOff val="0"/>
                <a:alphaOff val="0"/>
                <a:lumMod val="110000"/>
                <a:satMod val="105000"/>
                <a:tint val="67000"/>
              </a:schemeClr>
            </a:gs>
            <a:gs pos="55000">
              <a:schemeClr val="accent1">
                <a:hueOff val="0"/>
                <a:satOff val="0"/>
                <a:lumOff val="0"/>
                <a:alphaOff val="0"/>
                <a:lumMod val="105000"/>
                <a:satMod val="103000"/>
                <a:tint val="73000"/>
              </a:schemeClr>
            </a:gs>
            <a:gs pos="62000">
              <a:schemeClr val="accent1">
                <a:hueOff val="0"/>
                <a:satOff val="0"/>
                <a:lumOff val="0"/>
                <a:alphaOff val="0"/>
                <a:lumMod val="105000"/>
                <a:satMod val="109000"/>
                <a:tint val="81000"/>
              </a:schemeClr>
            </a:gs>
          </a:gsLst>
          <a:lin ang="5400000" scaled="0"/>
        </a:gradFill>
        <a:effectLst/>
      </p:bgPr>
    </p:bg>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276510" y="3598561"/>
            <a:ext cx="10417220" cy="5880702"/>
          </a:xfrm>
        </p:spPr>
        <p:txBody>
          <a:bodyPr>
            <a:noAutofit/>
          </a:bodyPr>
          <a:lstStyle/>
          <a:p>
            <a:pPr marL="400056" lvl="1" indent="0">
              <a:buNone/>
            </a:pPr>
            <a:r>
              <a:rPr lang="fr-FR" u="sng" dirty="0">
                <a:latin typeface="+mj-lt"/>
                <a:cs typeface="Times New Roman" panose="02020603050405020304" pitchFamily="18" charset="0"/>
              </a:rPr>
              <a:t>Conditions</a:t>
            </a:r>
            <a:r>
              <a:rPr lang="fr-FR" dirty="0">
                <a:latin typeface="+mj-lt"/>
                <a:cs typeface="Times New Roman" panose="02020603050405020304" pitchFamily="18" charset="0"/>
              </a:rPr>
              <a:t> </a:t>
            </a:r>
          </a:p>
          <a:p>
            <a:pPr indent="0" algn="just">
              <a:spcBef>
                <a:spcPts val="400"/>
              </a:spcBef>
              <a:spcAft>
                <a:spcPts val="400"/>
              </a:spcAft>
              <a:buNone/>
            </a:pPr>
            <a:r>
              <a:rPr lang="fr-FR" sz="2400" dirty="0">
                <a:latin typeface="+mj-lt"/>
                <a:ea typeface="Times New Roman" panose="02020603050405020304" pitchFamily="18" charset="0"/>
                <a:cs typeface="Times New Roman" panose="02020603050405020304" pitchFamily="18" charset="0"/>
              </a:rPr>
              <a:t>Le bénéfice de la légitime défense est subordonné à différentes conditions :</a:t>
            </a:r>
            <a:endParaRPr lang="en-GB" sz="2400" dirty="0">
              <a:latin typeface="+mj-lt"/>
              <a:ea typeface="Times New Roman" panose="02020603050405020304" pitchFamily="18" charset="0"/>
              <a:cs typeface="Times New Roman" panose="02020603050405020304" pitchFamily="18" charset="0"/>
            </a:endParaRPr>
          </a:p>
          <a:p>
            <a:pPr marL="405771" lvl="1" indent="0" algn="just">
              <a:spcBef>
                <a:spcPts val="400"/>
              </a:spcBef>
              <a:spcAft>
                <a:spcPts val="400"/>
              </a:spcAft>
              <a:buNone/>
            </a:pPr>
            <a:r>
              <a:rPr lang="fr-FR" dirty="0">
                <a:latin typeface="+mj-lt"/>
                <a:ea typeface="Times New Roman" panose="02020603050405020304" pitchFamily="18" charset="0"/>
                <a:cs typeface="Times New Roman" panose="02020603050405020304" pitchFamily="18" charset="0"/>
              </a:rPr>
              <a:t>—	des conditions d'ouverture (1) : l'existence d'une agression (a), une agression dirigée contre une personne (b), le caractère grave de l’agression (c), le caractère actuel de l'agression (d) et l'absence de toute alternative (e);</a:t>
            </a:r>
            <a:endParaRPr lang="en-GB" dirty="0">
              <a:latin typeface="+mj-lt"/>
              <a:ea typeface="Times New Roman" panose="02020603050405020304" pitchFamily="18" charset="0"/>
              <a:cs typeface="Times New Roman" panose="02020603050405020304" pitchFamily="18" charset="0"/>
            </a:endParaRPr>
          </a:p>
          <a:p>
            <a:pPr marL="405771" lvl="1" indent="0" algn="just">
              <a:spcBef>
                <a:spcPts val="400"/>
              </a:spcBef>
              <a:spcAft>
                <a:spcPts val="400"/>
              </a:spcAft>
              <a:buNone/>
            </a:pPr>
            <a:r>
              <a:rPr lang="fr-FR" dirty="0">
                <a:latin typeface="+mj-lt"/>
                <a:ea typeface="Times New Roman" panose="02020603050405020304" pitchFamily="18" charset="0"/>
                <a:cs typeface="Times New Roman" panose="02020603050405020304" pitchFamily="18" charset="0"/>
              </a:rPr>
              <a:t>—	des conditions d'exercice (2) : une réaction proportionnelle (a) et des actes de défense posés dans une volonté de se défendre (b).</a:t>
            </a:r>
            <a:endParaRPr lang="nl-BE" i="1" dirty="0">
              <a:latin typeface="+mj-lt"/>
            </a:endParaRPr>
          </a:p>
          <a:p>
            <a:pPr marL="400056" lvl="1" indent="0">
              <a:buNone/>
            </a:pPr>
            <a:r>
              <a:rPr lang="nl-BE" b="1" dirty="0" err="1">
                <a:solidFill>
                  <a:schemeClr val="accent1"/>
                </a:solidFill>
              </a:rPr>
              <a:t>Suppression</a:t>
            </a:r>
            <a:r>
              <a:rPr lang="nl-BE" b="1" dirty="0">
                <a:solidFill>
                  <a:schemeClr val="accent1"/>
                </a:solidFill>
              </a:rPr>
              <a:t> des </a:t>
            </a:r>
            <a:r>
              <a:rPr lang="nl-BE" b="1" dirty="0" err="1">
                <a:solidFill>
                  <a:schemeClr val="accent1"/>
                </a:solidFill>
              </a:rPr>
              <a:t>présomptions</a:t>
            </a:r>
            <a:r>
              <a:rPr lang="nl-BE" b="1" dirty="0">
                <a:solidFill>
                  <a:schemeClr val="accent1"/>
                </a:solidFill>
              </a:rPr>
              <a:t> de </a:t>
            </a:r>
            <a:r>
              <a:rPr lang="nl-BE" b="1" dirty="0" err="1">
                <a:solidFill>
                  <a:schemeClr val="accent1"/>
                </a:solidFill>
              </a:rPr>
              <a:t>légitime</a:t>
            </a:r>
            <a:r>
              <a:rPr lang="nl-BE" b="1" dirty="0">
                <a:solidFill>
                  <a:schemeClr val="accent1"/>
                </a:solidFill>
              </a:rPr>
              <a:t> </a:t>
            </a:r>
            <a:r>
              <a:rPr lang="nl-BE" b="1" dirty="0" err="1">
                <a:solidFill>
                  <a:schemeClr val="accent1"/>
                </a:solidFill>
              </a:rPr>
              <a:t>défense</a:t>
            </a:r>
            <a:endParaRPr lang="nl-BE" b="1" dirty="0">
              <a:solidFill>
                <a:schemeClr val="accent1"/>
              </a:solidFill>
            </a:endParaRPr>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31</a:t>
            </a:fld>
            <a:endParaRPr lang="nl-BE"/>
          </a:p>
        </p:txBody>
      </p:sp>
      <p:sp>
        <p:nvSpPr>
          <p:cNvPr id="7" name="ZoneTexte 6">
            <a:extLst>
              <a:ext uri="{FF2B5EF4-FFF2-40B4-BE49-F238E27FC236}">
                <a16:creationId xmlns:a16="http://schemas.microsoft.com/office/drawing/2014/main" id="{A3CCBABF-573F-C2E3-2CCA-E94CF4FAB6A0}"/>
              </a:ext>
            </a:extLst>
          </p:cNvPr>
          <p:cNvSpPr txBox="1"/>
          <p:nvPr/>
        </p:nvSpPr>
        <p:spPr>
          <a:xfrm>
            <a:off x="43486" y="5716"/>
            <a:ext cx="6095010" cy="830997"/>
          </a:xfrm>
          <a:prstGeom prst="rect">
            <a:avLst/>
          </a:prstGeom>
          <a:noFill/>
        </p:spPr>
        <p:txBody>
          <a:bodyPr wrap="square">
            <a:spAutoFit/>
          </a:bodyPr>
          <a:lstStyle/>
          <a:p>
            <a:r>
              <a:rPr kumimoji="0" lang="fr-BE" sz="2000" b="0" i="0" u="none" strike="noStrike" kern="1200" cap="none" spc="0" normalizeH="0" baseline="0" noProof="0" dirty="0">
                <a:ln>
                  <a:noFill/>
                </a:ln>
                <a:solidFill>
                  <a:prstClr val="black"/>
                </a:solidFill>
                <a:effectLst/>
                <a:uLnTx/>
                <a:uFillTx/>
                <a:latin typeface="Calibri Light" panose="020F0302020204030204"/>
                <a:ea typeface="+mj-ea"/>
                <a:cs typeface="+mj-cs"/>
              </a:rPr>
              <a:t>Livre Ier  Chapitre 2. L’infraction</a:t>
            </a:r>
            <a:br>
              <a:rPr kumimoji="0" lang="fr-BE" sz="20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nl-BE" sz="2800" b="0" i="1" u="none" strike="noStrike" kern="1200" cap="none" spc="0" normalizeH="0" baseline="0" noProof="0" dirty="0" err="1">
                <a:ln>
                  <a:noFill/>
                </a:ln>
                <a:solidFill>
                  <a:prstClr val="black"/>
                </a:solidFill>
                <a:effectLst/>
                <a:uLnTx/>
                <a:uFillTx/>
                <a:latin typeface="Calibri" panose="020F0502020204030204"/>
                <a:ea typeface="+mj-ea"/>
                <a:cs typeface="+mj-cs"/>
              </a:rPr>
              <a:t>Section</a:t>
            </a:r>
            <a:r>
              <a:rPr kumimoji="0" lang="nl-BE" sz="2800" b="0" i="1" u="none" strike="noStrike" kern="1200" cap="none" spc="0" normalizeH="0" baseline="0" noProof="0" dirty="0">
                <a:ln>
                  <a:noFill/>
                </a:ln>
                <a:solidFill>
                  <a:prstClr val="black"/>
                </a:solidFill>
                <a:effectLst/>
                <a:uLnTx/>
                <a:uFillTx/>
                <a:latin typeface="Calibri" panose="020F0502020204030204"/>
                <a:ea typeface="+mj-ea"/>
                <a:cs typeface="+mj-cs"/>
              </a:rPr>
              <a:t> 3. Les </a:t>
            </a:r>
            <a:r>
              <a:rPr kumimoji="0" lang="nl-BE" sz="2800" b="0" i="1" u="none" strike="noStrike" kern="1200" cap="none" spc="0" normalizeH="0" baseline="0" noProof="0" dirty="0" err="1">
                <a:ln>
                  <a:noFill/>
                </a:ln>
                <a:solidFill>
                  <a:prstClr val="black"/>
                </a:solidFill>
                <a:effectLst/>
                <a:uLnTx/>
                <a:uFillTx/>
                <a:latin typeface="Calibri" panose="020F0502020204030204"/>
                <a:ea typeface="+mj-ea"/>
                <a:cs typeface="+mj-cs"/>
              </a:rPr>
              <a:t>causes</a:t>
            </a:r>
            <a:r>
              <a:rPr kumimoji="0" lang="nl-BE" sz="2800" b="0" i="1" u="none" strike="noStrike" kern="1200" cap="none" spc="0" normalizeH="0" baseline="0" noProof="0" dirty="0">
                <a:ln>
                  <a:noFill/>
                </a:ln>
                <a:solidFill>
                  <a:prstClr val="black"/>
                </a:solidFill>
                <a:effectLst/>
                <a:uLnTx/>
                <a:uFillTx/>
                <a:latin typeface="Calibri" panose="020F0502020204030204"/>
                <a:ea typeface="+mj-ea"/>
                <a:cs typeface="+mj-cs"/>
              </a:rPr>
              <a:t> de </a:t>
            </a:r>
            <a:r>
              <a:rPr kumimoji="0" lang="nl-BE" sz="2800" b="0" i="1" u="none" strike="noStrike" kern="1200" cap="none" spc="0" normalizeH="0" baseline="0" noProof="0" dirty="0" err="1">
                <a:ln>
                  <a:noFill/>
                </a:ln>
                <a:solidFill>
                  <a:prstClr val="black"/>
                </a:solidFill>
                <a:effectLst/>
                <a:uLnTx/>
                <a:uFillTx/>
                <a:latin typeface="Calibri" panose="020F0502020204030204"/>
                <a:ea typeface="+mj-ea"/>
                <a:cs typeface="+mj-cs"/>
              </a:rPr>
              <a:t>justification</a:t>
            </a:r>
            <a:endParaRPr lang="fr-BE" dirty="0"/>
          </a:p>
        </p:txBody>
      </p:sp>
      <p:sp>
        <p:nvSpPr>
          <p:cNvPr id="9" name="ZoneTexte 8">
            <a:extLst>
              <a:ext uri="{FF2B5EF4-FFF2-40B4-BE49-F238E27FC236}">
                <a16:creationId xmlns:a16="http://schemas.microsoft.com/office/drawing/2014/main" id="{7C5B984D-B4D5-6DA6-5469-0DBBFC211B3A}"/>
              </a:ext>
            </a:extLst>
          </p:cNvPr>
          <p:cNvSpPr txBox="1"/>
          <p:nvPr/>
        </p:nvSpPr>
        <p:spPr>
          <a:xfrm>
            <a:off x="4346369" y="973278"/>
            <a:ext cx="7523018" cy="2543748"/>
          </a:xfrm>
          <a:prstGeom prst="rect">
            <a:avLst/>
          </a:prstGeom>
          <a:noFill/>
          <a:ln>
            <a:solidFill>
              <a:schemeClr val="accent1">
                <a:lumMod val="75000"/>
              </a:schemeClr>
            </a:solidFill>
          </a:ln>
        </p:spPr>
        <p:txBody>
          <a:bodyPr wrap="square">
            <a:spAutoFit/>
          </a:bodyPr>
          <a:lstStyle/>
          <a:p>
            <a:pPr marL="0" indent="0">
              <a:buNone/>
            </a:pPr>
            <a:r>
              <a:rPr lang="nl-BE" sz="2400" b="1" dirty="0">
                <a:latin typeface="+mj-lt"/>
                <a:cs typeface="Times New Roman" panose="02020603050405020304" pitchFamily="18" charset="0"/>
              </a:rPr>
              <a:t>Art. 14. La </a:t>
            </a:r>
            <a:r>
              <a:rPr lang="nl-BE" sz="2400" b="1" dirty="0" err="1">
                <a:latin typeface="+mj-lt"/>
                <a:cs typeface="Times New Roman" panose="02020603050405020304" pitchFamily="18" charset="0"/>
              </a:rPr>
              <a:t>légitime</a:t>
            </a:r>
            <a:r>
              <a:rPr lang="nl-BE" sz="2400" b="1" dirty="0">
                <a:latin typeface="+mj-lt"/>
                <a:cs typeface="Times New Roman" panose="02020603050405020304" pitchFamily="18" charset="0"/>
              </a:rPr>
              <a:t> </a:t>
            </a:r>
            <a:r>
              <a:rPr lang="nl-BE" sz="2400" b="1" dirty="0" err="1">
                <a:latin typeface="+mj-lt"/>
                <a:cs typeface="Times New Roman" panose="02020603050405020304" pitchFamily="18" charset="0"/>
              </a:rPr>
              <a:t>défense</a:t>
            </a:r>
            <a:endParaRPr lang="nl-BE" sz="2400" b="1" dirty="0">
              <a:latin typeface="+mj-lt"/>
              <a:cs typeface="Times New Roman" panose="02020603050405020304" pitchFamily="18" charset="0"/>
            </a:endParaRPr>
          </a:p>
          <a:p>
            <a:pPr indent="0" algn="just">
              <a:spcBef>
                <a:spcPts val="400"/>
              </a:spcBef>
              <a:spcAft>
                <a:spcPts val="400"/>
              </a:spcAft>
              <a:buNone/>
            </a:pPr>
            <a:r>
              <a:rPr lang="fr-FR" sz="2000" i="1" dirty="0">
                <a:latin typeface="+mj-lt"/>
                <a:ea typeface="Times New Roman" panose="02020603050405020304" pitchFamily="18" charset="0"/>
                <a:cs typeface="Times New Roman" panose="02020603050405020304" pitchFamily="18" charset="0"/>
              </a:rPr>
              <a:t>Nul ne peut se faire justice à lui-même en commettant une infraction. </a:t>
            </a:r>
          </a:p>
          <a:p>
            <a:pPr indent="0" algn="just">
              <a:spcBef>
                <a:spcPts val="400"/>
              </a:spcBef>
              <a:spcAft>
                <a:spcPts val="400"/>
              </a:spcAft>
              <a:buNone/>
            </a:pPr>
            <a:r>
              <a:rPr lang="fr-FR" sz="2000" i="1" dirty="0">
                <a:latin typeface="+mj-lt"/>
                <a:ea typeface="Times New Roman" panose="02020603050405020304" pitchFamily="18" charset="0"/>
                <a:cs typeface="Times New Roman" panose="02020603050405020304" pitchFamily="18" charset="0"/>
              </a:rPr>
              <a:t>Il y a toutefois légitime défense et donc absence d’infraction lorsque la personne, qui n’a pas la possibilité d’éviter une agression illégitime, grave et actuelle contre sa personne ou la personne d’un tiers autrement qu’en commettant le fait qualifié infraction, se défend de façon proportionnée dans l’intention de repousser cette agression.</a:t>
            </a:r>
          </a:p>
        </p:txBody>
      </p:sp>
      <p:pic>
        <p:nvPicPr>
          <p:cNvPr id="10" name="Graphique 9" descr="Citations contour">
            <a:extLst>
              <a:ext uri="{FF2B5EF4-FFF2-40B4-BE49-F238E27FC236}">
                <a16:creationId xmlns:a16="http://schemas.microsoft.com/office/drawing/2014/main" id="{80ED4235-2819-E0D1-72CB-BB3E2027ABC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189476" y="3015245"/>
            <a:ext cx="501781" cy="501781"/>
          </a:xfrm>
          <a:prstGeom prst="rect">
            <a:avLst/>
          </a:prstGeom>
        </p:spPr>
      </p:pic>
    </p:spTree>
    <p:extLst>
      <p:ext uri="{BB962C8B-B14F-4D97-AF65-F5344CB8AC3E}">
        <p14:creationId xmlns:p14="http://schemas.microsoft.com/office/powerpoint/2010/main" val="40242744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40000">
              <a:schemeClr val="accent1">
                <a:hueOff val="0"/>
                <a:satOff val="0"/>
                <a:lumOff val="0"/>
                <a:alphaOff val="0"/>
                <a:lumMod val="110000"/>
                <a:satMod val="105000"/>
                <a:tint val="67000"/>
              </a:schemeClr>
            </a:gs>
            <a:gs pos="55000">
              <a:schemeClr val="accent1">
                <a:hueOff val="0"/>
                <a:satOff val="0"/>
                <a:lumOff val="0"/>
                <a:alphaOff val="0"/>
                <a:lumMod val="105000"/>
                <a:satMod val="103000"/>
                <a:tint val="73000"/>
              </a:schemeClr>
            </a:gs>
            <a:gs pos="62000">
              <a:schemeClr val="accent1">
                <a:hueOff val="0"/>
                <a:satOff val="0"/>
                <a:lumOff val="0"/>
                <a:alphaOff val="0"/>
                <a:lumMod val="105000"/>
                <a:satMod val="109000"/>
                <a:tint val="81000"/>
              </a:schemeClr>
            </a:gs>
          </a:gsLst>
          <a:lin ang="5400000" scaled="0"/>
        </a:gradFill>
        <a:effectLst/>
      </p:bgPr>
    </p:bg>
    <p:spTree>
      <p:nvGrpSpPr>
        <p:cNvPr id="1" name=""/>
        <p:cNvGrpSpPr/>
        <p:nvPr/>
      </p:nvGrpSpPr>
      <p:grpSpPr>
        <a:xfrm>
          <a:off x="0" y="0"/>
          <a:ext cx="0" cy="0"/>
          <a:chOff x="0" y="0"/>
          <a:chExt cx="0" cy="0"/>
        </a:xfrm>
      </p:grpSpPr>
      <p:sp>
        <p:nvSpPr>
          <p:cNvPr id="10" name="ZoneTexte 9">
            <a:extLst>
              <a:ext uri="{FF2B5EF4-FFF2-40B4-BE49-F238E27FC236}">
                <a16:creationId xmlns:a16="http://schemas.microsoft.com/office/drawing/2014/main" id="{4C2078BE-9899-E2EB-8154-B8837F16F5F5}"/>
              </a:ext>
            </a:extLst>
          </p:cNvPr>
          <p:cNvSpPr txBox="1"/>
          <p:nvPr/>
        </p:nvSpPr>
        <p:spPr>
          <a:xfrm>
            <a:off x="4607627" y="1032843"/>
            <a:ext cx="7327074" cy="2483244"/>
          </a:xfrm>
          <a:prstGeom prst="rect">
            <a:avLst/>
          </a:prstGeom>
          <a:noFill/>
          <a:ln>
            <a:solidFill>
              <a:schemeClr val="accent1">
                <a:lumMod val="75000"/>
              </a:schemeClr>
            </a:solidFill>
          </a:ln>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Art. 15. La </a:t>
            </a:r>
            <a:r>
              <a:rPr kumimoji="0" lang="nl-BE" sz="2400" b="0" i="0" u="none" strike="noStrike" kern="1200" cap="none" spc="0" normalizeH="0" baseline="0" noProof="0" dirty="0" err="1">
                <a:ln>
                  <a:noFill/>
                </a:ln>
                <a:solidFill>
                  <a:prstClr val="black"/>
                </a:solidFill>
                <a:effectLst/>
                <a:uLnTx/>
                <a:uFillTx/>
                <a:latin typeface="Calibri" panose="020F0502020204030204"/>
                <a:ea typeface="+mn-ea"/>
                <a:cs typeface="+mn-cs"/>
              </a:rPr>
              <a:t>résistance</a:t>
            </a: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400" b="0" i="0" u="none" strike="noStrike" kern="1200" cap="none" spc="0" normalizeH="0" baseline="0" noProof="0" dirty="0" err="1">
                <a:ln>
                  <a:noFill/>
                </a:ln>
                <a:solidFill>
                  <a:prstClr val="black"/>
                </a:solidFill>
                <a:effectLst/>
                <a:uLnTx/>
                <a:uFillTx/>
                <a:latin typeface="Calibri" panose="020F0502020204030204"/>
                <a:ea typeface="+mn-ea"/>
                <a:cs typeface="+mn-cs"/>
              </a:rPr>
              <a:t>légitime</a:t>
            </a: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400" b="0" i="0" u="none" strike="noStrike" kern="1200" cap="none" spc="0" normalizeH="0" baseline="0" noProof="0" dirty="0" err="1">
                <a:ln>
                  <a:noFill/>
                </a:ln>
                <a:solidFill>
                  <a:prstClr val="black"/>
                </a:solidFill>
                <a:effectLst/>
                <a:uLnTx/>
                <a:uFillTx/>
                <a:latin typeface="Calibri" panose="020F0502020204030204"/>
                <a:ea typeface="+mn-ea"/>
                <a:cs typeface="+mn-cs"/>
              </a:rPr>
              <a:t>aux</a:t>
            </a: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400" b="0" i="0" u="none" strike="noStrike" kern="1200" cap="none" spc="0" normalizeH="0" baseline="0" noProof="0" dirty="0" err="1">
                <a:ln>
                  <a:noFill/>
                </a:ln>
                <a:solidFill>
                  <a:prstClr val="black"/>
                </a:solidFill>
                <a:effectLst/>
                <a:uLnTx/>
                <a:uFillTx/>
                <a:latin typeface="Calibri" panose="020F0502020204030204"/>
                <a:ea typeface="+mn-ea"/>
                <a:cs typeface="+mn-cs"/>
              </a:rPr>
              <a:t>abus</a:t>
            </a: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 de </a:t>
            </a:r>
            <a:r>
              <a:rPr kumimoji="0" lang="nl-BE" sz="2400" b="0" i="0" u="none" strike="noStrike" kern="1200" cap="none" spc="0" normalizeH="0" baseline="0" noProof="0" dirty="0" err="1">
                <a:ln>
                  <a:noFill/>
                </a:ln>
                <a:solidFill>
                  <a:prstClr val="black"/>
                </a:solidFill>
                <a:effectLst/>
                <a:uLnTx/>
                <a:uFillTx/>
                <a:latin typeface="Calibri" panose="020F0502020204030204"/>
                <a:ea typeface="+mn-ea"/>
                <a:cs typeface="+mn-cs"/>
              </a:rPr>
              <a:t>l’autorité</a:t>
            </a:r>
            <a:endPar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00056"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fr-FR" sz="2400" b="0" i="1"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Il n’y a pas d’infraction lorsque la résistance active ou passive, est opposée à un acte de l’autorité, dont l’illégalité est flagrante, qu’il nécessite une réaction immédiate afin de prévenir un mal irréparable et que celle-ci s’exerce de façon proportionnée à la nature et à l’importance de l’illégalité.</a:t>
            </a:r>
            <a:endParaRPr kumimoji="0" lang="nl-BE" sz="36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300260" y="4161804"/>
            <a:ext cx="9580010" cy="5688632"/>
          </a:xfrm>
        </p:spPr>
        <p:txBody>
          <a:bodyPr>
            <a:noAutofit/>
          </a:bodyPr>
          <a:lstStyle/>
          <a:p>
            <a:pPr marL="0" indent="0">
              <a:buNone/>
            </a:pPr>
            <a:r>
              <a:rPr lang="nl-BE" u="sng" dirty="0" err="1"/>
              <a:t>Conditions</a:t>
            </a:r>
            <a:endParaRPr lang="nl-BE" u="sng" dirty="0"/>
          </a:p>
          <a:p>
            <a:pPr marL="742956" lvl="1" indent="-342900"/>
            <a:r>
              <a:rPr lang="nl-BE" dirty="0" err="1">
                <a:cs typeface="Times New Roman" panose="02020603050405020304" pitchFamily="18" charset="0"/>
              </a:rPr>
              <a:t>l’illégalité</a:t>
            </a:r>
            <a:r>
              <a:rPr lang="nl-BE" dirty="0">
                <a:cs typeface="Times New Roman" panose="02020603050405020304" pitchFamily="18" charset="0"/>
              </a:rPr>
              <a:t> de </a:t>
            </a:r>
            <a:r>
              <a:rPr lang="nl-BE" dirty="0" err="1">
                <a:cs typeface="Times New Roman" panose="02020603050405020304" pitchFamily="18" charset="0"/>
              </a:rPr>
              <a:t>l’acte</a:t>
            </a:r>
            <a:r>
              <a:rPr lang="nl-BE" dirty="0">
                <a:cs typeface="Times New Roman" panose="02020603050405020304" pitchFamily="18" charset="0"/>
              </a:rPr>
              <a:t> de </a:t>
            </a:r>
            <a:r>
              <a:rPr lang="nl-BE" dirty="0" err="1">
                <a:cs typeface="Times New Roman" panose="02020603050405020304" pitchFamily="18" charset="0"/>
              </a:rPr>
              <a:t>l’autorité</a:t>
            </a:r>
            <a:r>
              <a:rPr lang="nl-BE" dirty="0">
                <a:cs typeface="Times New Roman" panose="02020603050405020304" pitchFamily="18" charset="0"/>
              </a:rPr>
              <a:t> </a:t>
            </a:r>
            <a:r>
              <a:rPr lang="nl-BE" dirty="0" err="1">
                <a:cs typeface="Times New Roman" panose="02020603050405020304" pitchFamily="18" charset="0"/>
              </a:rPr>
              <a:t>doit</a:t>
            </a:r>
            <a:r>
              <a:rPr lang="nl-BE" dirty="0">
                <a:cs typeface="Times New Roman" panose="02020603050405020304" pitchFamily="18" charset="0"/>
              </a:rPr>
              <a:t> </a:t>
            </a:r>
            <a:r>
              <a:rPr lang="nl-BE" dirty="0" err="1">
                <a:cs typeface="Times New Roman" panose="02020603050405020304" pitchFamily="18" charset="0"/>
              </a:rPr>
              <a:t>être</a:t>
            </a:r>
            <a:r>
              <a:rPr lang="nl-BE" dirty="0">
                <a:cs typeface="Times New Roman" panose="02020603050405020304" pitchFamily="18" charset="0"/>
              </a:rPr>
              <a:t> flagrante </a:t>
            </a:r>
          </a:p>
          <a:p>
            <a:pPr marL="742956" lvl="1" indent="-342900"/>
            <a:r>
              <a:rPr lang="fr-FR" dirty="0">
                <a:effectLst/>
                <a:ea typeface="Times New Roman" panose="02020603050405020304" pitchFamily="18" charset="0"/>
                <a:cs typeface="Times New Roman" panose="02020603050405020304" pitchFamily="18" charset="0"/>
              </a:rPr>
              <a:t>la réaction de la personne qui résiste doit être dictée par la nécessité d’une réaction immédiate face à un mal irréparable </a:t>
            </a:r>
            <a:endParaRPr lang="nl-BE" dirty="0">
              <a:effectLst/>
              <a:ea typeface="Times New Roman" panose="02020603050405020304" pitchFamily="18" charset="0"/>
              <a:cs typeface="Times New Roman" panose="02020603050405020304" pitchFamily="18" charset="0"/>
            </a:endParaRPr>
          </a:p>
          <a:p>
            <a:pPr marL="742956" lvl="1" indent="-342900"/>
            <a:r>
              <a:rPr lang="fr-FR" dirty="0">
                <a:effectLst/>
                <a:ea typeface="Times New Roman" panose="02020603050405020304" pitchFamily="18" charset="0"/>
                <a:cs typeface="Times New Roman" panose="02020603050405020304" pitchFamily="18" charset="0"/>
              </a:rPr>
              <a:t>son action doit se situer dans les limites de la résistance strictement nécessaire pour empêcher l’exécution de l’acte</a:t>
            </a:r>
            <a:endParaRPr lang="nl-BE" dirty="0">
              <a:cs typeface="Times New Roman" panose="02020603050405020304" pitchFamily="18" charset="0"/>
            </a:endParaRPr>
          </a:p>
          <a:p>
            <a:pPr lvl="1"/>
            <a:endParaRPr lang="nl-BE" dirty="0">
              <a:latin typeface="Times New Roman" panose="02020603050405020304" pitchFamily="18" charset="0"/>
              <a:cs typeface="Times New Roman" panose="02020603050405020304" pitchFamily="18" charset="0"/>
            </a:endParaRPr>
          </a:p>
          <a:p>
            <a:pPr marL="0" indent="0">
              <a:buNone/>
            </a:pPr>
            <a:endParaRPr lang="nl-BE" i="1"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32</a:t>
            </a:fld>
            <a:endParaRPr lang="nl-BE"/>
          </a:p>
        </p:txBody>
      </p:sp>
      <p:sp>
        <p:nvSpPr>
          <p:cNvPr id="7" name="ZoneTexte 6">
            <a:extLst>
              <a:ext uri="{FF2B5EF4-FFF2-40B4-BE49-F238E27FC236}">
                <a16:creationId xmlns:a16="http://schemas.microsoft.com/office/drawing/2014/main" id="{53FCAA5A-CD94-6454-F383-A544C3D746E6}"/>
              </a:ext>
            </a:extLst>
          </p:cNvPr>
          <p:cNvSpPr txBox="1"/>
          <p:nvPr/>
        </p:nvSpPr>
        <p:spPr>
          <a:xfrm>
            <a:off x="43486" y="5716"/>
            <a:ext cx="6095010" cy="830997"/>
          </a:xfrm>
          <a:prstGeom prst="rect">
            <a:avLst/>
          </a:prstGeom>
          <a:noFill/>
        </p:spPr>
        <p:txBody>
          <a:bodyPr wrap="square">
            <a:spAutoFit/>
          </a:bodyPr>
          <a:lstStyle/>
          <a:p>
            <a:r>
              <a:rPr kumimoji="0" lang="fr-BE" sz="2000" b="0" i="0" u="none" strike="noStrike" kern="1200" cap="none" spc="0" normalizeH="0" baseline="0" noProof="0" dirty="0">
                <a:ln>
                  <a:noFill/>
                </a:ln>
                <a:solidFill>
                  <a:prstClr val="black"/>
                </a:solidFill>
                <a:effectLst/>
                <a:uLnTx/>
                <a:uFillTx/>
                <a:latin typeface="Calibri Light" panose="020F0302020204030204"/>
                <a:ea typeface="+mj-ea"/>
                <a:cs typeface="+mj-cs"/>
              </a:rPr>
              <a:t>Livre Ier  Chapitre 2. L’infraction</a:t>
            </a:r>
            <a:br>
              <a:rPr kumimoji="0" lang="fr-BE" sz="20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nl-BE" sz="2800" b="0" i="1" u="none" strike="noStrike" kern="1200" cap="none" spc="0" normalizeH="0" baseline="0" noProof="0" dirty="0" err="1">
                <a:ln>
                  <a:noFill/>
                </a:ln>
                <a:solidFill>
                  <a:prstClr val="black"/>
                </a:solidFill>
                <a:effectLst/>
                <a:uLnTx/>
                <a:uFillTx/>
                <a:latin typeface="Calibri" panose="020F0502020204030204"/>
                <a:ea typeface="+mj-ea"/>
                <a:cs typeface="+mj-cs"/>
              </a:rPr>
              <a:t>Section</a:t>
            </a:r>
            <a:r>
              <a:rPr kumimoji="0" lang="nl-BE" sz="2800" b="0" i="1" u="none" strike="noStrike" kern="1200" cap="none" spc="0" normalizeH="0" baseline="0" noProof="0" dirty="0">
                <a:ln>
                  <a:noFill/>
                </a:ln>
                <a:solidFill>
                  <a:prstClr val="black"/>
                </a:solidFill>
                <a:effectLst/>
                <a:uLnTx/>
                <a:uFillTx/>
                <a:latin typeface="Calibri" panose="020F0502020204030204"/>
                <a:ea typeface="+mj-ea"/>
                <a:cs typeface="+mj-cs"/>
              </a:rPr>
              <a:t> 3. Les </a:t>
            </a:r>
            <a:r>
              <a:rPr kumimoji="0" lang="nl-BE" sz="2800" b="0" i="1" u="none" strike="noStrike" kern="1200" cap="none" spc="0" normalizeH="0" baseline="0" noProof="0" dirty="0" err="1">
                <a:ln>
                  <a:noFill/>
                </a:ln>
                <a:solidFill>
                  <a:prstClr val="black"/>
                </a:solidFill>
                <a:effectLst/>
                <a:uLnTx/>
                <a:uFillTx/>
                <a:latin typeface="Calibri" panose="020F0502020204030204"/>
                <a:ea typeface="+mj-ea"/>
                <a:cs typeface="+mj-cs"/>
              </a:rPr>
              <a:t>causes</a:t>
            </a:r>
            <a:r>
              <a:rPr kumimoji="0" lang="nl-BE" sz="2800" b="0" i="1" u="none" strike="noStrike" kern="1200" cap="none" spc="0" normalizeH="0" baseline="0" noProof="0" dirty="0">
                <a:ln>
                  <a:noFill/>
                </a:ln>
                <a:solidFill>
                  <a:prstClr val="black"/>
                </a:solidFill>
                <a:effectLst/>
                <a:uLnTx/>
                <a:uFillTx/>
                <a:latin typeface="Calibri" panose="020F0502020204030204"/>
                <a:ea typeface="+mj-ea"/>
                <a:cs typeface="+mj-cs"/>
              </a:rPr>
              <a:t> de </a:t>
            </a:r>
            <a:r>
              <a:rPr kumimoji="0" lang="nl-BE" sz="2800" b="0" i="1" u="none" strike="noStrike" kern="1200" cap="none" spc="0" normalizeH="0" baseline="0" noProof="0" dirty="0" err="1">
                <a:ln>
                  <a:noFill/>
                </a:ln>
                <a:solidFill>
                  <a:prstClr val="black"/>
                </a:solidFill>
                <a:effectLst/>
                <a:uLnTx/>
                <a:uFillTx/>
                <a:latin typeface="Calibri" panose="020F0502020204030204"/>
                <a:ea typeface="+mj-ea"/>
                <a:cs typeface="+mj-cs"/>
              </a:rPr>
              <a:t>justification</a:t>
            </a:r>
            <a:endParaRPr lang="fr-BE" dirty="0"/>
          </a:p>
        </p:txBody>
      </p:sp>
    </p:spTree>
    <p:extLst>
      <p:ext uri="{BB962C8B-B14F-4D97-AF65-F5344CB8AC3E}">
        <p14:creationId xmlns:p14="http://schemas.microsoft.com/office/powerpoint/2010/main" val="23542366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0FD1A8D-9883-4F29-9F47-188D4563C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F28A56E-4878-4600-B943-6EE54E2E6A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109448"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89037" y="62345"/>
            <a:ext cx="6366565" cy="1454712"/>
          </a:xfrm>
        </p:spPr>
        <p:txBody>
          <a:bodyPr anchor="b">
            <a:normAutofit fontScale="90000"/>
          </a:bodyPr>
          <a:lstStyle/>
          <a:p>
            <a:pPr marL="0" marR="0" lvl="0" indent="0" defTabSz="914400" rtl="0" eaLnBrk="1" fontAlgn="auto" latinLnBrk="0" hangingPunct="1">
              <a:spcBef>
                <a:spcPts val="1000"/>
              </a:spcBef>
              <a:spcAft>
                <a:spcPts val="0"/>
              </a:spcAft>
              <a:buClrTx/>
              <a:buSzTx/>
              <a:buFont typeface="Arial" panose="020B0604020202020204" pitchFamily="34" charset="0"/>
              <a:buNone/>
              <a:tabLst/>
              <a:defRPr/>
            </a:pPr>
            <a:r>
              <a:rPr lang="fr-BE" sz="2400" dirty="0"/>
              <a:t>Livre Ier  Chapitre 3. L’auteur de infraction</a:t>
            </a:r>
            <a:br>
              <a:rPr lang="fr-BE" sz="2400" dirty="0"/>
            </a:br>
            <a:r>
              <a:rPr kumimoji="0" lang="nl-BE" sz="2400" b="0" i="1" u="none" strike="noStrike" kern="1200" cap="none" spc="0" normalizeH="0" baseline="0" noProof="0" dirty="0" err="1">
                <a:ln>
                  <a:noFill/>
                </a:ln>
                <a:effectLst/>
                <a:uLnTx/>
                <a:uFillTx/>
                <a:latin typeface="Calibri" panose="020F0502020204030204"/>
                <a:ea typeface="+mn-ea"/>
                <a:cs typeface="+mn-cs"/>
              </a:rPr>
              <a:t>Section</a:t>
            </a:r>
            <a:r>
              <a:rPr kumimoji="0" lang="nl-BE" sz="2400" b="0" i="1" u="none" strike="noStrike" kern="1200" cap="none" spc="0" normalizeH="0" baseline="0" noProof="0" dirty="0">
                <a:ln>
                  <a:noFill/>
                </a:ln>
                <a:effectLst/>
                <a:uLnTx/>
                <a:uFillTx/>
                <a:latin typeface="Calibri" panose="020F0502020204030204"/>
                <a:ea typeface="+mn-ea"/>
                <a:cs typeface="+mn-cs"/>
              </a:rPr>
              <a:t> 1. La </a:t>
            </a:r>
            <a:r>
              <a:rPr kumimoji="0" lang="nl-BE" sz="2400" b="0" i="1" u="none" strike="noStrike" kern="1200" cap="none" spc="0" normalizeH="0" baseline="0" noProof="0" dirty="0" err="1">
                <a:ln>
                  <a:noFill/>
                </a:ln>
                <a:effectLst/>
                <a:uLnTx/>
                <a:uFillTx/>
                <a:latin typeface="Calibri" panose="020F0502020204030204"/>
                <a:ea typeface="+mn-ea"/>
                <a:cs typeface="+mn-cs"/>
              </a:rPr>
              <a:t>qualité</a:t>
            </a:r>
            <a:r>
              <a:rPr kumimoji="0" lang="nl-BE" sz="2400" b="0" i="1" u="none" strike="noStrike" kern="1200" cap="none" spc="0" normalizeH="0" baseline="0" noProof="0" dirty="0">
                <a:ln>
                  <a:noFill/>
                </a:ln>
                <a:effectLst/>
                <a:uLnTx/>
                <a:uFillTx/>
                <a:latin typeface="Calibri" panose="020F0502020204030204"/>
                <a:ea typeface="+mn-ea"/>
                <a:cs typeface="+mn-cs"/>
              </a:rPr>
              <a:t> </a:t>
            </a:r>
            <a:r>
              <a:rPr kumimoji="0" lang="nl-BE" sz="2400" b="0" i="1" u="none" strike="noStrike" kern="1200" cap="none" spc="0" normalizeH="0" baseline="0" noProof="0" dirty="0" err="1">
                <a:ln>
                  <a:noFill/>
                </a:ln>
                <a:effectLst/>
                <a:uLnTx/>
                <a:uFillTx/>
                <a:latin typeface="Calibri" panose="020F0502020204030204"/>
                <a:ea typeface="+mn-ea"/>
                <a:cs typeface="+mn-cs"/>
              </a:rPr>
              <a:t>d’auteur</a:t>
            </a:r>
            <a:r>
              <a:rPr kumimoji="0" lang="nl-BE" sz="2400" b="0" i="1" u="none" strike="noStrike" kern="1200" cap="none" spc="0" normalizeH="0" baseline="0" noProof="0" dirty="0">
                <a:ln>
                  <a:noFill/>
                </a:ln>
                <a:effectLst/>
                <a:uLnTx/>
                <a:uFillTx/>
                <a:latin typeface="Calibri" panose="020F0502020204030204"/>
                <a:ea typeface="+mn-ea"/>
                <a:cs typeface="+mn-cs"/>
              </a:rPr>
              <a:t> et la </a:t>
            </a:r>
            <a:r>
              <a:rPr kumimoji="0" lang="nl-BE" sz="2400" b="0" i="1" u="none" strike="noStrike" kern="1200" cap="none" spc="0" normalizeH="0" baseline="0" noProof="0" dirty="0" err="1">
                <a:ln>
                  <a:noFill/>
                </a:ln>
                <a:effectLst/>
                <a:uLnTx/>
                <a:uFillTx/>
                <a:latin typeface="Calibri" panose="020F0502020204030204"/>
                <a:ea typeface="+mn-ea"/>
                <a:cs typeface="+mn-cs"/>
              </a:rPr>
              <a:t>participation</a:t>
            </a:r>
            <a:br>
              <a:rPr kumimoji="0" lang="nl-BE" sz="1800" b="0" i="1" u="none" strike="noStrike" kern="1200" cap="none" spc="0" normalizeH="0" baseline="0" noProof="0" dirty="0">
                <a:ln>
                  <a:noFill/>
                </a:ln>
                <a:solidFill>
                  <a:srgbClr val="595959"/>
                </a:solidFill>
                <a:effectLst/>
                <a:uLnTx/>
                <a:uFillTx/>
                <a:latin typeface="Calibri" panose="020F0502020204030204"/>
                <a:ea typeface="+mn-ea"/>
                <a:cs typeface="+mn-cs"/>
              </a:rPr>
            </a:br>
            <a:br>
              <a:rPr lang="fr-BE" sz="1800" dirty="0">
                <a:solidFill>
                  <a:srgbClr val="595959"/>
                </a:solidFill>
              </a:rPr>
            </a:br>
            <a:br>
              <a:rPr lang="fr-BE" sz="1800" dirty="0">
                <a:solidFill>
                  <a:srgbClr val="595959"/>
                </a:solidFill>
              </a:rPr>
            </a:br>
            <a:endParaRPr lang="fr-BE" sz="1800" dirty="0">
              <a:solidFill>
                <a:srgbClr val="595959"/>
              </a:solidFill>
            </a:endParaRPr>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871443" y="1430977"/>
            <a:ext cx="6366565" cy="4741224"/>
          </a:xfrm>
        </p:spPr>
        <p:txBody>
          <a:bodyPr anchor="t">
            <a:normAutofit lnSpcReduction="10000"/>
          </a:bodyPr>
          <a:lstStyle/>
          <a:p>
            <a:pPr marL="0" indent="0">
              <a:buNone/>
            </a:pPr>
            <a:r>
              <a:rPr lang="nl-BE" sz="2400" b="1" dirty="0">
                <a:latin typeface="+mj-lt"/>
              </a:rPr>
              <a:t>Art. 16. Le principe de </a:t>
            </a:r>
            <a:r>
              <a:rPr lang="nl-BE" sz="2400" b="1" dirty="0" err="1">
                <a:latin typeface="+mj-lt"/>
              </a:rPr>
              <a:t>responsabilité</a:t>
            </a:r>
            <a:r>
              <a:rPr lang="nl-BE" sz="2400" b="1" dirty="0">
                <a:latin typeface="+mj-lt"/>
              </a:rPr>
              <a:t> individuelle</a:t>
            </a:r>
          </a:p>
          <a:p>
            <a:pPr marL="400056" lvl="1" indent="0">
              <a:buNone/>
            </a:pPr>
            <a:r>
              <a:rPr lang="fr-FR" i="1" dirty="0">
                <a:effectLst/>
                <a:latin typeface="+mj-lt"/>
                <a:ea typeface="Times New Roman" panose="02020603050405020304" pitchFamily="18" charset="0"/>
              </a:rPr>
              <a:t>Nul n’est responsable pénalement que de son propre comportement.</a:t>
            </a:r>
          </a:p>
          <a:p>
            <a:pPr marL="400056" lvl="1" indent="0">
              <a:buNone/>
            </a:pPr>
            <a:endParaRPr lang="nl-BE" dirty="0">
              <a:latin typeface="+mj-lt"/>
            </a:endParaRPr>
          </a:p>
          <a:p>
            <a:pPr marL="0" indent="0">
              <a:buNone/>
            </a:pPr>
            <a:r>
              <a:rPr lang="nl-BE" sz="2400" b="1" dirty="0">
                <a:latin typeface="+mj-lt"/>
              </a:rPr>
              <a:t>Art. 17. La </a:t>
            </a:r>
            <a:r>
              <a:rPr lang="nl-BE" sz="2400" b="1" dirty="0" err="1">
                <a:latin typeface="+mj-lt"/>
              </a:rPr>
              <a:t>définition</a:t>
            </a:r>
            <a:r>
              <a:rPr lang="nl-BE" sz="2400" b="1" dirty="0">
                <a:latin typeface="+mj-lt"/>
              </a:rPr>
              <a:t> de la </a:t>
            </a:r>
            <a:r>
              <a:rPr lang="nl-BE" sz="2400" b="1" dirty="0" err="1">
                <a:latin typeface="+mj-lt"/>
              </a:rPr>
              <a:t>qualité</a:t>
            </a:r>
            <a:r>
              <a:rPr lang="nl-BE" sz="2400" b="1" dirty="0">
                <a:latin typeface="+mj-lt"/>
              </a:rPr>
              <a:t> </a:t>
            </a:r>
            <a:r>
              <a:rPr lang="nl-BE" sz="2400" b="1" dirty="0" err="1">
                <a:latin typeface="+mj-lt"/>
              </a:rPr>
              <a:t>d’auteur</a:t>
            </a:r>
            <a:endParaRPr lang="nl-BE" sz="2400" b="1" dirty="0">
              <a:latin typeface="+mj-lt"/>
            </a:endParaRPr>
          </a:p>
          <a:p>
            <a:pPr indent="0">
              <a:spcBef>
                <a:spcPts val="400"/>
              </a:spcBef>
              <a:spcAft>
                <a:spcPts val="400"/>
              </a:spcAft>
              <a:buNone/>
            </a:pPr>
            <a:r>
              <a:rPr lang="fr-FR" sz="2400" i="1" dirty="0">
                <a:latin typeface="+mj-lt"/>
                <a:ea typeface="Times New Roman" panose="02020603050405020304" pitchFamily="18" charset="0"/>
              </a:rPr>
              <a:t>L’auteur est la personne physique ou la personne morale qui réunit en elle tous les éléments constitutifs de l’infraction ou qui réunit les conditions de l’article 9:</a:t>
            </a:r>
            <a:endParaRPr lang="en-GB" sz="2400" i="1" dirty="0">
              <a:latin typeface="+mj-lt"/>
              <a:ea typeface="Times New Roman" panose="02020603050405020304" pitchFamily="18" charset="0"/>
            </a:endParaRPr>
          </a:p>
          <a:p>
            <a:pPr indent="0">
              <a:spcBef>
                <a:spcPts val="400"/>
              </a:spcBef>
              <a:spcAft>
                <a:spcPts val="400"/>
              </a:spcAft>
              <a:buNone/>
            </a:pPr>
            <a:r>
              <a:rPr lang="fr-FR" sz="2400" i="1" dirty="0">
                <a:latin typeface="+mj-lt"/>
                <a:ea typeface="Times New Roman" panose="02020603050405020304" pitchFamily="18" charset="0"/>
              </a:rPr>
              <a:t>1° soit en personne;</a:t>
            </a:r>
            <a:endParaRPr lang="en-GB" sz="2400" i="1" dirty="0">
              <a:latin typeface="+mj-lt"/>
              <a:ea typeface="Times New Roman" panose="02020603050405020304" pitchFamily="18" charset="0"/>
            </a:endParaRPr>
          </a:p>
          <a:p>
            <a:pPr indent="0">
              <a:spcBef>
                <a:spcPts val="400"/>
              </a:spcBef>
              <a:spcAft>
                <a:spcPts val="400"/>
              </a:spcAft>
              <a:buNone/>
            </a:pPr>
            <a:r>
              <a:rPr lang="fr-FR" sz="2400" i="1" dirty="0">
                <a:latin typeface="+mj-lt"/>
                <a:ea typeface="Times New Roman" panose="02020603050405020304" pitchFamily="18" charset="0"/>
              </a:rPr>
              <a:t>2° soit en se servant d’une autre personne comme simple instrument;</a:t>
            </a:r>
            <a:endParaRPr lang="en-GB" sz="2400" i="1" dirty="0">
              <a:latin typeface="+mj-lt"/>
              <a:ea typeface="Times New Roman" panose="02020603050405020304" pitchFamily="18" charset="0"/>
            </a:endParaRPr>
          </a:p>
          <a:p>
            <a:pPr indent="0">
              <a:spcBef>
                <a:spcPts val="400"/>
              </a:spcBef>
              <a:spcAft>
                <a:spcPts val="400"/>
              </a:spcAft>
              <a:buNone/>
            </a:pPr>
            <a:r>
              <a:rPr lang="fr-FR" sz="2400" i="1" dirty="0">
                <a:latin typeface="+mj-lt"/>
                <a:ea typeface="Times New Roman" panose="02020603050405020304" pitchFamily="18" charset="0"/>
              </a:rPr>
              <a:t>3° soit en collaborant délibérément avec autrui</a:t>
            </a:r>
            <a:r>
              <a:rPr lang="fr-FR" sz="2400" i="1" dirty="0">
                <a:solidFill>
                  <a:srgbClr val="595959"/>
                </a:solidFill>
                <a:latin typeface="+mj-lt"/>
                <a:ea typeface="Times New Roman" panose="02020603050405020304" pitchFamily="18" charset="0"/>
              </a:rPr>
              <a:t>. </a:t>
            </a:r>
            <a:endParaRPr lang="nl-BE" sz="2400" i="1" dirty="0">
              <a:solidFill>
                <a:srgbClr val="595959"/>
              </a:solidFill>
              <a:latin typeface="+mj-lt"/>
              <a:cs typeface="Times New Roman" panose="02020603050405020304" pitchFamily="18" charset="0"/>
            </a:endParaRPr>
          </a:p>
          <a:p>
            <a:pPr marL="0" indent="0">
              <a:buNone/>
            </a:pPr>
            <a:endParaRPr lang="nl-BE" sz="1700" i="1" dirty="0">
              <a:solidFill>
                <a:srgbClr val="595959"/>
              </a:solidFill>
            </a:endParaRPr>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9180576" y="6356350"/>
            <a:ext cx="2743200" cy="365125"/>
          </a:xfrm>
        </p:spPr>
        <p:txBody>
          <a:bodyPr>
            <a:normAutofit/>
          </a:bodyPr>
          <a:lstStyle/>
          <a:p>
            <a:pPr>
              <a:spcAft>
                <a:spcPts val="600"/>
              </a:spcAft>
            </a:pPr>
            <a:fld id="{936F8E82-FA06-4262-BC24-5C54F77931AE}" type="slidenum">
              <a:rPr lang="nl-BE" sz="900"/>
              <a:pPr>
                <a:spcAft>
                  <a:spcPts val="600"/>
                </a:spcAft>
              </a:pPr>
              <a:t>33</a:t>
            </a:fld>
            <a:endParaRPr lang="nl-BE" sz="900"/>
          </a:p>
        </p:txBody>
      </p:sp>
      <p:pic>
        <p:nvPicPr>
          <p:cNvPr id="8" name="Image 7" descr="Une image contenant chaussures, dessin, habits, illustration&#10;&#10;Description générée automatiquement">
            <a:extLst>
              <a:ext uri="{FF2B5EF4-FFF2-40B4-BE49-F238E27FC236}">
                <a16:creationId xmlns:a16="http://schemas.microsoft.com/office/drawing/2014/main" id="{2175BC17-BD0F-E88D-A0A5-6A9995E5663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09449" y="256825"/>
            <a:ext cx="4044245" cy="5842701"/>
          </a:xfrm>
          <a:prstGeom prst="rect">
            <a:avLst/>
          </a:prstGeom>
        </p:spPr>
      </p:pic>
    </p:spTree>
    <p:extLst>
      <p:ext uri="{BB962C8B-B14F-4D97-AF65-F5344CB8AC3E}">
        <p14:creationId xmlns:p14="http://schemas.microsoft.com/office/powerpoint/2010/main" val="35620452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EA40ED7B-02D7-4271-9F9D-587A8F50E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id="{7A4A5185-EC5C-FD9A-63D9-590AB06A4E4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6053" y="101869"/>
            <a:ext cx="5719734" cy="1293298"/>
          </a:xfrm>
          <a:prstGeom prst="rect">
            <a:avLst/>
          </a:prstGeom>
        </p:spPr>
      </p:pic>
      <p:sp>
        <p:nvSpPr>
          <p:cNvPr id="15" name="Rectangle 14">
            <a:extLst>
              <a:ext uri="{FF2B5EF4-FFF2-40B4-BE49-F238E27FC236}">
                <a16:creationId xmlns:a16="http://schemas.microsoft.com/office/drawing/2014/main" id="{B339E2EE-E295-4C0B-8F17-950DE238C1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5358" y="0"/>
            <a:ext cx="6743700"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5925787" y="183681"/>
            <a:ext cx="6103917" cy="6172669"/>
          </a:xfrm>
        </p:spPr>
        <p:txBody>
          <a:bodyPr anchor="t">
            <a:normAutofit fontScale="92500" lnSpcReduction="10000"/>
          </a:bodyPr>
          <a:lstStyle/>
          <a:p>
            <a:pPr marL="0" indent="0">
              <a:buNone/>
            </a:pPr>
            <a:endParaRPr lang="nl-BE" sz="1600" i="1" dirty="0">
              <a:solidFill>
                <a:srgbClr val="595959"/>
              </a:solidFill>
            </a:endParaRPr>
          </a:p>
          <a:p>
            <a:pPr marL="0" indent="0">
              <a:buNone/>
            </a:pPr>
            <a:r>
              <a:rPr lang="nl-BE" sz="2600" b="1" dirty="0">
                <a:solidFill>
                  <a:srgbClr val="595959"/>
                </a:solidFill>
              </a:rPr>
              <a:t>Art. 18. La </a:t>
            </a:r>
            <a:r>
              <a:rPr lang="nl-BE" sz="2600" b="1" dirty="0" err="1">
                <a:solidFill>
                  <a:srgbClr val="595959"/>
                </a:solidFill>
              </a:rPr>
              <a:t>responsabilité</a:t>
            </a:r>
            <a:r>
              <a:rPr lang="nl-BE" sz="2600" b="1" dirty="0">
                <a:solidFill>
                  <a:srgbClr val="595959"/>
                </a:solidFill>
              </a:rPr>
              <a:t> des </a:t>
            </a:r>
            <a:r>
              <a:rPr lang="nl-BE" sz="2600" b="1" dirty="0" err="1">
                <a:solidFill>
                  <a:srgbClr val="595959"/>
                </a:solidFill>
              </a:rPr>
              <a:t>personnes</a:t>
            </a:r>
            <a:r>
              <a:rPr lang="nl-BE" sz="2600" b="1" dirty="0">
                <a:solidFill>
                  <a:srgbClr val="595959"/>
                </a:solidFill>
              </a:rPr>
              <a:t> </a:t>
            </a:r>
            <a:r>
              <a:rPr lang="nl-BE" sz="2600" b="1" dirty="0" err="1">
                <a:solidFill>
                  <a:srgbClr val="595959"/>
                </a:solidFill>
              </a:rPr>
              <a:t>morales</a:t>
            </a:r>
            <a:endParaRPr lang="nl-BE" sz="2600" b="1" dirty="0">
              <a:solidFill>
                <a:srgbClr val="595959"/>
              </a:solidFill>
            </a:endParaRPr>
          </a:p>
          <a:p>
            <a:pPr marL="0" indent="0">
              <a:buNone/>
            </a:pPr>
            <a:endParaRPr lang="nl-BE" sz="2600" b="1" dirty="0">
              <a:solidFill>
                <a:srgbClr val="595959"/>
              </a:solidFill>
            </a:endParaRPr>
          </a:p>
          <a:p>
            <a:pPr indent="0">
              <a:spcBef>
                <a:spcPts val="400"/>
              </a:spcBef>
              <a:spcAft>
                <a:spcPts val="400"/>
              </a:spcAft>
              <a:buNone/>
            </a:pPr>
            <a:r>
              <a:rPr lang="fr-FR" sz="2400" dirty="0">
                <a:solidFill>
                  <a:srgbClr val="595959"/>
                </a:solidFill>
                <a:ea typeface="Times New Roman" panose="02020603050405020304" pitchFamily="18" charset="0"/>
              </a:rPr>
              <a:t>Toute personne morale est pénalement responsable des infractions qui sont </a:t>
            </a:r>
            <a:r>
              <a:rPr lang="fr-FR" sz="2400" dirty="0">
                <a:solidFill>
                  <a:schemeClr val="accent4">
                    <a:lumMod val="75000"/>
                  </a:schemeClr>
                </a:solidFill>
                <a:ea typeface="Times New Roman" panose="02020603050405020304" pitchFamily="18" charset="0"/>
              </a:rPr>
              <a:t>intrinsèquement liées à la réalisation de son objet </a:t>
            </a:r>
            <a:r>
              <a:rPr lang="fr-FR" sz="2400" dirty="0">
                <a:solidFill>
                  <a:srgbClr val="595959"/>
                </a:solidFill>
                <a:ea typeface="Times New Roman" panose="02020603050405020304" pitchFamily="18" charset="0"/>
              </a:rPr>
              <a:t>ou </a:t>
            </a:r>
            <a:r>
              <a:rPr lang="fr-FR" sz="2400" dirty="0">
                <a:solidFill>
                  <a:schemeClr val="accent4">
                    <a:lumMod val="75000"/>
                  </a:schemeClr>
                </a:solidFill>
                <a:ea typeface="Times New Roman" panose="02020603050405020304" pitchFamily="18" charset="0"/>
              </a:rPr>
              <a:t>à la défense de ses intérêts</a:t>
            </a:r>
            <a:r>
              <a:rPr lang="fr-FR" sz="2400" dirty="0">
                <a:solidFill>
                  <a:srgbClr val="595959"/>
                </a:solidFill>
                <a:ea typeface="Times New Roman" panose="02020603050405020304" pitchFamily="18" charset="0"/>
              </a:rPr>
              <a:t>, ou de celles dont les faits concrets démontrent qu’elles sont </a:t>
            </a:r>
            <a:r>
              <a:rPr lang="fr-FR" sz="2400" dirty="0">
                <a:solidFill>
                  <a:schemeClr val="accent4">
                    <a:lumMod val="75000"/>
                  </a:schemeClr>
                </a:solidFill>
                <a:ea typeface="Times New Roman" panose="02020603050405020304" pitchFamily="18" charset="0"/>
              </a:rPr>
              <a:t>commises pour son compte</a:t>
            </a:r>
            <a:r>
              <a:rPr lang="fr-FR" sz="2400" dirty="0">
                <a:solidFill>
                  <a:srgbClr val="595959"/>
                </a:solidFill>
                <a:ea typeface="Times New Roman" panose="02020603050405020304" pitchFamily="18" charset="0"/>
              </a:rPr>
              <a:t>.</a:t>
            </a:r>
          </a:p>
          <a:p>
            <a:pPr indent="0">
              <a:spcBef>
                <a:spcPts val="400"/>
              </a:spcBef>
              <a:spcAft>
                <a:spcPts val="400"/>
              </a:spcAft>
              <a:buNone/>
            </a:pPr>
            <a:endParaRPr lang="en-GB" sz="2400" dirty="0">
              <a:solidFill>
                <a:srgbClr val="595959"/>
              </a:solidFill>
              <a:ea typeface="Times New Roman" panose="02020603050405020304" pitchFamily="18" charset="0"/>
            </a:endParaRPr>
          </a:p>
          <a:p>
            <a:pPr indent="0">
              <a:spcBef>
                <a:spcPts val="400"/>
              </a:spcBef>
              <a:spcAft>
                <a:spcPts val="400"/>
              </a:spcAft>
              <a:buNone/>
            </a:pPr>
            <a:r>
              <a:rPr lang="fr-FR" sz="2400" dirty="0">
                <a:solidFill>
                  <a:srgbClr val="595959"/>
                </a:solidFill>
                <a:ea typeface="Times New Roman" panose="02020603050405020304" pitchFamily="18" charset="0"/>
              </a:rPr>
              <a:t>Sont assimilées à des personnes morales:</a:t>
            </a:r>
            <a:endParaRPr lang="en-GB" sz="2400" dirty="0">
              <a:solidFill>
                <a:srgbClr val="595959"/>
              </a:solidFill>
              <a:ea typeface="Times New Roman" panose="02020603050405020304" pitchFamily="18" charset="0"/>
            </a:endParaRPr>
          </a:p>
          <a:p>
            <a:pPr indent="0">
              <a:spcBef>
                <a:spcPts val="400"/>
              </a:spcBef>
              <a:spcAft>
                <a:spcPts val="400"/>
              </a:spcAft>
              <a:buNone/>
            </a:pPr>
            <a:r>
              <a:rPr lang="fr-FR" sz="2400" dirty="0">
                <a:solidFill>
                  <a:srgbClr val="595959"/>
                </a:solidFill>
                <a:ea typeface="Times New Roman" panose="02020603050405020304" pitchFamily="18" charset="0"/>
              </a:rPr>
              <a:t>1° les sociétés simples;</a:t>
            </a:r>
            <a:endParaRPr lang="en-GB" sz="2400" dirty="0">
              <a:solidFill>
                <a:srgbClr val="595959"/>
              </a:solidFill>
              <a:ea typeface="Times New Roman" panose="02020603050405020304" pitchFamily="18" charset="0"/>
            </a:endParaRPr>
          </a:p>
          <a:p>
            <a:pPr indent="0">
              <a:spcBef>
                <a:spcPts val="400"/>
              </a:spcBef>
              <a:spcAft>
                <a:spcPts val="400"/>
              </a:spcAft>
              <a:buNone/>
            </a:pPr>
            <a:r>
              <a:rPr lang="fr-FR" sz="2400" dirty="0">
                <a:solidFill>
                  <a:srgbClr val="595959"/>
                </a:solidFill>
                <a:ea typeface="Times New Roman" panose="02020603050405020304" pitchFamily="18" charset="0"/>
              </a:rPr>
              <a:t>2° les sociétés en formation.</a:t>
            </a:r>
          </a:p>
          <a:p>
            <a:pPr indent="0">
              <a:spcBef>
                <a:spcPts val="400"/>
              </a:spcBef>
              <a:spcAft>
                <a:spcPts val="400"/>
              </a:spcAft>
              <a:buNone/>
            </a:pPr>
            <a:endParaRPr lang="en-GB" sz="2400" dirty="0">
              <a:solidFill>
                <a:srgbClr val="595959"/>
              </a:solidFill>
              <a:ea typeface="Times New Roman" panose="02020603050405020304" pitchFamily="18" charset="0"/>
            </a:endParaRPr>
          </a:p>
          <a:p>
            <a:pPr indent="0">
              <a:spcBef>
                <a:spcPts val="400"/>
              </a:spcBef>
              <a:spcAft>
                <a:spcPts val="400"/>
              </a:spcAft>
              <a:buNone/>
            </a:pPr>
            <a:r>
              <a:rPr lang="fr-FR" sz="2400" dirty="0">
                <a:solidFill>
                  <a:srgbClr val="595959"/>
                </a:solidFill>
                <a:effectLst/>
                <a:ea typeface="Times New Roman" panose="02020603050405020304" pitchFamily="18" charset="0"/>
              </a:rPr>
              <a:t>La responsabilité pénale des personnes morales n’exclut pas celle des personnes physiques auteurs des mêmes faits ou y ayant participé</a:t>
            </a:r>
            <a:r>
              <a:rPr lang="fr-FR" sz="2600" dirty="0">
                <a:solidFill>
                  <a:srgbClr val="595959"/>
                </a:solidFill>
                <a:effectLst/>
                <a:ea typeface="Times New Roman" panose="02020603050405020304" pitchFamily="18" charset="0"/>
              </a:rPr>
              <a:t>,</a:t>
            </a:r>
          </a:p>
          <a:p>
            <a:pPr marL="400056" lvl="1" indent="0">
              <a:buNone/>
            </a:pPr>
            <a:endParaRPr lang="nl-BE" sz="1600" i="1" dirty="0">
              <a:solidFill>
                <a:srgbClr val="595959"/>
              </a:solidFill>
            </a:endParaRPr>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9180576" y="6356350"/>
            <a:ext cx="2743200" cy="365125"/>
          </a:xfrm>
        </p:spPr>
        <p:txBody>
          <a:bodyPr>
            <a:normAutofit/>
          </a:bodyPr>
          <a:lstStyle/>
          <a:p>
            <a:pPr>
              <a:spcAft>
                <a:spcPts val="600"/>
              </a:spcAft>
            </a:pPr>
            <a:fld id="{936F8E82-FA06-4262-BC24-5C54F77931AE}" type="slidenum">
              <a:rPr lang="nl-BE" sz="900">
                <a:solidFill>
                  <a:srgbClr val="595959"/>
                </a:solidFill>
              </a:rPr>
              <a:pPr>
                <a:spcAft>
                  <a:spcPts val="600"/>
                </a:spcAft>
              </a:pPr>
              <a:t>34</a:t>
            </a:fld>
            <a:endParaRPr lang="nl-BE" sz="900">
              <a:solidFill>
                <a:srgbClr val="595959"/>
              </a:solidFill>
            </a:endParaRPr>
          </a:p>
        </p:txBody>
      </p:sp>
      <p:grpSp>
        <p:nvGrpSpPr>
          <p:cNvPr id="38" name="Groupe 37">
            <a:extLst>
              <a:ext uri="{FF2B5EF4-FFF2-40B4-BE49-F238E27FC236}">
                <a16:creationId xmlns:a16="http://schemas.microsoft.com/office/drawing/2014/main" id="{AB337F2D-35F9-94CC-CE07-24A3C6C32DBC}"/>
              </a:ext>
            </a:extLst>
          </p:cNvPr>
          <p:cNvGrpSpPr/>
          <p:nvPr/>
        </p:nvGrpSpPr>
        <p:grpSpPr>
          <a:xfrm>
            <a:off x="2306943" y="3604160"/>
            <a:ext cx="3290009" cy="3295744"/>
            <a:chOff x="1641363" y="3123350"/>
            <a:chExt cx="3659578" cy="3659578"/>
          </a:xfrm>
        </p:grpSpPr>
        <p:pic>
          <p:nvPicPr>
            <p:cNvPr id="17" name="Graphique 16" descr="Notes Post-it 3 contour">
              <a:extLst>
                <a:ext uri="{FF2B5EF4-FFF2-40B4-BE49-F238E27FC236}">
                  <a16:creationId xmlns:a16="http://schemas.microsoft.com/office/drawing/2014/main" id="{B37F99E7-67BA-092D-BABD-5C50BF3DB2FF}"/>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641363" y="3123350"/>
              <a:ext cx="3659578" cy="3659578"/>
            </a:xfrm>
            <a:prstGeom prst="rect">
              <a:avLst/>
            </a:prstGeom>
          </p:spPr>
        </p:pic>
        <p:sp>
          <p:nvSpPr>
            <p:cNvPr id="29" name="ZoneTexte 28">
              <a:extLst>
                <a:ext uri="{FF2B5EF4-FFF2-40B4-BE49-F238E27FC236}">
                  <a16:creationId xmlns:a16="http://schemas.microsoft.com/office/drawing/2014/main" id="{8CBEA0D8-7BF2-8FFF-F37E-5DC7516B93B4}"/>
                </a:ext>
              </a:extLst>
            </p:cNvPr>
            <p:cNvSpPr txBox="1"/>
            <p:nvPr/>
          </p:nvSpPr>
          <p:spPr>
            <a:xfrm>
              <a:off x="2195870" y="3748586"/>
              <a:ext cx="2404189" cy="1640418"/>
            </a:xfrm>
            <a:prstGeom prst="rect">
              <a:avLst/>
            </a:prstGeom>
            <a:noFill/>
          </p:spPr>
          <p:txBody>
            <a:bodyPr wrap="square">
              <a:spAutoFit/>
            </a:bodyPr>
            <a:lstStyle/>
            <a:p>
              <a:pPr marL="400056" lvl="1" indent="0">
                <a:buNone/>
              </a:pPr>
              <a:r>
                <a:rPr lang="nl-BE" sz="1800" dirty="0" err="1">
                  <a:solidFill>
                    <a:schemeClr val="accent4">
                      <a:lumMod val="75000"/>
                    </a:schemeClr>
                  </a:solidFill>
                </a:rPr>
                <a:t>Reprend</a:t>
              </a:r>
              <a:r>
                <a:rPr lang="nl-BE" sz="1800" dirty="0">
                  <a:solidFill>
                    <a:schemeClr val="accent4">
                      <a:lumMod val="75000"/>
                    </a:schemeClr>
                  </a:solidFill>
                </a:rPr>
                <a:t> la </a:t>
              </a:r>
              <a:r>
                <a:rPr lang="nl-BE" sz="1800" dirty="0" err="1">
                  <a:solidFill>
                    <a:schemeClr val="accent4">
                      <a:lumMod val="75000"/>
                    </a:schemeClr>
                  </a:solidFill>
                </a:rPr>
                <a:t>modification</a:t>
              </a:r>
              <a:r>
                <a:rPr lang="nl-BE" sz="1800" dirty="0">
                  <a:solidFill>
                    <a:schemeClr val="accent4">
                      <a:lumMod val="75000"/>
                    </a:schemeClr>
                  </a:solidFill>
                </a:rPr>
                <a:t> récente par la </a:t>
              </a:r>
              <a:r>
                <a:rPr lang="nl-BE" sz="1800" dirty="0" err="1">
                  <a:solidFill>
                    <a:schemeClr val="accent4">
                      <a:lumMod val="75000"/>
                    </a:schemeClr>
                  </a:solidFill>
                </a:rPr>
                <a:t>loi</a:t>
              </a:r>
              <a:r>
                <a:rPr lang="nl-BE" sz="1800" dirty="0">
                  <a:solidFill>
                    <a:schemeClr val="accent4">
                      <a:lumMod val="75000"/>
                    </a:schemeClr>
                  </a:solidFill>
                </a:rPr>
                <a:t> du 11 </a:t>
              </a:r>
              <a:r>
                <a:rPr lang="nl-BE" sz="1800" dirty="0" err="1">
                  <a:solidFill>
                    <a:schemeClr val="accent4">
                      <a:lumMod val="75000"/>
                    </a:schemeClr>
                  </a:solidFill>
                </a:rPr>
                <a:t>juillet</a:t>
              </a:r>
              <a:r>
                <a:rPr lang="nl-BE" sz="1800" dirty="0">
                  <a:solidFill>
                    <a:schemeClr val="accent4">
                      <a:lumMod val="75000"/>
                    </a:schemeClr>
                  </a:solidFill>
                </a:rPr>
                <a:t> 2018</a:t>
              </a:r>
            </a:p>
          </p:txBody>
        </p:sp>
      </p:grpSp>
    </p:spTree>
    <p:extLst>
      <p:ext uri="{BB962C8B-B14F-4D97-AF65-F5344CB8AC3E}">
        <p14:creationId xmlns:p14="http://schemas.microsoft.com/office/powerpoint/2010/main" val="16524163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AA03EDC-7067-4DFF-B672-541D016AA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EBF3E39-B0BE-496A-8604-9007470FF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6547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73231" y="72787"/>
            <a:ext cx="5949538" cy="6792686"/>
          </a:xfrm>
        </p:spPr>
        <p:txBody>
          <a:bodyPr anchor="t">
            <a:normAutofit lnSpcReduction="10000"/>
          </a:bodyPr>
          <a:lstStyle/>
          <a:p>
            <a:pPr marL="0" indent="0">
              <a:buNone/>
            </a:pPr>
            <a:r>
              <a:rPr lang="nl-BE" sz="2400" b="1" dirty="0">
                <a:solidFill>
                  <a:srgbClr val="595959"/>
                </a:solidFill>
              </a:rPr>
              <a:t>Art. 19. La </a:t>
            </a:r>
            <a:r>
              <a:rPr lang="nl-BE" sz="2400" b="1" dirty="0" err="1">
                <a:solidFill>
                  <a:srgbClr val="595959"/>
                </a:solidFill>
              </a:rPr>
              <a:t>participation</a:t>
            </a:r>
            <a:r>
              <a:rPr lang="nl-BE" sz="2400" b="1" dirty="0">
                <a:solidFill>
                  <a:srgbClr val="595959"/>
                </a:solidFill>
              </a:rPr>
              <a:t> </a:t>
            </a:r>
            <a:r>
              <a:rPr lang="nl-BE" sz="2400" b="1" dirty="0" err="1">
                <a:solidFill>
                  <a:srgbClr val="595959"/>
                </a:solidFill>
              </a:rPr>
              <a:t>punissable</a:t>
            </a:r>
            <a:endParaRPr lang="nl-BE" sz="2400" b="1" dirty="0">
              <a:solidFill>
                <a:srgbClr val="595959"/>
              </a:solidFill>
            </a:endParaRPr>
          </a:p>
          <a:p>
            <a:pPr marL="0" indent="0">
              <a:buNone/>
            </a:pPr>
            <a:endParaRPr lang="nl-BE" sz="2400" dirty="0">
              <a:solidFill>
                <a:srgbClr val="595959"/>
              </a:solidFill>
            </a:endParaRPr>
          </a:p>
          <a:p>
            <a:pPr indent="0">
              <a:spcBef>
                <a:spcPts val="400"/>
              </a:spcBef>
              <a:spcAft>
                <a:spcPts val="400"/>
              </a:spcAft>
              <a:buNone/>
            </a:pPr>
            <a:r>
              <a:rPr lang="fr-FR" sz="2400" i="1" dirty="0">
                <a:solidFill>
                  <a:srgbClr val="595959"/>
                </a:solidFill>
                <a:ea typeface="Times New Roman" panose="02020603050405020304" pitchFamily="18" charset="0"/>
                <a:cs typeface="Times New Roman" panose="02020603050405020304" pitchFamily="18" charset="0"/>
              </a:rPr>
              <a:t>Sont considérés comme participants et peuvent être </a:t>
            </a:r>
            <a:r>
              <a:rPr lang="fr-FR" sz="2400" i="1" dirty="0">
                <a:solidFill>
                  <a:schemeClr val="accent4">
                    <a:lumMod val="75000"/>
                  </a:schemeClr>
                </a:solidFill>
                <a:ea typeface="Times New Roman" panose="02020603050405020304" pitchFamily="18" charset="0"/>
                <a:cs typeface="Times New Roman" panose="02020603050405020304" pitchFamily="18" charset="0"/>
              </a:rPr>
              <a:t>punis comme auteurs</a:t>
            </a:r>
            <a:r>
              <a:rPr lang="fr-FR" sz="2400" i="1" dirty="0">
                <a:solidFill>
                  <a:srgbClr val="595959"/>
                </a:solidFill>
                <a:ea typeface="Times New Roman" panose="02020603050405020304" pitchFamily="18" charset="0"/>
                <a:cs typeface="Times New Roman" panose="02020603050405020304" pitchFamily="18" charset="0"/>
              </a:rPr>
              <a:t>, ceux qui, </a:t>
            </a:r>
            <a:r>
              <a:rPr lang="fr-FR" sz="2400" i="1" dirty="0">
                <a:solidFill>
                  <a:schemeClr val="accent4">
                    <a:lumMod val="75000"/>
                  </a:schemeClr>
                </a:solidFill>
                <a:ea typeface="Times New Roman" panose="02020603050405020304" pitchFamily="18" charset="0"/>
                <a:cs typeface="Times New Roman" panose="02020603050405020304" pitchFamily="18" charset="0"/>
              </a:rPr>
              <a:t>sciemment et volontairement</a:t>
            </a:r>
            <a:r>
              <a:rPr lang="fr-FR" sz="2400" i="1" dirty="0">
                <a:solidFill>
                  <a:srgbClr val="595959"/>
                </a:solidFill>
                <a:ea typeface="Times New Roman" panose="02020603050405020304" pitchFamily="18" charset="0"/>
                <a:cs typeface="Times New Roman" panose="02020603050405020304" pitchFamily="18" charset="0"/>
              </a:rPr>
              <a:t>, contribuent </a:t>
            </a:r>
            <a:r>
              <a:rPr lang="fr-FR" sz="2400" i="1" dirty="0">
                <a:solidFill>
                  <a:schemeClr val="accent4">
                    <a:lumMod val="75000"/>
                  </a:schemeClr>
                </a:solidFill>
                <a:ea typeface="Times New Roman" panose="02020603050405020304" pitchFamily="18" charset="0"/>
                <a:cs typeface="Times New Roman" panose="02020603050405020304" pitchFamily="18" charset="0"/>
              </a:rPr>
              <a:t>de façon significative</a:t>
            </a:r>
            <a:r>
              <a:rPr lang="fr-FR" sz="2400" i="1" dirty="0">
                <a:solidFill>
                  <a:srgbClr val="595959"/>
                </a:solidFill>
                <a:ea typeface="Times New Roman" panose="02020603050405020304" pitchFamily="18" charset="0"/>
                <a:cs typeface="Times New Roman" panose="02020603050405020304" pitchFamily="18" charset="0"/>
              </a:rPr>
              <a:t> à une </a:t>
            </a:r>
            <a:r>
              <a:rPr lang="fr-FR" sz="2400" i="1" dirty="0">
                <a:solidFill>
                  <a:schemeClr val="accent4">
                    <a:lumMod val="75000"/>
                  </a:schemeClr>
                </a:solidFill>
                <a:ea typeface="Times New Roman" panose="02020603050405020304" pitchFamily="18" charset="0"/>
                <a:cs typeface="Times New Roman" panose="02020603050405020304" pitchFamily="18" charset="0"/>
              </a:rPr>
              <a:t>infraction</a:t>
            </a:r>
            <a:r>
              <a:rPr lang="fr-FR" sz="2400" i="1" dirty="0">
                <a:solidFill>
                  <a:srgbClr val="595959"/>
                </a:solidFill>
                <a:ea typeface="Times New Roman" panose="02020603050405020304" pitchFamily="18" charset="0"/>
                <a:cs typeface="Times New Roman" panose="02020603050405020304" pitchFamily="18" charset="0"/>
              </a:rPr>
              <a:t> de </a:t>
            </a:r>
            <a:r>
              <a:rPr lang="fr-FR" sz="2400" i="1" dirty="0">
                <a:solidFill>
                  <a:schemeClr val="accent4">
                    <a:lumMod val="75000"/>
                  </a:schemeClr>
                </a:solidFill>
                <a:ea typeface="Times New Roman" panose="02020603050405020304" pitchFamily="18" charset="0"/>
                <a:cs typeface="Times New Roman" panose="02020603050405020304" pitchFamily="18" charset="0"/>
              </a:rPr>
              <a:t>la manière et dans les limites indiquées ci-après</a:t>
            </a:r>
            <a:r>
              <a:rPr lang="fr-FR" sz="2400" i="1" dirty="0">
                <a:solidFill>
                  <a:srgbClr val="595959"/>
                </a:solidFill>
                <a:ea typeface="Times New Roman" panose="02020603050405020304" pitchFamily="18" charset="0"/>
                <a:cs typeface="Times New Roman" panose="02020603050405020304" pitchFamily="18" charset="0"/>
              </a:rPr>
              <a:t>:</a:t>
            </a:r>
            <a:endParaRPr lang="en-GB" sz="2400" i="1" dirty="0">
              <a:solidFill>
                <a:srgbClr val="595959"/>
              </a:solidFill>
              <a:ea typeface="Times New Roman" panose="02020603050405020304" pitchFamily="18" charset="0"/>
              <a:cs typeface="Times New Roman" panose="02020603050405020304" pitchFamily="18" charset="0"/>
            </a:endParaRPr>
          </a:p>
          <a:p>
            <a:pPr lvl="1" indent="0">
              <a:spcBef>
                <a:spcPts val="400"/>
              </a:spcBef>
              <a:spcAft>
                <a:spcPts val="400"/>
              </a:spcAft>
              <a:buNone/>
            </a:pPr>
            <a:r>
              <a:rPr lang="fr-FR" sz="2000" i="1" dirty="0">
                <a:solidFill>
                  <a:srgbClr val="595959"/>
                </a:solidFill>
                <a:ea typeface="Times New Roman" panose="02020603050405020304" pitchFamily="18" charset="0"/>
                <a:cs typeface="Times New Roman" panose="02020603050405020304" pitchFamily="18" charset="0"/>
              </a:rPr>
              <a:t>1° ceux qui participent directement à son exécution;</a:t>
            </a:r>
            <a:endParaRPr lang="en-GB" sz="2000" i="1" dirty="0">
              <a:solidFill>
                <a:srgbClr val="595959"/>
              </a:solidFill>
              <a:ea typeface="Times New Roman" panose="02020603050405020304" pitchFamily="18" charset="0"/>
              <a:cs typeface="Times New Roman" panose="02020603050405020304" pitchFamily="18" charset="0"/>
            </a:endParaRPr>
          </a:p>
          <a:p>
            <a:pPr lvl="1" indent="0">
              <a:spcBef>
                <a:spcPts val="400"/>
              </a:spcBef>
              <a:spcAft>
                <a:spcPts val="400"/>
              </a:spcAft>
              <a:buNone/>
            </a:pPr>
            <a:r>
              <a:rPr lang="fr-FR" sz="2000" i="1" dirty="0">
                <a:solidFill>
                  <a:srgbClr val="595959"/>
                </a:solidFill>
                <a:ea typeface="Times New Roman" panose="02020603050405020304" pitchFamily="18" charset="0"/>
                <a:cs typeface="Times New Roman" panose="02020603050405020304" pitchFamily="18" charset="0"/>
              </a:rPr>
              <a:t>2° ceux qui facilitent la préparation ou l’exécution de l’infraction;</a:t>
            </a:r>
            <a:endParaRPr lang="en-GB" sz="2000" i="1" dirty="0">
              <a:solidFill>
                <a:srgbClr val="595959"/>
              </a:solidFill>
              <a:ea typeface="Times New Roman" panose="02020603050405020304" pitchFamily="18" charset="0"/>
              <a:cs typeface="Times New Roman" panose="02020603050405020304" pitchFamily="18" charset="0"/>
            </a:endParaRPr>
          </a:p>
          <a:p>
            <a:pPr lvl="1" indent="0">
              <a:spcBef>
                <a:spcPts val="400"/>
              </a:spcBef>
              <a:spcAft>
                <a:spcPts val="400"/>
              </a:spcAft>
              <a:buNone/>
            </a:pPr>
            <a:r>
              <a:rPr lang="fr-FR" sz="2000" i="1" dirty="0">
                <a:solidFill>
                  <a:srgbClr val="595959"/>
                </a:solidFill>
                <a:ea typeface="Times New Roman" panose="02020603050405020304" pitchFamily="18" charset="0"/>
                <a:cs typeface="Times New Roman" panose="02020603050405020304" pitchFamily="18" charset="0"/>
              </a:rPr>
              <a:t>3° ceux qui provoquent directement à la commission de l’infraction;</a:t>
            </a:r>
            <a:endParaRPr lang="en-GB" sz="2000" i="1" dirty="0">
              <a:solidFill>
                <a:srgbClr val="595959"/>
              </a:solidFill>
              <a:ea typeface="Times New Roman" panose="02020603050405020304" pitchFamily="18" charset="0"/>
              <a:cs typeface="Times New Roman" panose="02020603050405020304" pitchFamily="18" charset="0"/>
            </a:endParaRPr>
          </a:p>
          <a:p>
            <a:pPr lvl="1" indent="0">
              <a:spcBef>
                <a:spcPts val="400"/>
              </a:spcBef>
              <a:spcAft>
                <a:spcPts val="400"/>
              </a:spcAft>
              <a:buNone/>
            </a:pPr>
            <a:r>
              <a:rPr lang="fr-FR" sz="2000" i="1" dirty="0">
                <a:solidFill>
                  <a:srgbClr val="595959"/>
                </a:solidFill>
                <a:ea typeface="Times New Roman" panose="02020603050405020304" pitchFamily="18" charset="0"/>
                <a:cs typeface="Times New Roman" panose="02020603050405020304" pitchFamily="18" charset="0"/>
              </a:rPr>
              <a:t>4° ceux qui ont par leur inaction encouragé ou facilité directement la commission de l’infraction;</a:t>
            </a:r>
            <a:endParaRPr lang="en-GB" sz="2000" i="1" dirty="0">
              <a:solidFill>
                <a:srgbClr val="595959"/>
              </a:solidFill>
              <a:ea typeface="Times New Roman" panose="02020603050405020304" pitchFamily="18" charset="0"/>
              <a:cs typeface="Times New Roman" panose="02020603050405020304" pitchFamily="18" charset="0"/>
            </a:endParaRPr>
          </a:p>
          <a:p>
            <a:pPr lvl="1" indent="0">
              <a:spcBef>
                <a:spcPts val="400"/>
              </a:spcBef>
              <a:spcAft>
                <a:spcPts val="400"/>
              </a:spcAft>
              <a:buNone/>
            </a:pPr>
            <a:r>
              <a:rPr lang="fr-FR" sz="2000" i="1" dirty="0">
                <a:solidFill>
                  <a:srgbClr val="595959"/>
                </a:solidFill>
                <a:ea typeface="Times New Roman" panose="02020603050405020304" pitchFamily="18" charset="0"/>
                <a:cs typeface="Times New Roman" panose="02020603050405020304" pitchFamily="18" charset="0"/>
              </a:rPr>
              <a:t>5° ceux qui procurent aide ou assistance à l’auteur après l’infraction s’ils se sont concertés préalablement à ce propos.</a:t>
            </a:r>
            <a:endParaRPr lang="en-GB" sz="2000" i="1" dirty="0">
              <a:solidFill>
                <a:srgbClr val="595959"/>
              </a:solidFill>
              <a:ea typeface="Times New Roman" panose="02020603050405020304" pitchFamily="18" charset="0"/>
              <a:cs typeface="Times New Roman" panose="02020603050405020304" pitchFamily="18" charset="0"/>
            </a:endParaRPr>
          </a:p>
          <a:p>
            <a:pPr indent="0">
              <a:spcBef>
                <a:spcPts val="400"/>
              </a:spcBef>
              <a:spcAft>
                <a:spcPts val="400"/>
              </a:spcAft>
              <a:buNone/>
            </a:pPr>
            <a:r>
              <a:rPr lang="fr-FR" sz="2400" i="1" dirty="0">
                <a:solidFill>
                  <a:srgbClr val="595959"/>
                </a:solidFill>
                <a:ea typeface="Times New Roman" panose="02020603050405020304" pitchFamily="18" charset="0"/>
                <a:cs typeface="Times New Roman" panose="02020603050405020304" pitchFamily="18" charset="0"/>
              </a:rPr>
              <a:t>Dans le présent code, la notion d’“auteur” comprend aussi le participant à l’infraction.</a:t>
            </a:r>
            <a:endParaRPr lang="nl-BE" sz="2400" i="1" dirty="0">
              <a:solidFill>
                <a:srgbClr val="595959"/>
              </a:solidFill>
              <a:cs typeface="Times New Roman" panose="02020603050405020304" pitchFamily="18" charset="0"/>
            </a:endParaRPr>
          </a:p>
          <a:p>
            <a:pPr marL="0" indent="0">
              <a:buNone/>
            </a:pPr>
            <a:endParaRPr lang="nl-BE" sz="1000" i="1" dirty="0">
              <a:solidFill>
                <a:srgbClr val="595959"/>
              </a:solidFill>
            </a:endParaRPr>
          </a:p>
        </p:txBody>
      </p:sp>
      <p:pic>
        <p:nvPicPr>
          <p:cNvPr id="7" name="Image 6">
            <a:extLst>
              <a:ext uri="{FF2B5EF4-FFF2-40B4-BE49-F238E27FC236}">
                <a16:creationId xmlns:a16="http://schemas.microsoft.com/office/drawing/2014/main" id="{63270F0E-9E55-CB5E-8006-118C97805B0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530399" y="265935"/>
            <a:ext cx="5393377" cy="1330041"/>
          </a:xfrm>
          <a:prstGeom prst="rect">
            <a:avLst/>
          </a:prstGeom>
        </p:spPr>
      </p:pic>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9180576" y="6356350"/>
            <a:ext cx="2743200" cy="365125"/>
          </a:xfrm>
        </p:spPr>
        <p:txBody>
          <a:bodyPr>
            <a:normAutofit/>
          </a:bodyPr>
          <a:lstStyle/>
          <a:p>
            <a:pPr>
              <a:spcAft>
                <a:spcPts val="600"/>
              </a:spcAft>
            </a:pPr>
            <a:fld id="{936F8E82-FA06-4262-BC24-5C54F77931AE}" type="slidenum">
              <a:rPr lang="nl-BE" sz="900"/>
              <a:pPr>
                <a:spcAft>
                  <a:spcPts val="600"/>
                </a:spcAft>
              </a:pPr>
              <a:t>35</a:t>
            </a:fld>
            <a:endParaRPr lang="nl-BE" sz="900"/>
          </a:p>
        </p:txBody>
      </p:sp>
      <p:sp>
        <p:nvSpPr>
          <p:cNvPr id="9" name="ZoneTexte 8">
            <a:extLst>
              <a:ext uri="{FF2B5EF4-FFF2-40B4-BE49-F238E27FC236}">
                <a16:creationId xmlns:a16="http://schemas.microsoft.com/office/drawing/2014/main" id="{589C3A9B-FEC0-C3F6-643B-D600C1F515C3}"/>
              </a:ext>
            </a:extLst>
          </p:cNvPr>
          <p:cNvSpPr txBox="1"/>
          <p:nvPr/>
        </p:nvSpPr>
        <p:spPr>
          <a:xfrm>
            <a:off x="6483887" y="2489491"/>
            <a:ext cx="5393377" cy="2308324"/>
          </a:xfrm>
          <a:prstGeom prst="rect">
            <a:avLst/>
          </a:prstGeom>
          <a:noFill/>
        </p:spPr>
        <p:txBody>
          <a:bodyPr wrap="square">
            <a:spAutoFit/>
          </a:bodyPr>
          <a:lstStyle/>
          <a:p>
            <a:pPr marL="685806" lvl="1" indent="-285750">
              <a:buFont typeface="Wingdings" panose="05000000000000000000" pitchFamily="2" charset="2"/>
              <a:buChar char="Ø"/>
            </a:pPr>
            <a:r>
              <a:rPr lang="nl-BE" sz="1800" dirty="0">
                <a:solidFill>
                  <a:schemeClr val="accent5">
                    <a:lumMod val="75000"/>
                  </a:schemeClr>
                </a:solidFill>
              </a:rPr>
              <a:t>Plus de </a:t>
            </a:r>
            <a:r>
              <a:rPr lang="nl-BE" sz="1800" dirty="0" err="1">
                <a:solidFill>
                  <a:schemeClr val="accent5">
                    <a:lumMod val="75000"/>
                  </a:schemeClr>
                </a:solidFill>
              </a:rPr>
              <a:t>distinction</a:t>
            </a:r>
            <a:r>
              <a:rPr lang="nl-BE" sz="1800" dirty="0">
                <a:solidFill>
                  <a:schemeClr val="accent5">
                    <a:lumMod val="75000"/>
                  </a:schemeClr>
                </a:solidFill>
              </a:rPr>
              <a:t> </a:t>
            </a:r>
            <a:r>
              <a:rPr lang="nl-BE" sz="1800" dirty="0" err="1">
                <a:solidFill>
                  <a:schemeClr val="accent5">
                    <a:lumMod val="75000"/>
                  </a:schemeClr>
                </a:solidFill>
              </a:rPr>
              <a:t>entre</a:t>
            </a:r>
            <a:r>
              <a:rPr lang="nl-BE" sz="1800" dirty="0">
                <a:solidFill>
                  <a:schemeClr val="accent5">
                    <a:lumMod val="75000"/>
                  </a:schemeClr>
                </a:solidFill>
              </a:rPr>
              <a:t> coauteurs et complices </a:t>
            </a:r>
            <a:r>
              <a:rPr lang="nl-BE" sz="1800" dirty="0"/>
              <a:t>(</a:t>
            </a:r>
            <a:r>
              <a:rPr lang="nl-BE" sz="1800" dirty="0" err="1"/>
              <a:t>même</a:t>
            </a:r>
            <a:r>
              <a:rPr lang="nl-BE" sz="1800" dirty="0"/>
              <a:t> </a:t>
            </a:r>
            <a:r>
              <a:rPr lang="nl-BE" sz="1800" dirty="0" err="1"/>
              <a:t>peine</a:t>
            </a:r>
            <a:r>
              <a:rPr lang="nl-BE" sz="1800" dirty="0"/>
              <a:t> que </a:t>
            </a:r>
            <a:r>
              <a:rPr lang="nl-BE" sz="1800" dirty="0" err="1"/>
              <a:t>l’auteur</a:t>
            </a:r>
            <a:r>
              <a:rPr lang="nl-BE" sz="1800" dirty="0"/>
              <a:t>) ;</a:t>
            </a:r>
          </a:p>
          <a:p>
            <a:pPr marL="685806" lvl="1" indent="-285750">
              <a:buFont typeface="Wingdings" panose="05000000000000000000" pitchFamily="2" charset="2"/>
              <a:buChar char="Ø"/>
            </a:pPr>
            <a:endParaRPr lang="nl-BE" sz="1800" dirty="0"/>
          </a:p>
          <a:p>
            <a:pPr marL="685806" lvl="1" indent="-285750">
              <a:buFont typeface="Wingdings" panose="05000000000000000000" pitchFamily="2" charset="2"/>
              <a:buChar char="Ø"/>
            </a:pPr>
            <a:r>
              <a:rPr lang="nl-BE" sz="1800" dirty="0" err="1"/>
              <a:t>Codification</a:t>
            </a:r>
            <a:r>
              <a:rPr lang="nl-BE" sz="1800" dirty="0"/>
              <a:t> de la </a:t>
            </a:r>
            <a:r>
              <a:rPr lang="nl-BE" sz="1800" dirty="0" err="1"/>
              <a:t>jurisprudence</a:t>
            </a:r>
            <a:r>
              <a:rPr lang="nl-BE" sz="1800" dirty="0"/>
              <a:t> ;</a:t>
            </a:r>
          </a:p>
          <a:p>
            <a:pPr marL="685806" lvl="1" indent="-285750">
              <a:buFont typeface="Wingdings" panose="05000000000000000000" pitchFamily="2" charset="2"/>
              <a:buChar char="Ø"/>
            </a:pPr>
            <a:endParaRPr lang="nl-BE" sz="1800" dirty="0"/>
          </a:p>
          <a:p>
            <a:pPr marL="685806" lvl="1" indent="-285750">
              <a:buFont typeface="Wingdings" panose="05000000000000000000" pitchFamily="2" charset="2"/>
              <a:buChar char="Ø"/>
            </a:pPr>
            <a:r>
              <a:rPr lang="nl-BE" sz="1800" dirty="0" err="1"/>
              <a:t>Contribution</a:t>
            </a:r>
            <a:r>
              <a:rPr lang="nl-BE" sz="1800" dirty="0"/>
              <a:t> de </a:t>
            </a:r>
            <a:r>
              <a:rPr lang="nl-BE" sz="1800" dirty="0" err="1"/>
              <a:t>manière</a:t>
            </a:r>
            <a:r>
              <a:rPr lang="nl-BE" sz="1800" dirty="0"/>
              <a:t> volontaire et </a:t>
            </a:r>
            <a:r>
              <a:rPr lang="nl-BE" sz="1800" dirty="0" err="1">
                <a:solidFill>
                  <a:schemeClr val="accent5">
                    <a:lumMod val="75000"/>
                  </a:schemeClr>
                </a:solidFill>
              </a:rPr>
              <a:t>significative</a:t>
            </a:r>
            <a:r>
              <a:rPr lang="nl-BE" sz="1800" dirty="0"/>
              <a:t> à </a:t>
            </a:r>
            <a:r>
              <a:rPr lang="nl-BE" sz="1800" dirty="0" err="1"/>
              <a:t>l’infraction</a:t>
            </a:r>
            <a:r>
              <a:rPr lang="nl-BE" sz="1800" dirty="0"/>
              <a:t> (</a:t>
            </a:r>
            <a:r>
              <a:rPr lang="nl-BE" sz="1800" dirty="0" err="1"/>
              <a:t>ou</a:t>
            </a:r>
            <a:r>
              <a:rPr lang="nl-BE" sz="1800" dirty="0"/>
              <a:t> à la </a:t>
            </a:r>
            <a:r>
              <a:rPr lang="nl-BE" sz="1800" dirty="0" err="1"/>
              <a:t>tentative</a:t>
            </a:r>
            <a:r>
              <a:rPr lang="nl-BE" sz="1800" dirty="0"/>
              <a:t>) </a:t>
            </a:r>
            <a:r>
              <a:rPr lang="nl-BE" sz="1800" dirty="0" err="1"/>
              <a:t>d’une</a:t>
            </a:r>
            <a:r>
              <a:rPr lang="nl-BE" sz="1800" dirty="0"/>
              <a:t> des </a:t>
            </a:r>
            <a:r>
              <a:rPr lang="nl-BE" sz="1800" dirty="0" err="1"/>
              <a:t>manières</a:t>
            </a:r>
            <a:r>
              <a:rPr lang="nl-BE" sz="1800" dirty="0"/>
              <a:t> </a:t>
            </a:r>
            <a:r>
              <a:rPr lang="nl-BE" sz="1800" dirty="0" err="1"/>
              <a:t>prévues</a:t>
            </a:r>
            <a:r>
              <a:rPr lang="nl-BE" sz="1800" dirty="0"/>
              <a:t> par la </a:t>
            </a:r>
            <a:r>
              <a:rPr lang="nl-BE" sz="1800" dirty="0" err="1"/>
              <a:t>loi</a:t>
            </a:r>
            <a:r>
              <a:rPr lang="nl-BE" sz="1800" dirty="0"/>
              <a:t>.</a:t>
            </a:r>
          </a:p>
        </p:txBody>
      </p:sp>
    </p:spTree>
    <p:extLst>
      <p:ext uri="{BB962C8B-B14F-4D97-AF65-F5344CB8AC3E}">
        <p14:creationId xmlns:p14="http://schemas.microsoft.com/office/powerpoint/2010/main" val="16034815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8DDA986-B6EE-4642-AC60-0490373E6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0B62878-12EF-4E97-A284-47BAFC30D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D79188D-1ED5-4705-B8C7-5D6FB7670A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514" y="685800"/>
            <a:ext cx="10800972"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8200922" y="1971305"/>
            <a:ext cx="2706563" cy="2220686"/>
          </a:xfrm>
          <a:ln>
            <a:solidFill>
              <a:schemeClr val="tx1"/>
            </a:solidFill>
          </a:ln>
        </p:spPr>
        <p:txBody>
          <a:bodyPr anchor="t">
            <a:normAutofit/>
          </a:bodyPr>
          <a:lstStyle/>
          <a:p>
            <a:pPr marL="0" indent="0">
              <a:buNone/>
            </a:pPr>
            <a:endParaRPr lang="nl-BE" sz="1400" i="1" dirty="0">
              <a:solidFill>
                <a:schemeClr val="tx1">
                  <a:lumMod val="65000"/>
                  <a:lumOff val="35000"/>
                </a:schemeClr>
              </a:solidFill>
            </a:endParaRPr>
          </a:p>
          <a:p>
            <a:pPr marL="0" indent="0">
              <a:buNone/>
            </a:pPr>
            <a:endParaRPr lang="nl-BE" sz="1400" i="1" dirty="0">
              <a:solidFill>
                <a:schemeClr val="tx1">
                  <a:lumMod val="65000"/>
                  <a:lumOff val="35000"/>
                </a:schemeClr>
              </a:solidFill>
            </a:endParaRPr>
          </a:p>
          <a:p>
            <a:pPr marL="400056" lvl="1" indent="0">
              <a:buNone/>
            </a:pPr>
            <a:r>
              <a:rPr lang="nl-BE" sz="2000" dirty="0" err="1">
                <a:solidFill>
                  <a:schemeClr val="tx1">
                    <a:lumMod val="65000"/>
                    <a:lumOff val="35000"/>
                  </a:schemeClr>
                </a:solidFill>
              </a:rPr>
              <a:t>Codification</a:t>
            </a:r>
            <a:r>
              <a:rPr lang="nl-BE" sz="2000" dirty="0">
                <a:solidFill>
                  <a:schemeClr val="tx1">
                    <a:lumMod val="65000"/>
                    <a:lumOff val="35000"/>
                  </a:schemeClr>
                </a:solidFill>
              </a:rPr>
              <a:t> de la </a:t>
            </a:r>
            <a:r>
              <a:rPr lang="nl-BE" sz="2000" dirty="0" err="1">
                <a:solidFill>
                  <a:schemeClr val="tx1">
                    <a:lumMod val="65000"/>
                    <a:lumOff val="35000"/>
                  </a:schemeClr>
                </a:solidFill>
              </a:rPr>
              <a:t>jurisprudence</a:t>
            </a:r>
            <a:r>
              <a:rPr lang="nl-BE" sz="2000" dirty="0">
                <a:solidFill>
                  <a:schemeClr val="tx1">
                    <a:lumMod val="65000"/>
                    <a:lumOff val="35000"/>
                  </a:schemeClr>
                </a:solidFill>
              </a:rPr>
              <a:t> CEDH et de la Cour de </a:t>
            </a:r>
            <a:r>
              <a:rPr lang="nl-BE" sz="2000" dirty="0" err="1">
                <a:solidFill>
                  <a:schemeClr val="tx1">
                    <a:lumMod val="65000"/>
                    <a:lumOff val="35000"/>
                  </a:schemeClr>
                </a:solidFill>
              </a:rPr>
              <a:t>cassation</a:t>
            </a:r>
            <a:endParaRPr lang="nl-BE" sz="2000" dirty="0">
              <a:solidFill>
                <a:schemeClr val="tx1">
                  <a:lumMod val="65000"/>
                  <a:lumOff val="35000"/>
                </a:schemeClr>
              </a:solidFill>
            </a:endParaRPr>
          </a:p>
          <a:p>
            <a:pPr marL="0" indent="0">
              <a:buNone/>
            </a:pPr>
            <a:endParaRPr lang="nl-BE" sz="1400" i="1" dirty="0">
              <a:solidFill>
                <a:schemeClr val="tx1">
                  <a:lumMod val="65000"/>
                  <a:lumOff val="35000"/>
                </a:schemeClr>
              </a:solidFill>
            </a:endParaRPr>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9180576" y="6356350"/>
            <a:ext cx="2743200" cy="365125"/>
          </a:xfrm>
        </p:spPr>
        <p:txBody>
          <a:bodyPr>
            <a:normAutofit/>
          </a:bodyPr>
          <a:lstStyle/>
          <a:p>
            <a:pPr>
              <a:spcAft>
                <a:spcPts val="600"/>
              </a:spcAft>
            </a:pPr>
            <a:fld id="{936F8E82-FA06-4262-BC24-5C54F77931AE}" type="slidenum">
              <a:rPr lang="nl-BE" sz="800">
                <a:solidFill>
                  <a:srgbClr val="595959"/>
                </a:solidFill>
              </a:rPr>
              <a:pPr>
                <a:spcAft>
                  <a:spcPts val="600"/>
                </a:spcAft>
              </a:pPr>
              <a:t>36</a:t>
            </a:fld>
            <a:endParaRPr lang="nl-BE" sz="800">
              <a:solidFill>
                <a:srgbClr val="595959"/>
              </a:solidFill>
            </a:endParaRPr>
          </a:p>
        </p:txBody>
      </p:sp>
      <p:pic>
        <p:nvPicPr>
          <p:cNvPr id="8" name="Image 7">
            <a:extLst>
              <a:ext uri="{FF2B5EF4-FFF2-40B4-BE49-F238E27FC236}">
                <a16:creationId xmlns:a16="http://schemas.microsoft.com/office/drawing/2014/main" id="{B37CC948-574F-BB7E-89B6-FE675C06EE4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88566"/>
            <a:ext cx="6435381" cy="1455114"/>
          </a:xfrm>
          <a:prstGeom prst="rect">
            <a:avLst/>
          </a:prstGeom>
        </p:spPr>
      </p:pic>
      <p:sp>
        <p:nvSpPr>
          <p:cNvPr id="11" name="ZoneTexte 10">
            <a:extLst>
              <a:ext uri="{FF2B5EF4-FFF2-40B4-BE49-F238E27FC236}">
                <a16:creationId xmlns:a16="http://schemas.microsoft.com/office/drawing/2014/main" id="{3FD2E186-B029-3BA1-F88E-45F06CAA9311}"/>
              </a:ext>
            </a:extLst>
          </p:cNvPr>
          <p:cNvSpPr txBox="1"/>
          <p:nvPr/>
        </p:nvSpPr>
        <p:spPr>
          <a:xfrm>
            <a:off x="857003" y="981891"/>
            <a:ext cx="6134549" cy="4955203"/>
          </a:xfrm>
          <a:prstGeom prst="rect">
            <a:avLst/>
          </a:prstGeom>
          <a:noFill/>
        </p:spPr>
        <p:txBody>
          <a:bodyPr wrap="square">
            <a:spAutoFit/>
          </a:bodyPr>
          <a:lstStyle/>
          <a:p>
            <a:pPr marL="0" indent="0">
              <a:buNone/>
            </a:pPr>
            <a:r>
              <a:rPr lang="nl-BE" b="1" dirty="0"/>
              <a:t>Art. 20. La </a:t>
            </a:r>
            <a:r>
              <a:rPr lang="nl-BE" b="1" dirty="0" err="1"/>
              <a:t>communication</a:t>
            </a:r>
            <a:r>
              <a:rPr lang="nl-BE" b="1" dirty="0"/>
              <a:t> des </a:t>
            </a:r>
            <a:r>
              <a:rPr lang="nl-BE" b="1" dirty="0" err="1"/>
              <a:t>éléments</a:t>
            </a:r>
            <a:r>
              <a:rPr lang="nl-BE" b="1" dirty="0"/>
              <a:t> </a:t>
            </a:r>
            <a:r>
              <a:rPr lang="nl-BE" b="1" dirty="0" err="1"/>
              <a:t>aggravants</a:t>
            </a:r>
            <a:r>
              <a:rPr lang="nl-BE" b="1" dirty="0"/>
              <a:t> et des facteurs </a:t>
            </a:r>
            <a:r>
              <a:rPr lang="nl-BE" b="1" dirty="0" err="1"/>
              <a:t>aggravants</a:t>
            </a:r>
            <a:r>
              <a:rPr lang="nl-BE" b="1" dirty="0"/>
              <a:t> </a:t>
            </a:r>
            <a:r>
              <a:rPr lang="nl-BE" b="1" dirty="0" err="1"/>
              <a:t>aux</a:t>
            </a:r>
            <a:r>
              <a:rPr lang="nl-BE" b="1" dirty="0"/>
              <a:t> </a:t>
            </a:r>
            <a:r>
              <a:rPr lang="nl-BE" b="1" dirty="0" err="1"/>
              <a:t>participants</a:t>
            </a:r>
            <a:endParaRPr lang="nl-BE" b="1" dirty="0"/>
          </a:p>
          <a:p>
            <a:pPr marL="0" indent="0">
              <a:buNone/>
            </a:pPr>
            <a:endParaRPr lang="nl-BE" b="1" dirty="0"/>
          </a:p>
          <a:p>
            <a:pPr lvl="1" indent="0">
              <a:spcBef>
                <a:spcPts val="400"/>
              </a:spcBef>
              <a:spcAft>
                <a:spcPts val="400"/>
              </a:spcAft>
              <a:buNone/>
            </a:pPr>
            <a:r>
              <a:rPr lang="fr-FR" i="1" dirty="0">
                <a:ea typeface="Times New Roman" panose="02020603050405020304" pitchFamily="18" charset="0"/>
              </a:rPr>
              <a:t>L’auteur au sens de l’article 17, 3°, ou le participant qui avait connaissance ou devait avoir connaissance de l’existence d’un élément aggravant objectif ou d’un facteur aggravant objectif de l’infraction ou qui savait ou devait savoir que la réalisation de cet élément ou de ce facteur s’inscrivait dans le cours normal ou prévisible des événements et qui, en connaissance de cause, a persisté dans sa volonté de s’associer à la commission de l’infraction, est puni comme l’auteur ou le participant de l’infraction aggravée.</a:t>
            </a:r>
            <a:endParaRPr lang="en-GB" i="1" dirty="0">
              <a:ea typeface="Times New Roman" panose="02020603050405020304" pitchFamily="18" charset="0"/>
            </a:endParaRPr>
          </a:p>
          <a:p>
            <a:pPr lvl="1" indent="0">
              <a:spcBef>
                <a:spcPts val="400"/>
              </a:spcBef>
              <a:spcAft>
                <a:spcPts val="400"/>
              </a:spcAft>
              <a:buNone/>
            </a:pPr>
            <a:r>
              <a:rPr lang="fr-FR" i="1" dirty="0"/>
              <a:t>Les éléments aggravants subjectifs et les facteurs aggravants subjectifs affectent la peine de l’auteur ou du participant à une infraction seulement lorsque les conditions d’application sont remplies dans son chef.</a:t>
            </a:r>
            <a:endParaRPr lang="nl-BE" i="1" dirty="0"/>
          </a:p>
        </p:txBody>
      </p:sp>
    </p:spTree>
    <p:extLst>
      <p:ext uri="{BB962C8B-B14F-4D97-AF65-F5344CB8AC3E}">
        <p14:creationId xmlns:p14="http://schemas.microsoft.com/office/powerpoint/2010/main" val="30730406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395809" y="584266"/>
            <a:ext cx="7055380" cy="528010"/>
          </a:xfrm>
        </p:spPr>
        <p:txBody>
          <a:bodyPr>
            <a:normAutofit fontScale="9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BE" sz="2000" dirty="0"/>
              <a:t>Livre Ier  Chapitre 3. L’auteur de infraction</a:t>
            </a:r>
            <a:br>
              <a:rPr lang="fr-BE" sz="2000" dirty="0"/>
            </a:b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Section</a:t>
            </a:r>
            <a: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t> 3, Les </a:t>
            </a: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causes</a:t>
            </a:r>
            <a: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d’exemption</a:t>
            </a:r>
            <a: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t> de la </a:t>
            </a: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culpabilité</a:t>
            </a:r>
            <a:b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br>
            <a:br>
              <a:rPr lang="fr-BE" sz="2000" dirty="0"/>
            </a:br>
            <a:br>
              <a:rPr lang="fr-BE" sz="2000" dirty="0"/>
            </a:br>
            <a:endParaRPr lang="fr-BE" sz="2000"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218252" y="1694027"/>
            <a:ext cx="7614644" cy="3916442"/>
          </a:xfrm>
        </p:spPr>
        <p:txBody>
          <a:bodyPr>
            <a:noAutofit/>
          </a:bodyPr>
          <a:lstStyle/>
          <a:p>
            <a:endParaRPr lang="nl-BE" sz="2000" i="1" dirty="0"/>
          </a:p>
          <a:p>
            <a:pPr marL="0" indent="0">
              <a:buNone/>
            </a:pPr>
            <a:r>
              <a:rPr lang="nl-BE" dirty="0"/>
              <a:t>Art. 21 Les </a:t>
            </a:r>
            <a:r>
              <a:rPr lang="nl-BE" dirty="0" err="1"/>
              <a:t>causes</a:t>
            </a:r>
            <a:r>
              <a:rPr lang="nl-BE" dirty="0"/>
              <a:t> </a:t>
            </a:r>
            <a:r>
              <a:rPr lang="nl-BE" dirty="0" err="1"/>
              <a:t>d’exemption</a:t>
            </a:r>
            <a:r>
              <a:rPr lang="nl-BE" dirty="0"/>
              <a:t> de la </a:t>
            </a:r>
            <a:r>
              <a:rPr lang="nl-BE" dirty="0" err="1"/>
              <a:t>culpabilité</a:t>
            </a:r>
            <a:endParaRPr lang="nl-BE" dirty="0"/>
          </a:p>
          <a:p>
            <a:pPr marL="0" indent="0">
              <a:buNone/>
            </a:pPr>
            <a:endParaRPr lang="nl-BE" dirty="0"/>
          </a:p>
          <a:p>
            <a:pPr marL="685806" lvl="1" indent="-285750">
              <a:buFont typeface="Wingdings" panose="05000000000000000000" pitchFamily="2" charset="2"/>
              <a:buChar char="§"/>
            </a:pPr>
            <a:r>
              <a:rPr lang="nl-BE" dirty="0"/>
              <a:t> Font </a:t>
            </a:r>
            <a:r>
              <a:rPr lang="nl-BE" dirty="0" err="1"/>
              <a:t>disparaître</a:t>
            </a:r>
            <a:r>
              <a:rPr lang="nl-BE" dirty="0"/>
              <a:t> </a:t>
            </a:r>
            <a:r>
              <a:rPr lang="nl-BE" dirty="0" err="1"/>
              <a:t>l’élément</a:t>
            </a:r>
            <a:r>
              <a:rPr lang="nl-BE" dirty="0"/>
              <a:t> </a:t>
            </a:r>
            <a:r>
              <a:rPr lang="nl-BE" dirty="0" err="1"/>
              <a:t>moral</a:t>
            </a:r>
            <a:r>
              <a:rPr lang="nl-BE" dirty="0"/>
              <a:t> de base de </a:t>
            </a:r>
            <a:r>
              <a:rPr lang="nl-BE" dirty="0" err="1"/>
              <a:t>l’infraction</a:t>
            </a:r>
            <a:r>
              <a:rPr lang="nl-BE" dirty="0"/>
              <a:t> (</a:t>
            </a:r>
            <a:r>
              <a:rPr lang="nl-BE" dirty="0" err="1"/>
              <a:t>conscience</a:t>
            </a:r>
            <a:r>
              <a:rPr lang="nl-BE" dirty="0"/>
              <a:t> </a:t>
            </a:r>
            <a:r>
              <a:rPr lang="nl-BE" dirty="0" err="1"/>
              <a:t>d’agir</a:t>
            </a:r>
            <a:r>
              <a:rPr lang="nl-BE" dirty="0"/>
              <a:t> et libre </a:t>
            </a:r>
            <a:r>
              <a:rPr lang="nl-BE" dirty="0" err="1"/>
              <a:t>arbitre</a:t>
            </a:r>
            <a:r>
              <a:rPr lang="nl-BE" dirty="0"/>
              <a:t>).</a:t>
            </a:r>
          </a:p>
          <a:p>
            <a:pPr marL="685806" lvl="1" indent="-285750">
              <a:buFont typeface="Wingdings" panose="05000000000000000000" pitchFamily="2" charset="2"/>
              <a:buChar char="§"/>
            </a:pPr>
            <a:endParaRPr lang="nl-BE" dirty="0"/>
          </a:p>
          <a:p>
            <a:pPr marL="685806" lvl="1" indent="-285750">
              <a:buFont typeface="Wingdings" panose="05000000000000000000" pitchFamily="2" charset="2"/>
              <a:buChar char="§"/>
            </a:pPr>
            <a:r>
              <a:rPr lang="nl-BE" dirty="0" err="1"/>
              <a:t>Causes</a:t>
            </a:r>
            <a:r>
              <a:rPr lang="nl-BE" dirty="0"/>
              <a:t> </a:t>
            </a:r>
            <a:r>
              <a:rPr lang="nl-BE" dirty="0" err="1"/>
              <a:t>appréciées</a:t>
            </a:r>
            <a:r>
              <a:rPr lang="nl-BE" dirty="0"/>
              <a:t> </a:t>
            </a:r>
            <a:r>
              <a:rPr lang="nl-BE" dirty="0" err="1"/>
              <a:t>individuellement</a:t>
            </a:r>
            <a:r>
              <a:rPr lang="nl-BE" dirty="0"/>
              <a:t> dans </a:t>
            </a:r>
            <a:r>
              <a:rPr lang="nl-BE" dirty="0" err="1"/>
              <a:t>le</a:t>
            </a:r>
            <a:r>
              <a:rPr lang="nl-BE" dirty="0"/>
              <a:t> chef de </a:t>
            </a:r>
            <a:r>
              <a:rPr lang="nl-BE" dirty="0" err="1"/>
              <a:t>chacun</a:t>
            </a:r>
            <a:r>
              <a:rPr lang="nl-BE" dirty="0"/>
              <a:t> des auteurs</a:t>
            </a:r>
            <a:r>
              <a:rPr lang="nl-BE" dirty="0">
                <a:latin typeface="Times New Roman" panose="02020603050405020304" pitchFamily="18" charset="0"/>
              </a:rPr>
              <a:t>.</a:t>
            </a:r>
            <a:endParaRPr lang="nl-BE" dirty="0"/>
          </a:p>
          <a:p>
            <a:pPr marL="0" indent="0">
              <a:buNone/>
            </a:pPr>
            <a:endParaRPr lang="nl-BE" sz="1600" i="1" dirty="0"/>
          </a:p>
          <a:p>
            <a:pPr marL="0" indent="0">
              <a:buNone/>
            </a:pPr>
            <a:endParaRPr lang="nl-BE" sz="1600" i="1" dirty="0"/>
          </a:p>
          <a:p>
            <a:pPr marL="0" indent="0">
              <a:buNone/>
            </a:pPr>
            <a:endParaRPr lang="nl-BE" i="1"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37</a:t>
            </a:fld>
            <a:endParaRPr lang="nl-BE"/>
          </a:p>
        </p:txBody>
      </p:sp>
      <p:grpSp>
        <p:nvGrpSpPr>
          <p:cNvPr id="11" name="Groupe 10">
            <a:extLst>
              <a:ext uri="{FF2B5EF4-FFF2-40B4-BE49-F238E27FC236}">
                <a16:creationId xmlns:a16="http://schemas.microsoft.com/office/drawing/2014/main" id="{E6D42166-BE17-D1A5-E995-71A299588A16}"/>
              </a:ext>
            </a:extLst>
          </p:cNvPr>
          <p:cNvGrpSpPr/>
          <p:nvPr/>
        </p:nvGrpSpPr>
        <p:grpSpPr>
          <a:xfrm>
            <a:off x="6544874" y="429887"/>
            <a:ext cx="5180932" cy="5464081"/>
            <a:chOff x="7399898" y="584266"/>
            <a:chExt cx="5180932" cy="5464081"/>
          </a:xfrm>
        </p:grpSpPr>
        <p:sp>
          <p:nvSpPr>
            <p:cNvPr id="5" name="Organigramme : Connecteur 4">
              <a:extLst>
                <a:ext uri="{FF2B5EF4-FFF2-40B4-BE49-F238E27FC236}">
                  <a16:creationId xmlns:a16="http://schemas.microsoft.com/office/drawing/2014/main" id="{B323E3B4-C101-8208-C422-2AF732C575EB}"/>
                </a:ext>
              </a:extLst>
            </p:cNvPr>
            <p:cNvSpPr/>
            <p:nvPr/>
          </p:nvSpPr>
          <p:spPr>
            <a:xfrm>
              <a:off x="7399898" y="584266"/>
              <a:ext cx="1600200" cy="1477414"/>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altLang="en-US" sz="1400" dirty="0"/>
                <a:t>Conscience d’agir et libre arbitre = </a:t>
              </a:r>
              <a:r>
                <a:rPr lang="fr-BE" altLang="en-US" sz="1400" dirty="0" err="1"/>
                <a:t>él</a:t>
              </a:r>
              <a:r>
                <a:rPr lang="fr-BE" altLang="en-US" sz="1400" dirty="0"/>
                <a:t>. moral de base</a:t>
              </a:r>
            </a:p>
          </p:txBody>
        </p:sp>
        <p:sp>
          <p:nvSpPr>
            <p:cNvPr id="6" name="Organigramme : Connecteur 5">
              <a:extLst>
                <a:ext uri="{FF2B5EF4-FFF2-40B4-BE49-F238E27FC236}">
                  <a16:creationId xmlns:a16="http://schemas.microsoft.com/office/drawing/2014/main" id="{30A6AF61-F3EE-936F-0AED-1C334C08D82C}"/>
                </a:ext>
              </a:extLst>
            </p:cNvPr>
            <p:cNvSpPr/>
            <p:nvPr/>
          </p:nvSpPr>
          <p:spPr>
            <a:xfrm>
              <a:off x="8264818" y="1413560"/>
              <a:ext cx="1600200" cy="1477414"/>
            </a:xfrm>
            <a:prstGeom prst="flowChartConnector">
              <a:avLst/>
            </a:prstGeom>
            <a:solidFill>
              <a:schemeClr val="accent1">
                <a:alpha val="79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altLang="en-US" sz="1400" dirty="0"/>
                <a:t>Conscience d’agir et libre arbitre = </a:t>
              </a:r>
              <a:r>
                <a:rPr lang="fr-BE" altLang="en-US" sz="1400" dirty="0" err="1"/>
                <a:t>él</a:t>
              </a:r>
              <a:r>
                <a:rPr lang="fr-BE" altLang="en-US" sz="1400" dirty="0"/>
                <a:t>. moral de base</a:t>
              </a:r>
            </a:p>
          </p:txBody>
        </p:sp>
        <p:sp>
          <p:nvSpPr>
            <p:cNvPr id="7" name="Organigramme : Connecteur 6">
              <a:extLst>
                <a:ext uri="{FF2B5EF4-FFF2-40B4-BE49-F238E27FC236}">
                  <a16:creationId xmlns:a16="http://schemas.microsoft.com/office/drawing/2014/main" id="{D5EEB165-7456-8ED8-033C-5C1A6930CD26}"/>
                </a:ext>
              </a:extLst>
            </p:cNvPr>
            <p:cNvSpPr/>
            <p:nvPr/>
          </p:nvSpPr>
          <p:spPr>
            <a:xfrm>
              <a:off x="9111022" y="2245270"/>
              <a:ext cx="1600200" cy="1477414"/>
            </a:xfrm>
            <a:prstGeom prst="flowChartConnector">
              <a:avLst/>
            </a:prstGeom>
            <a:solidFill>
              <a:schemeClr val="accent1">
                <a:alpha val="59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altLang="en-US" sz="1400" dirty="0"/>
                <a:t>Conscience d’agir et libre arbitre = </a:t>
              </a:r>
              <a:r>
                <a:rPr lang="fr-BE" altLang="en-US" sz="1400" dirty="0" err="1"/>
                <a:t>él</a:t>
              </a:r>
              <a:r>
                <a:rPr lang="fr-BE" altLang="en-US" sz="1400" dirty="0"/>
                <a:t>. moral de base</a:t>
              </a:r>
            </a:p>
          </p:txBody>
        </p:sp>
        <p:sp>
          <p:nvSpPr>
            <p:cNvPr id="8" name="Organigramme : Connecteur 7">
              <a:extLst>
                <a:ext uri="{FF2B5EF4-FFF2-40B4-BE49-F238E27FC236}">
                  <a16:creationId xmlns:a16="http://schemas.microsoft.com/office/drawing/2014/main" id="{83BA47AC-A74F-8C8B-5665-8820A6A07E8F}"/>
                </a:ext>
              </a:extLst>
            </p:cNvPr>
            <p:cNvSpPr/>
            <p:nvPr/>
          </p:nvSpPr>
          <p:spPr>
            <a:xfrm>
              <a:off x="9753600" y="2991143"/>
              <a:ext cx="1600200" cy="1477414"/>
            </a:xfrm>
            <a:prstGeom prst="flowChartConnector">
              <a:avLst/>
            </a:prstGeom>
            <a:solidFill>
              <a:schemeClr val="accent1">
                <a:alpha val="34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altLang="en-US" sz="1400" dirty="0"/>
                <a:t>Conscience d’agir et libre arbitre = </a:t>
              </a:r>
              <a:r>
                <a:rPr lang="fr-BE" altLang="en-US" sz="1400" dirty="0" err="1"/>
                <a:t>él</a:t>
              </a:r>
              <a:r>
                <a:rPr lang="fr-BE" altLang="en-US" sz="1400" dirty="0"/>
                <a:t>. moral de base</a:t>
              </a:r>
            </a:p>
          </p:txBody>
        </p:sp>
        <p:sp>
          <p:nvSpPr>
            <p:cNvPr id="9" name="Organigramme : Connecteur 8">
              <a:extLst>
                <a:ext uri="{FF2B5EF4-FFF2-40B4-BE49-F238E27FC236}">
                  <a16:creationId xmlns:a16="http://schemas.microsoft.com/office/drawing/2014/main" id="{F9A1CDD6-B9D8-642D-1160-7F297383C5BE}"/>
                </a:ext>
              </a:extLst>
            </p:cNvPr>
            <p:cNvSpPr/>
            <p:nvPr/>
          </p:nvSpPr>
          <p:spPr>
            <a:xfrm>
              <a:off x="10400718" y="3832226"/>
              <a:ext cx="1600200" cy="1477414"/>
            </a:xfrm>
            <a:prstGeom prst="flowChartConnector">
              <a:avLst/>
            </a:prstGeom>
            <a:solidFill>
              <a:schemeClr val="accent1">
                <a:alpha val="18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altLang="en-US" sz="1400" dirty="0"/>
                <a:t>Conscience d’agir et libre arbitre = </a:t>
              </a:r>
              <a:r>
                <a:rPr lang="fr-BE" altLang="en-US" sz="1400" dirty="0" err="1"/>
                <a:t>él</a:t>
              </a:r>
              <a:r>
                <a:rPr lang="fr-BE" altLang="en-US" sz="1400" dirty="0"/>
                <a:t>. moral de base</a:t>
              </a:r>
            </a:p>
          </p:txBody>
        </p:sp>
        <p:sp>
          <p:nvSpPr>
            <p:cNvPr id="10" name="Organigramme : Connecteur 9">
              <a:extLst>
                <a:ext uri="{FF2B5EF4-FFF2-40B4-BE49-F238E27FC236}">
                  <a16:creationId xmlns:a16="http://schemas.microsoft.com/office/drawing/2014/main" id="{5149F258-BE1B-11C8-12F4-3E334A5F96BB}"/>
                </a:ext>
              </a:extLst>
            </p:cNvPr>
            <p:cNvSpPr/>
            <p:nvPr/>
          </p:nvSpPr>
          <p:spPr>
            <a:xfrm>
              <a:off x="10980630" y="4570933"/>
              <a:ext cx="1600200" cy="1477414"/>
            </a:xfrm>
            <a:prstGeom prst="flowChartConnector">
              <a:avLst/>
            </a:prstGeom>
            <a:solidFill>
              <a:schemeClr val="accent1">
                <a:alpha val="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altLang="en-US" sz="1400" dirty="0"/>
                <a:t>Conscience d’agir et libre arbitre = </a:t>
              </a:r>
              <a:r>
                <a:rPr lang="fr-BE" altLang="en-US" sz="1400" dirty="0" err="1"/>
                <a:t>él</a:t>
              </a:r>
              <a:r>
                <a:rPr lang="fr-BE" altLang="en-US" sz="1400" dirty="0"/>
                <a:t>. moral de base</a:t>
              </a:r>
            </a:p>
          </p:txBody>
        </p:sp>
      </p:grpSp>
    </p:spTree>
    <p:extLst>
      <p:ext uri="{BB962C8B-B14F-4D97-AF65-F5344CB8AC3E}">
        <p14:creationId xmlns:p14="http://schemas.microsoft.com/office/powerpoint/2010/main" val="15735644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Rectangle 23">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re 1">
            <a:extLst>
              <a:ext uri="{FF2B5EF4-FFF2-40B4-BE49-F238E27FC236}">
                <a16:creationId xmlns:a16="http://schemas.microsoft.com/office/drawing/2014/main" id="{7A8F230C-29F9-B2F7-EB2E-4226A38B66A3}"/>
              </a:ext>
            </a:extLst>
          </p:cNvPr>
          <p:cNvSpPr>
            <a:spLocks noGrp="1"/>
          </p:cNvSpPr>
          <p:nvPr>
            <p:ph type="title"/>
          </p:nvPr>
        </p:nvSpPr>
        <p:spPr>
          <a:xfrm>
            <a:off x="466722" y="586855"/>
            <a:ext cx="3201366" cy="3387497"/>
          </a:xfrm>
        </p:spPr>
        <p:txBody>
          <a:bodyPr anchor="b">
            <a:normAutofit fontScale="90000"/>
          </a:bodyPr>
          <a:lstStyle/>
          <a:p>
            <a:pPr marL="0" marR="0" lvl="0" indent="0" algn="r" defTabSz="914400" rtl="0" eaLnBrk="1" fontAlgn="auto" latinLnBrk="0" hangingPunct="1">
              <a:spcBef>
                <a:spcPts val="1000"/>
              </a:spcBef>
              <a:spcAft>
                <a:spcPts val="0"/>
              </a:spcAft>
              <a:buClrTx/>
              <a:buSzTx/>
              <a:buFont typeface="Arial" panose="020B0604020202020204" pitchFamily="34" charset="0"/>
              <a:buNone/>
              <a:tabLst/>
              <a:defRPr/>
            </a:pPr>
            <a:r>
              <a:rPr lang="fr-BE" sz="2800" dirty="0">
                <a:solidFill>
                  <a:srgbClr val="FFFFFF"/>
                </a:solidFill>
              </a:rPr>
              <a:t>Livre Ier  Chapitre 3. L’auteur de infraction</a:t>
            </a:r>
            <a:br>
              <a:rPr lang="fr-BE" sz="2800" dirty="0">
                <a:solidFill>
                  <a:srgbClr val="FFFFFF"/>
                </a:solidFill>
              </a:rPr>
            </a:br>
            <a:br>
              <a:rPr lang="fr-BE" sz="2800" dirty="0">
                <a:solidFill>
                  <a:srgbClr val="FFFFFF"/>
                </a:solidFill>
              </a:rPr>
            </a:br>
            <a:r>
              <a:rPr kumimoji="0" lang="nl-BE" sz="2800" b="0" i="1" u="none" strike="noStrike" kern="1200" cap="none" spc="0" normalizeH="0" baseline="0" noProof="0" dirty="0" err="1">
                <a:ln>
                  <a:noFill/>
                </a:ln>
                <a:solidFill>
                  <a:srgbClr val="FFFFFF"/>
                </a:solidFill>
                <a:effectLst/>
                <a:uLnTx/>
                <a:uFillTx/>
                <a:latin typeface="Calibri" panose="020F0502020204030204"/>
                <a:ea typeface="+mn-ea"/>
                <a:cs typeface="+mn-cs"/>
              </a:rPr>
              <a:t>Section</a:t>
            </a:r>
            <a:r>
              <a:rPr kumimoji="0" lang="nl-BE" sz="2800" b="0" i="1" u="none" strike="noStrike" kern="1200" cap="none" spc="0" normalizeH="0" baseline="0" noProof="0" dirty="0">
                <a:ln>
                  <a:noFill/>
                </a:ln>
                <a:solidFill>
                  <a:srgbClr val="FFFFFF"/>
                </a:solidFill>
                <a:effectLst/>
                <a:uLnTx/>
                <a:uFillTx/>
                <a:latin typeface="Calibri" panose="020F0502020204030204"/>
                <a:ea typeface="+mn-ea"/>
                <a:cs typeface="+mn-cs"/>
              </a:rPr>
              <a:t> 3, Les </a:t>
            </a:r>
            <a:r>
              <a:rPr kumimoji="0" lang="nl-BE" sz="2800" b="0" i="1" u="none" strike="noStrike" kern="1200" cap="none" spc="0" normalizeH="0" baseline="0" noProof="0" dirty="0" err="1">
                <a:ln>
                  <a:noFill/>
                </a:ln>
                <a:solidFill>
                  <a:srgbClr val="FFFFFF"/>
                </a:solidFill>
                <a:effectLst/>
                <a:uLnTx/>
                <a:uFillTx/>
                <a:latin typeface="Calibri" panose="020F0502020204030204"/>
                <a:ea typeface="+mn-ea"/>
                <a:cs typeface="+mn-cs"/>
              </a:rPr>
              <a:t>causes</a:t>
            </a:r>
            <a:r>
              <a:rPr kumimoji="0" lang="nl-BE" sz="2800" b="0" i="1"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nl-BE" sz="2800" b="0" i="1" u="none" strike="noStrike" kern="1200" cap="none" spc="0" normalizeH="0" baseline="0" noProof="0" dirty="0" err="1">
                <a:ln>
                  <a:noFill/>
                </a:ln>
                <a:solidFill>
                  <a:srgbClr val="FFFFFF"/>
                </a:solidFill>
                <a:effectLst/>
                <a:uLnTx/>
                <a:uFillTx/>
                <a:latin typeface="Calibri" panose="020F0502020204030204"/>
                <a:ea typeface="+mn-ea"/>
                <a:cs typeface="+mn-cs"/>
              </a:rPr>
              <a:t>d’exemption</a:t>
            </a:r>
            <a:r>
              <a:rPr kumimoji="0" lang="nl-BE" sz="2800" b="0" i="1" u="none" strike="noStrike" kern="1200" cap="none" spc="0" normalizeH="0" baseline="0" noProof="0" dirty="0">
                <a:ln>
                  <a:noFill/>
                </a:ln>
                <a:solidFill>
                  <a:srgbClr val="FFFFFF"/>
                </a:solidFill>
                <a:effectLst/>
                <a:uLnTx/>
                <a:uFillTx/>
                <a:latin typeface="Calibri" panose="020F0502020204030204"/>
                <a:ea typeface="+mn-ea"/>
                <a:cs typeface="+mn-cs"/>
              </a:rPr>
              <a:t> de la </a:t>
            </a:r>
            <a:r>
              <a:rPr kumimoji="0" lang="nl-BE" sz="2800" b="0" i="1" u="none" strike="noStrike" kern="1200" cap="none" spc="0" normalizeH="0" baseline="0" noProof="0" dirty="0" err="1">
                <a:ln>
                  <a:noFill/>
                </a:ln>
                <a:solidFill>
                  <a:srgbClr val="FFFFFF"/>
                </a:solidFill>
                <a:effectLst/>
                <a:uLnTx/>
                <a:uFillTx/>
                <a:latin typeface="Calibri" panose="020F0502020204030204"/>
                <a:ea typeface="+mn-ea"/>
                <a:cs typeface="+mn-cs"/>
              </a:rPr>
              <a:t>culpabilité</a:t>
            </a:r>
            <a:br>
              <a:rPr kumimoji="0" lang="nl-BE" sz="2800" b="0" i="1" u="none" strike="noStrike" kern="1200" cap="none" spc="0" normalizeH="0" baseline="0" noProof="0" dirty="0">
                <a:ln>
                  <a:noFill/>
                </a:ln>
                <a:solidFill>
                  <a:srgbClr val="FFFFFF"/>
                </a:solidFill>
                <a:effectLst/>
                <a:uLnTx/>
                <a:uFillTx/>
                <a:latin typeface="Calibri" panose="020F0502020204030204"/>
                <a:ea typeface="+mn-ea"/>
                <a:cs typeface="+mn-cs"/>
              </a:rPr>
            </a:br>
            <a:br>
              <a:rPr lang="fr-BE" sz="2800" dirty="0">
                <a:solidFill>
                  <a:srgbClr val="FFFFFF"/>
                </a:solidFill>
              </a:rPr>
            </a:br>
            <a:br>
              <a:rPr lang="fr-BE" sz="2800" dirty="0">
                <a:solidFill>
                  <a:srgbClr val="FFFFFF"/>
                </a:solidFill>
              </a:rPr>
            </a:br>
            <a:endParaRPr lang="fr-BE" sz="2800" dirty="0">
              <a:solidFill>
                <a:srgbClr val="FFFFFF"/>
              </a:solidFill>
            </a:endParaRPr>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4203865" y="117016"/>
            <a:ext cx="5878286" cy="2370865"/>
          </a:xfrm>
          <a:ln>
            <a:solidFill>
              <a:schemeClr val="accent1">
                <a:lumMod val="60000"/>
                <a:lumOff val="40000"/>
              </a:schemeClr>
            </a:solidFill>
          </a:ln>
        </p:spPr>
        <p:txBody>
          <a:bodyPr anchor="ctr">
            <a:normAutofit/>
          </a:bodyPr>
          <a:lstStyle/>
          <a:p>
            <a:pPr marL="0" indent="0">
              <a:buNone/>
            </a:pPr>
            <a:endParaRPr lang="nl-BE" sz="2000" dirty="0"/>
          </a:p>
          <a:p>
            <a:pPr marL="0" indent="0">
              <a:buNone/>
            </a:pPr>
            <a:endParaRPr lang="nl-BE" sz="2000" dirty="0"/>
          </a:p>
          <a:p>
            <a:pPr marL="0" indent="0">
              <a:buNone/>
            </a:pPr>
            <a:r>
              <a:rPr lang="nl-BE" sz="2400" b="1" dirty="0"/>
              <a:t>Art. 22. La force </a:t>
            </a:r>
            <a:r>
              <a:rPr lang="nl-BE" sz="2400" b="1" dirty="0" err="1"/>
              <a:t>irrésistible</a:t>
            </a:r>
            <a:r>
              <a:rPr lang="nl-BE" sz="2400" b="1" dirty="0"/>
              <a:t> </a:t>
            </a:r>
          </a:p>
          <a:p>
            <a:pPr marL="0" indent="0">
              <a:buNone/>
            </a:pPr>
            <a:r>
              <a:rPr lang="fr-FR" sz="2000" i="1" dirty="0">
                <a:latin typeface="HelveticaLTStd-Roman"/>
              </a:rPr>
              <a:t>N’est pas pénalement responsable celui qui a agi sous l’effet d’une force physique ou morale à laquelle il n’a pas pu résister </a:t>
            </a:r>
          </a:p>
          <a:p>
            <a:pPr marL="0" indent="0">
              <a:buNone/>
            </a:pPr>
            <a:endParaRPr lang="nl-BE" sz="2000" i="1" dirty="0"/>
          </a:p>
          <a:p>
            <a:pPr marL="0" indent="0">
              <a:buNone/>
            </a:pPr>
            <a:endParaRPr lang="nl-BE" sz="2000" i="1"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11704320" y="6455664"/>
            <a:ext cx="448056" cy="365125"/>
          </a:xfrm>
        </p:spPr>
        <p:txBody>
          <a:bodyPr>
            <a:normAutofit/>
          </a:bodyPr>
          <a:lstStyle/>
          <a:p>
            <a:pPr>
              <a:spcAft>
                <a:spcPts val="600"/>
              </a:spcAft>
            </a:pPr>
            <a:fld id="{936F8E82-FA06-4262-BC24-5C54F77931AE}" type="slidenum">
              <a:rPr lang="nl-BE" sz="1100">
                <a:solidFill>
                  <a:schemeClr val="tx1">
                    <a:lumMod val="50000"/>
                    <a:lumOff val="50000"/>
                  </a:schemeClr>
                </a:solidFill>
              </a:rPr>
              <a:pPr>
                <a:spcAft>
                  <a:spcPts val="600"/>
                </a:spcAft>
              </a:pPr>
              <a:t>38</a:t>
            </a:fld>
            <a:endParaRPr lang="nl-BE" sz="1100">
              <a:solidFill>
                <a:schemeClr val="tx1">
                  <a:lumMod val="50000"/>
                  <a:lumOff val="50000"/>
                </a:schemeClr>
              </a:solidFill>
            </a:endParaRPr>
          </a:p>
        </p:txBody>
      </p:sp>
      <p:sp>
        <p:nvSpPr>
          <p:cNvPr id="9" name="ZoneTexte 8">
            <a:extLst>
              <a:ext uri="{FF2B5EF4-FFF2-40B4-BE49-F238E27FC236}">
                <a16:creationId xmlns:a16="http://schemas.microsoft.com/office/drawing/2014/main" id="{98F8FFAF-2F41-598C-4500-78E1C1337120}"/>
              </a:ext>
            </a:extLst>
          </p:cNvPr>
          <p:cNvSpPr txBox="1"/>
          <p:nvPr/>
        </p:nvSpPr>
        <p:spPr>
          <a:xfrm>
            <a:off x="4681026" y="2971355"/>
            <a:ext cx="7247322" cy="3447098"/>
          </a:xfrm>
          <a:prstGeom prst="rect">
            <a:avLst/>
          </a:prstGeom>
          <a:noFill/>
        </p:spPr>
        <p:txBody>
          <a:bodyPr wrap="square">
            <a:spAutoFit/>
          </a:bodyPr>
          <a:lstStyle/>
          <a:p>
            <a:pPr marL="0" indent="0">
              <a:buNone/>
            </a:pPr>
            <a:endParaRPr lang="nl-BE" sz="2000" b="1" u="sng" dirty="0"/>
          </a:p>
          <a:p>
            <a:pPr marL="0" indent="0">
              <a:buNone/>
            </a:pPr>
            <a:r>
              <a:rPr lang="nl-BE" sz="2200" b="1" u="sng" dirty="0" err="1"/>
              <a:t>Conditions</a:t>
            </a:r>
            <a:r>
              <a:rPr lang="nl-BE" sz="2200" b="1" u="sng" dirty="0"/>
              <a:t> (</a:t>
            </a:r>
            <a:r>
              <a:rPr lang="nl-BE" sz="2200" b="1" u="sng" dirty="0" err="1"/>
              <a:t>contrainte</a:t>
            </a:r>
            <a:r>
              <a:rPr lang="nl-BE" sz="2200" b="1" u="sng" dirty="0"/>
              <a:t> </a:t>
            </a:r>
            <a:r>
              <a:rPr lang="nl-BE" sz="2200" b="1" u="sng" dirty="0" err="1"/>
              <a:t>physique</a:t>
            </a:r>
            <a:r>
              <a:rPr lang="nl-BE" sz="2200" b="1" u="sng" dirty="0"/>
              <a:t> </a:t>
            </a:r>
            <a:r>
              <a:rPr lang="nl-BE" sz="2200" b="1" u="sng" dirty="0" err="1"/>
              <a:t>ou</a:t>
            </a:r>
            <a:r>
              <a:rPr lang="nl-BE" sz="2200" b="1" u="sng" dirty="0"/>
              <a:t> </a:t>
            </a:r>
            <a:r>
              <a:rPr lang="nl-BE" sz="2200" b="1" u="sng" dirty="0" err="1"/>
              <a:t>morale</a:t>
            </a:r>
            <a:r>
              <a:rPr lang="nl-BE" sz="2200" b="1" u="sng" dirty="0"/>
              <a:t>)</a:t>
            </a:r>
          </a:p>
          <a:p>
            <a:pPr marL="285750" indent="-285750">
              <a:buFont typeface="Wingdings" panose="05000000000000000000" pitchFamily="2" charset="2"/>
              <a:buChar char="§"/>
            </a:pPr>
            <a:r>
              <a:rPr lang="nl-BE" sz="2200" dirty="0" err="1"/>
              <a:t>une</a:t>
            </a:r>
            <a:r>
              <a:rPr lang="nl-BE" sz="2200" dirty="0"/>
              <a:t> force extérieure, à </a:t>
            </a:r>
            <a:r>
              <a:rPr lang="nl-BE" sz="2200" dirty="0" err="1"/>
              <a:t>savoir</a:t>
            </a:r>
            <a:r>
              <a:rPr lang="nl-BE" sz="2200" dirty="0"/>
              <a:t> </a:t>
            </a:r>
            <a:r>
              <a:rPr lang="nl-BE" sz="2200" dirty="0" err="1"/>
              <a:t>un</a:t>
            </a:r>
            <a:r>
              <a:rPr lang="nl-BE" sz="2200" dirty="0"/>
              <a:t> événement </a:t>
            </a:r>
            <a:r>
              <a:rPr lang="nl-BE" sz="2200" dirty="0" err="1"/>
              <a:t>indépendant</a:t>
            </a:r>
            <a:r>
              <a:rPr lang="nl-BE" sz="2200" dirty="0"/>
              <a:t> de la </a:t>
            </a:r>
            <a:r>
              <a:rPr lang="nl-BE" sz="2200" dirty="0" err="1"/>
              <a:t>volonté</a:t>
            </a:r>
            <a:r>
              <a:rPr lang="nl-BE" sz="2200" dirty="0"/>
              <a:t> de </a:t>
            </a:r>
            <a:r>
              <a:rPr lang="nl-BE" sz="2200" dirty="0" err="1"/>
              <a:t>l’agent</a:t>
            </a:r>
            <a:r>
              <a:rPr lang="nl-BE" sz="2200" dirty="0"/>
              <a:t> ;</a:t>
            </a:r>
          </a:p>
          <a:p>
            <a:pPr marL="285750" indent="-285750">
              <a:buFont typeface="Wingdings" panose="05000000000000000000" pitchFamily="2" charset="2"/>
              <a:buChar char="§"/>
            </a:pPr>
            <a:r>
              <a:rPr lang="nl-BE" sz="2200" dirty="0" err="1"/>
              <a:t>une</a:t>
            </a:r>
            <a:r>
              <a:rPr lang="nl-BE" sz="2200" dirty="0"/>
              <a:t> force </a:t>
            </a:r>
            <a:r>
              <a:rPr lang="nl-BE" sz="2200" dirty="0" err="1"/>
              <a:t>irrésistible</a:t>
            </a:r>
            <a:r>
              <a:rPr lang="nl-BE" sz="2200" dirty="0"/>
              <a:t> : de nature à </a:t>
            </a:r>
            <a:r>
              <a:rPr lang="nl-BE" sz="2200" dirty="0" err="1"/>
              <a:t>annihiler</a:t>
            </a:r>
            <a:r>
              <a:rPr lang="nl-BE" sz="2200" dirty="0"/>
              <a:t> </a:t>
            </a:r>
            <a:r>
              <a:rPr lang="nl-BE" sz="2200" dirty="0" err="1"/>
              <a:t>complètement</a:t>
            </a:r>
            <a:r>
              <a:rPr lang="nl-BE" sz="2200" dirty="0"/>
              <a:t> </a:t>
            </a:r>
            <a:r>
              <a:rPr lang="nl-BE" sz="2200" dirty="0" err="1"/>
              <a:t>le</a:t>
            </a:r>
            <a:r>
              <a:rPr lang="nl-BE" sz="2200" dirty="0"/>
              <a:t> libre </a:t>
            </a:r>
            <a:r>
              <a:rPr lang="nl-BE" sz="2200" dirty="0" err="1"/>
              <a:t>arbitre</a:t>
            </a:r>
            <a:r>
              <a:rPr lang="nl-BE" sz="2200" dirty="0"/>
              <a:t> ;</a:t>
            </a:r>
          </a:p>
          <a:p>
            <a:pPr marL="285750" indent="-285750">
              <a:buFont typeface="Wingdings" panose="05000000000000000000" pitchFamily="2" charset="2"/>
              <a:buChar char="§"/>
            </a:pPr>
            <a:r>
              <a:rPr lang="nl-BE" sz="2200" dirty="0"/>
              <a:t>pas de </a:t>
            </a:r>
            <a:r>
              <a:rPr lang="nl-BE" sz="2200" dirty="0" err="1"/>
              <a:t>possibilité</a:t>
            </a:r>
            <a:r>
              <a:rPr lang="nl-BE" sz="2200" dirty="0"/>
              <a:t> de </a:t>
            </a:r>
            <a:r>
              <a:rPr lang="nl-BE" sz="2200" dirty="0" err="1"/>
              <a:t>recourir</a:t>
            </a:r>
            <a:r>
              <a:rPr lang="nl-BE" sz="2200" dirty="0"/>
              <a:t> à </a:t>
            </a:r>
            <a:r>
              <a:rPr lang="nl-BE" sz="2200" dirty="0" err="1"/>
              <a:t>une</a:t>
            </a:r>
            <a:r>
              <a:rPr lang="nl-BE" sz="2200" dirty="0"/>
              <a:t> </a:t>
            </a:r>
            <a:r>
              <a:rPr lang="nl-BE" sz="2200" dirty="0" err="1"/>
              <a:t>alternative</a:t>
            </a:r>
            <a:r>
              <a:rPr lang="nl-BE" sz="2200" dirty="0"/>
              <a:t> légale ;</a:t>
            </a:r>
          </a:p>
          <a:p>
            <a:pPr marL="285750" indent="-285750">
              <a:buFont typeface="Wingdings" panose="05000000000000000000" pitchFamily="2" charset="2"/>
              <a:buChar char="§"/>
            </a:pPr>
            <a:r>
              <a:rPr lang="nl-BE" sz="2200" dirty="0"/>
              <a:t>la </a:t>
            </a:r>
            <a:r>
              <a:rPr lang="nl-BE" sz="2200" dirty="0" err="1"/>
              <a:t>contrainte</a:t>
            </a:r>
            <a:r>
              <a:rPr lang="nl-BE" sz="2200" dirty="0"/>
              <a:t> </a:t>
            </a:r>
            <a:r>
              <a:rPr lang="nl-BE" sz="2200" dirty="0" err="1"/>
              <a:t>doit</a:t>
            </a:r>
            <a:r>
              <a:rPr lang="nl-BE" sz="2200" dirty="0"/>
              <a:t> précéder </a:t>
            </a:r>
            <a:r>
              <a:rPr lang="nl-BE" sz="2200" dirty="0" err="1"/>
              <a:t>ou</a:t>
            </a:r>
            <a:r>
              <a:rPr lang="nl-BE" sz="2200" dirty="0"/>
              <a:t> </a:t>
            </a:r>
            <a:r>
              <a:rPr lang="nl-BE" sz="2200" dirty="0" err="1"/>
              <a:t>être</a:t>
            </a:r>
            <a:r>
              <a:rPr lang="nl-BE" sz="2200" dirty="0"/>
              <a:t> concomitante </a:t>
            </a:r>
            <a:r>
              <a:rPr lang="nl-BE" sz="2200" dirty="0" err="1"/>
              <a:t>aux</a:t>
            </a:r>
            <a:r>
              <a:rPr lang="nl-BE" sz="2200" dirty="0"/>
              <a:t> </a:t>
            </a:r>
            <a:r>
              <a:rPr lang="nl-BE" sz="2200" dirty="0" err="1"/>
              <a:t>faits</a:t>
            </a:r>
            <a:r>
              <a:rPr lang="nl-BE" sz="2200" dirty="0"/>
              <a:t> ;</a:t>
            </a:r>
          </a:p>
          <a:p>
            <a:pPr marL="285750" indent="-285750">
              <a:buFont typeface="Wingdings" panose="05000000000000000000" pitchFamily="2" charset="2"/>
              <a:buChar char="§"/>
            </a:pPr>
            <a:r>
              <a:rPr lang="nl-BE" sz="2200" dirty="0"/>
              <a:t>les </a:t>
            </a:r>
            <a:r>
              <a:rPr lang="nl-BE" sz="2200" dirty="0" err="1"/>
              <a:t>éléments</a:t>
            </a:r>
            <a:r>
              <a:rPr lang="nl-BE" sz="2200" dirty="0"/>
              <a:t> à </a:t>
            </a:r>
            <a:r>
              <a:rPr lang="nl-BE" sz="2200" dirty="0" err="1"/>
              <a:t>l’origine</a:t>
            </a:r>
            <a:r>
              <a:rPr lang="nl-BE" sz="2200" dirty="0"/>
              <a:t> de la </a:t>
            </a:r>
            <a:r>
              <a:rPr lang="nl-BE" sz="2200" dirty="0" err="1"/>
              <a:t>contrainte</a:t>
            </a:r>
            <a:r>
              <a:rPr lang="nl-BE" sz="2200" dirty="0"/>
              <a:t> </a:t>
            </a:r>
            <a:r>
              <a:rPr lang="nl-BE" sz="2200" dirty="0" err="1"/>
              <a:t>doivent</a:t>
            </a:r>
            <a:r>
              <a:rPr lang="nl-BE" sz="2200" dirty="0"/>
              <a:t> </a:t>
            </a:r>
            <a:r>
              <a:rPr lang="nl-BE" sz="2200" dirty="0" err="1"/>
              <a:t>être</a:t>
            </a:r>
            <a:r>
              <a:rPr lang="nl-BE" sz="2200" dirty="0"/>
              <a:t> </a:t>
            </a:r>
            <a:r>
              <a:rPr lang="nl-BE" sz="2200" dirty="0" err="1"/>
              <a:t>imprévisibles</a:t>
            </a:r>
            <a:r>
              <a:rPr lang="nl-BE" sz="2200" dirty="0"/>
              <a:t> (et la </a:t>
            </a:r>
            <a:r>
              <a:rPr lang="nl-BE" sz="2200" dirty="0" err="1"/>
              <a:t>contrainte</a:t>
            </a:r>
            <a:r>
              <a:rPr lang="nl-BE" sz="2200" dirty="0"/>
              <a:t> </a:t>
            </a:r>
            <a:r>
              <a:rPr lang="nl-BE" sz="2200" dirty="0" err="1"/>
              <a:t>doit</a:t>
            </a:r>
            <a:r>
              <a:rPr lang="nl-BE" sz="2200" dirty="0"/>
              <a:t> </a:t>
            </a:r>
            <a:r>
              <a:rPr lang="nl-BE" sz="2200" dirty="0" err="1"/>
              <a:t>donc</a:t>
            </a:r>
            <a:r>
              <a:rPr lang="nl-BE" sz="2200" dirty="0"/>
              <a:t> </a:t>
            </a:r>
            <a:r>
              <a:rPr lang="nl-BE" sz="2200" dirty="0" err="1"/>
              <a:t>être</a:t>
            </a:r>
            <a:r>
              <a:rPr lang="nl-BE" sz="2200" dirty="0"/>
              <a:t> </a:t>
            </a:r>
            <a:r>
              <a:rPr lang="nl-BE" sz="2200" dirty="0" err="1"/>
              <a:t>inévitable</a:t>
            </a:r>
            <a:r>
              <a:rPr lang="nl-BE" sz="2200" dirty="0"/>
              <a:t>).</a:t>
            </a:r>
          </a:p>
        </p:txBody>
      </p:sp>
    </p:spTree>
    <p:extLst>
      <p:ext uri="{BB962C8B-B14F-4D97-AF65-F5344CB8AC3E}">
        <p14:creationId xmlns:p14="http://schemas.microsoft.com/office/powerpoint/2010/main" val="42061203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521438" y="1763090"/>
            <a:ext cx="5297471" cy="2552229"/>
          </a:xfrm>
          <a:ln>
            <a:solidFill>
              <a:schemeClr val="accent1">
                <a:lumMod val="75000"/>
              </a:schemeClr>
            </a:solidFill>
          </a:ln>
        </p:spPr>
        <p:txBody>
          <a:bodyPr>
            <a:noAutofit/>
          </a:bodyPr>
          <a:lstStyle/>
          <a:p>
            <a:pPr marL="0" indent="0">
              <a:buNone/>
            </a:pPr>
            <a:endParaRPr lang="nl-BE" b="1" dirty="0"/>
          </a:p>
          <a:p>
            <a:pPr marL="0" indent="0">
              <a:buNone/>
            </a:pPr>
            <a:r>
              <a:rPr lang="nl-BE" b="1" dirty="0"/>
              <a:t>Art. 23. </a:t>
            </a:r>
            <a:r>
              <a:rPr lang="nl-BE" b="1" dirty="0" err="1"/>
              <a:t>L’erreur</a:t>
            </a:r>
            <a:r>
              <a:rPr lang="nl-BE" b="1" dirty="0"/>
              <a:t> </a:t>
            </a:r>
            <a:r>
              <a:rPr lang="nl-BE" b="1" dirty="0" err="1"/>
              <a:t>invincible</a:t>
            </a:r>
            <a:endParaRPr lang="nl-BE" b="1" dirty="0"/>
          </a:p>
          <a:p>
            <a:pPr marL="0" indent="0">
              <a:buNone/>
            </a:pPr>
            <a:r>
              <a:rPr lang="fr-FR" sz="2400" i="1" dirty="0">
                <a:latin typeface="HelveticaLTStd-Roman"/>
              </a:rPr>
              <a:t>N’est pas pénalement responsable celui qui a agi sur la base d’une erreur invincible de droit ou de fait</a:t>
            </a:r>
            <a:r>
              <a:rPr lang="fr-FR" sz="2400" dirty="0">
                <a:latin typeface="HelveticaLTStd-Roman"/>
              </a:rPr>
              <a:t>.</a:t>
            </a:r>
            <a:endParaRPr lang="nl-BE" sz="2400" dirty="0"/>
          </a:p>
          <a:p>
            <a:pPr marL="400056" lvl="1" indent="0" algn="just">
              <a:buNone/>
            </a:pPr>
            <a:r>
              <a:rPr lang="nl-BE" dirty="0"/>
              <a:t> </a:t>
            </a:r>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39</a:t>
            </a:fld>
            <a:endParaRPr lang="nl-BE"/>
          </a:p>
        </p:txBody>
      </p:sp>
      <p:sp>
        <p:nvSpPr>
          <p:cNvPr id="7" name="Titre 1">
            <a:extLst>
              <a:ext uri="{FF2B5EF4-FFF2-40B4-BE49-F238E27FC236}">
                <a16:creationId xmlns:a16="http://schemas.microsoft.com/office/drawing/2014/main" id="{B470C213-F24E-8D02-E977-234A1015EA55}"/>
              </a:ext>
            </a:extLst>
          </p:cNvPr>
          <p:cNvSpPr>
            <a:spLocks noGrp="1"/>
          </p:cNvSpPr>
          <p:nvPr>
            <p:ph type="title"/>
          </p:nvPr>
        </p:nvSpPr>
        <p:spPr>
          <a:xfrm>
            <a:off x="395809" y="584266"/>
            <a:ext cx="7055380" cy="528010"/>
          </a:xfrm>
        </p:spPr>
        <p:txBody>
          <a:bodyPr>
            <a:normAutofit fontScale="9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BE" sz="2000" dirty="0"/>
              <a:t>Livre Ier  Chapitre 3. L’auteur de infraction</a:t>
            </a:r>
            <a:br>
              <a:rPr lang="fr-BE" sz="2000" dirty="0"/>
            </a:b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Section</a:t>
            </a:r>
            <a: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t> 3, Les </a:t>
            </a: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causes</a:t>
            </a:r>
            <a: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d’exemption</a:t>
            </a:r>
            <a: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t> de la </a:t>
            </a: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culpabilité</a:t>
            </a:r>
            <a:b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br>
            <a:br>
              <a:rPr lang="fr-BE" sz="2000" dirty="0"/>
            </a:br>
            <a:br>
              <a:rPr lang="fr-BE" sz="2000" dirty="0"/>
            </a:br>
            <a:endParaRPr lang="fr-BE" sz="2000" dirty="0"/>
          </a:p>
        </p:txBody>
      </p:sp>
      <p:sp>
        <p:nvSpPr>
          <p:cNvPr id="9" name="ZoneTexte 8">
            <a:extLst>
              <a:ext uri="{FF2B5EF4-FFF2-40B4-BE49-F238E27FC236}">
                <a16:creationId xmlns:a16="http://schemas.microsoft.com/office/drawing/2014/main" id="{898F90D1-4C41-B0F5-D733-E3237501802F}"/>
              </a:ext>
            </a:extLst>
          </p:cNvPr>
          <p:cNvSpPr txBox="1"/>
          <p:nvPr/>
        </p:nvSpPr>
        <p:spPr>
          <a:xfrm>
            <a:off x="5648969" y="377109"/>
            <a:ext cx="6385090" cy="6370975"/>
          </a:xfrm>
          <a:prstGeom prst="rect">
            <a:avLst/>
          </a:prstGeom>
          <a:noFill/>
        </p:spPr>
        <p:txBody>
          <a:bodyPr wrap="square">
            <a:spAutoFit/>
          </a:bodyPr>
          <a:lstStyle/>
          <a:p>
            <a:pPr marL="400056" lvl="1" algn="just"/>
            <a:r>
              <a:rPr lang="nl-BE" sz="2400" b="1" u="sng" dirty="0" err="1"/>
              <a:t>Conditions</a:t>
            </a:r>
            <a:endParaRPr lang="nl-BE" sz="2400" b="1" u="sng" dirty="0"/>
          </a:p>
          <a:p>
            <a:pPr marL="685806" lvl="1" indent="-285750" algn="just">
              <a:buFont typeface="Arial" panose="020B0604020202020204" pitchFamily="34" charset="0"/>
              <a:buChar char="•"/>
            </a:pPr>
            <a:r>
              <a:rPr lang="nl-BE" sz="2400" dirty="0" err="1"/>
              <a:t>l’erreur</a:t>
            </a:r>
            <a:r>
              <a:rPr lang="nl-BE" sz="2400" dirty="0"/>
              <a:t> </a:t>
            </a:r>
            <a:r>
              <a:rPr lang="nl-BE" sz="2400" dirty="0" err="1"/>
              <a:t>doit</a:t>
            </a:r>
            <a:r>
              <a:rPr lang="nl-BE" sz="2400" dirty="0"/>
              <a:t> </a:t>
            </a:r>
            <a:r>
              <a:rPr lang="nl-BE" sz="2400" dirty="0" err="1"/>
              <a:t>être</a:t>
            </a:r>
            <a:r>
              <a:rPr lang="nl-BE" sz="2400" dirty="0"/>
              <a:t> </a:t>
            </a:r>
            <a:r>
              <a:rPr lang="nl-BE" sz="2400" dirty="0" err="1"/>
              <a:t>invincible</a:t>
            </a:r>
            <a:r>
              <a:rPr lang="nl-BE" sz="2400" dirty="0"/>
              <a:t> : </a:t>
            </a:r>
            <a:r>
              <a:rPr lang="nl-BE" sz="2400" dirty="0" err="1"/>
              <a:t>quel</a:t>
            </a:r>
            <a:r>
              <a:rPr lang="nl-BE" sz="2400" dirty="0"/>
              <a:t> </a:t>
            </a:r>
            <a:r>
              <a:rPr lang="nl-BE" sz="2400" dirty="0" err="1"/>
              <a:t>aurait</a:t>
            </a:r>
            <a:r>
              <a:rPr lang="nl-BE" sz="2400" dirty="0"/>
              <a:t> </a:t>
            </a:r>
            <a:r>
              <a:rPr lang="nl-BE" sz="2400" dirty="0" err="1"/>
              <a:t>été</a:t>
            </a:r>
            <a:r>
              <a:rPr lang="nl-BE" sz="2400" dirty="0"/>
              <a:t> </a:t>
            </a:r>
            <a:r>
              <a:rPr lang="nl-BE" sz="2400" dirty="0" err="1"/>
              <a:t>le</a:t>
            </a:r>
            <a:r>
              <a:rPr lang="nl-BE" sz="2400" dirty="0"/>
              <a:t> </a:t>
            </a:r>
            <a:r>
              <a:rPr lang="nl-BE" sz="2400" dirty="0" err="1"/>
              <a:t>comportement</a:t>
            </a:r>
            <a:r>
              <a:rPr lang="nl-BE" sz="2400" dirty="0"/>
              <a:t> de la grande </a:t>
            </a:r>
            <a:r>
              <a:rPr lang="nl-BE" sz="2400" dirty="0" err="1"/>
              <a:t>majorité</a:t>
            </a:r>
            <a:r>
              <a:rPr lang="nl-BE" sz="2400" dirty="0"/>
              <a:t> des </a:t>
            </a:r>
            <a:r>
              <a:rPr lang="nl-BE" sz="2400" dirty="0" err="1"/>
              <a:t>personnes</a:t>
            </a:r>
            <a:r>
              <a:rPr lang="nl-BE" sz="2400" dirty="0"/>
              <a:t> </a:t>
            </a:r>
            <a:r>
              <a:rPr lang="nl-BE" sz="2400" dirty="0" err="1"/>
              <a:t>confrontées</a:t>
            </a:r>
            <a:r>
              <a:rPr lang="nl-BE" sz="2400" dirty="0"/>
              <a:t> </a:t>
            </a:r>
            <a:r>
              <a:rPr lang="nl-BE" sz="2400" dirty="0" err="1"/>
              <a:t>aux</a:t>
            </a:r>
            <a:r>
              <a:rPr lang="nl-BE" sz="2400" dirty="0"/>
              <a:t> </a:t>
            </a:r>
            <a:r>
              <a:rPr lang="nl-BE" sz="2400" dirty="0" err="1"/>
              <a:t>mêmes</a:t>
            </a:r>
            <a:r>
              <a:rPr lang="nl-BE" sz="2400" dirty="0"/>
              <a:t> </a:t>
            </a:r>
            <a:r>
              <a:rPr lang="nl-BE" sz="2400" dirty="0" err="1"/>
              <a:t>circonstances</a:t>
            </a:r>
            <a:r>
              <a:rPr lang="nl-BE" sz="2400" dirty="0"/>
              <a:t> ;</a:t>
            </a:r>
          </a:p>
          <a:p>
            <a:pPr marL="685806" lvl="1" indent="-285750" algn="just">
              <a:buFont typeface="Arial" panose="020B0604020202020204" pitchFamily="34" charset="0"/>
              <a:buChar char="•"/>
            </a:pPr>
            <a:r>
              <a:rPr lang="nl-BE" sz="2400" dirty="0" err="1"/>
              <a:t>l’agent</a:t>
            </a:r>
            <a:r>
              <a:rPr lang="nl-BE" sz="2400" dirty="0"/>
              <a:t> ne peut </a:t>
            </a:r>
            <a:r>
              <a:rPr lang="nl-BE" sz="2400" dirty="0" err="1"/>
              <a:t>être</a:t>
            </a:r>
            <a:r>
              <a:rPr lang="nl-BE" sz="2400" dirty="0"/>
              <a:t> lui-</a:t>
            </a:r>
            <a:r>
              <a:rPr lang="nl-BE" sz="2400" dirty="0" err="1"/>
              <a:t>même</a:t>
            </a:r>
            <a:r>
              <a:rPr lang="nl-BE" sz="2400" dirty="0"/>
              <a:t> à </a:t>
            </a:r>
            <a:r>
              <a:rPr lang="nl-BE" sz="2400" dirty="0" err="1"/>
              <a:t>l’origine</a:t>
            </a:r>
            <a:r>
              <a:rPr lang="nl-BE" sz="2400" dirty="0"/>
              <a:t> de </a:t>
            </a:r>
            <a:r>
              <a:rPr lang="nl-BE" sz="2400" dirty="0" err="1"/>
              <a:t>l’erreur</a:t>
            </a:r>
            <a:r>
              <a:rPr lang="nl-BE" sz="2400" dirty="0"/>
              <a:t> (la </a:t>
            </a:r>
            <a:r>
              <a:rPr lang="nl-BE" sz="2400" dirty="0" err="1"/>
              <a:t>bonne</a:t>
            </a:r>
            <a:r>
              <a:rPr lang="nl-BE" sz="2400" dirty="0"/>
              <a:t> </a:t>
            </a:r>
            <a:r>
              <a:rPr lang="nl-BE" sz="2400" dirty="0" err="1"/>
              <a:t>foi</a:t>
            </a:r>
            <a:r>
              <a:rPr lang="nl-BE" sz="2400" dirty="0"/>
              <a:t> ne </a:t>
            </a:r>
            <a:r>
              <a:rPr lang="nl-BE" sz="2400" dirty="0" err="1"/>
              <a:t>suffit</a:t>
            </a:r>
            <a:r>
              <a:rPr lang="nl-BE" sz="2400" dirty="0"/>
              <a:t> pas) ;</a:t>
            </a:r>
          </a:p>
          <a:p>
            <a:pPr marL="685806" lvl="1" indent="-285750" algn="just">
              <a:buFont typeface="Arial" panose="020B0604020202020204" pitchFamily="34" charset="0"/>
              <a:buChar char="•"/>
            </a:pPr>
            <a:r>
              <a:rPr lang="nl-BE" sz="2400" dirty="0" err="1"/>
              <a:t>l’erreur</a:t>
            </a:r>
            <a:r>
              <a:rPr lang="nl-BE" sz="2400" dirty="0"/>
              <a:t> </a:t>
            </a:r>
            <a:r>
              <a:rPr lang="nl-BE" sz="2400" dirty="0" err="1"/>
              <a:t>doit</a:t>
            </a:r>
            <a:r>
              <a:rPr lang="nl-BE" sz="2400" dirty="0"/>
              <a:t> </a:t>
            </a:r>
            <a:r>
              <a:rPr lang="nl-BE" sz="2400" dirty="0" err="1"/>
              <a:t>porter</a:t>
            </a:r>
            <a:r>
              <a:rPr lang="nl-BE" sz="2400" dirty="0"/>
              <a:t> </a:t>
            </a:r>
            <a:r>
              <a:rPr lang="nl-BE" sz="2400" dirty="0" err="1"/>
              <a:t>sur</a:t>
            </a:r>
            <a:r>
              <a:rPr lang="nl-BE" sz="2400" dirty="0"/>
              <a:t> </a:t>
            </a:r>
            <a:r>
              <a:rPr lang="nl-BE" sz="2400" dirty="0" err="1"/>
              <a:t>un</a:t>
            </a:r>
            <a:r>
              <a:rPr lang="nl-BE" sz="2400" dirty="0"/>
              <a:t> des </a:t>
            </a:r>
            <a:r>
              <a:rPr lang="nl-BE" sz="2400" dirty="0" err="1"/>
              <a:t>éléments</a:t>
            </a:r>
            <a:r>
              <a:rPr lang="nl-BE" sz="2400" dirty="0"/>
              <a:t> </a:t>
            </a:r>
            <a:r>
              <a:rPr lang="nl-BE" sz="2400" dirty="0" err="1"/>
              <a:t>constitutifs</a:t>
            </a:r>
            <a:r>
              <a:rPr lang="nl-BE" sz="2400" dirty="0"/>
              <a:t> de </a:t>
            </a:r>
            <a:r>
              <a:rPr lang="nl-BE" sz="2400" dirty="0" err="1"/>
              <a:t>l’infraction</a:t>
            </a:r>
            <a:r>
              <a:rPr lang="nl-BE" sz="2400" dirty="0"/>
              <a:t>.</a:t>
            </a:r>
          </a:p>
          <a:p>
            <a:pPr marL="400056" lvl="1" indent="0" algn="just">
              <a:buNone/>
            </a:pPr>
            <a:endParaRPr lang="nl-BE" sz="2400" dirty="0"/>
          </a:p>
          <a:p>
            <a:pPr marL="400056" lvl="1" indent="0" algn="just">
              <a:buNone/>
            </a:pPr>
            <a:r>
              <a:rPr lang="nl-BE" sz="2400" dirty="0"/>
              <a:t>Vers </a:t>
            </a:r>
            <a:r>
              <a:rPr lang="nl-BE" sz="2400" dirty="0" err="1"/>
              <a:t>un</a:t>
            </a:r>
            <a:r>
              <a:rPr lang="nl-BE" sz="2400" dirty="0"/>
              <a:t> </a:t>
            </a:r>
            <a:r>
              <a:rPr lang="nl-BE" sz="2400" dirty="0" err="1"/>
              <a:t>assouplissement</a:t>
            </a:r>
            <a:r>
              <a:rPr lang="nl-BE" sz="2400" dirty="0"/>
              <a:t> de la </a:t>
            </a:r>
            <a:r>
              <a:rPr lang="nl-BE" sz="2400" dirty="0" err="1"/>
              <a:t>jurisprudence</a:t>
            </a:r>
            <a:r>
              <a:rPr lang="nl-BE" sz="2400" dirty="0"/>
              <a:t> sévère de la Cour de </a:t>
            </a:r>
            <a:r>
              <a:rPr lang="nl-BE" sz="2400" dirty="0" err="1"/>
              <a:t>cassation</a:t>
            </a:r>
            <a:r>
              <a:rPr lang="nl-BE" sz="2400" dirty="0"/>
              <a:t> </a:t>
            </a:r>
            <a:r>
              <a:rPr lang="nl-BE" sz="2400" dirty="0" err="1"/>
              <a:t>qui</a:t>
            </a:r>
            <a:r>
              <a:rPr lang="nl-BE" sz="2400" dirty="0"/>
              <a:t> </a:t>
            </a:r>
            <a:r>
              <a:rPr lang="nl-BE" sz="2400" dirty="0" err="1"/>
              <a:t>place</a:t>
            </a:r>
            <a:r>
              <a:rPr lang="nl-BE" sz="2400" dirty="0"/>
              <a:t> la barre </a:t>
            </a:r>
            <a:r>
              <a:rPr lang="nl-BE" sz="2400" dirty="0" err="1"/>
              <a:t>très</a:t>
            </a:r>
            <a:r>
              <a:rPr lang="nl-BE" sz="2400" dirty="0"/>
              <a:t> </a:t>
            </a:r>
            <a:r>
              <a:rPr lang="nl-BE" sz="2400" dirty="0" err="1"/>
              <a:t>haut</a:t>
            </a:r>
            <a:r>
              <a:rPr lang="nl-BE" sz="2400" dirty="0"/>
              <a:t> : </a:t>
            </a:r>
            <a:r>
              <a:rPr lang="nl-BE" sz="2400" dirty="0" err="1"/>
              <a:t>critère</a:t>
            </a:r>
            <a:r>
              <a:rPr lang="nl-BE" sz="2400" dirty="0"/>
              <a:t> </a:t>
            </a:r>
            <a:r>
              <a:rPr lang="nl-BE" sz="2400" dirty="0" err="1"/>
              <a:t>repris</a:t>
            </a:r>
            <a:r>
              <a:rPr lang="nl-BE" sz="2400" dirty="0"/>
              <a:t> dans les </a:t>
            </a:r>
            <a:r>
              <a:rPr lang="nl-BE" sz="2400" dirty="0" err="1"/>
              <a:t>travaux</a:t>
            </a:r>
            <a:r>
              <a:rPr lang="nl-BE" sz="2400" dirty="0"/>
              <a:t> </a:t>
            </a:r>
            <a:r>
              <a:rPr lang="nl-BE" sz="2400" dirty="0" err="1"/>
              <a:t>parlementaires</a:t>
            </a:r>
            <a:r>
              <a:rPr lang="nl-BE" sz="2400" dirty="0"/>
              <a:t> (</a:t>
            </a:r>
            <a:r>
              <a:rPr lang="nl-BE" sz="2400" dirty="0" err="1">
                <a:solidFill>
                  <a:schemeClr val="accent1">
                    <a:lumMod val="75000"/>
                  </a:schemeClr>
                </a:solidFill>
              </a:rPr>
              <a:t>quel</a:t>
            </a:r>
            <a:r>
              <a:rPr lang="nl-BE" sz="2400" dirty="0">
                <a:solidFill>
                  <a:schemeClr val="accent1">
                    <a:lumMod val="75000"/>
                  </a:schemeClr>
                </a:solidFill>
              </a:rPr>
              <a:t> </a:t>
            </a:r>
            <a:r>
              <a:rPr lang="nl-BE" sz="2400" dirty="0" err="1">
                <a:solidFill>
                  <a:schemeClr val="accent1">
                    <a:lumMod val="75000"/>
                  </a:schemeClr>
                </a:solidFill>
              </a:rPr>
              <a:t>aurait</a:t>
            </a:r>
            <a:r>
              <a:rPr lang="nl-BE" sz="2400" dirty="0">
                <a:solidFill>
                  <a:schemeClr val="accent1">
                    <a:lumMod val="75000"/>
                  </a:schemeClr>
                </a:solidFill>
              </a:rPr>
              <a:t> </a:t>
            </a:r>
            <a:r>
              <a:rPr lang="nl-BE" sz="2400" dirty="0" err="1">
                <a:solidFill>
                  <a:schemeClr val="accent1">
                    <a:lumMod val="75000"/>
                  </a:schemeClr>
                </a:solidFill>
              </a:rPr>
              <a:t>été</a:t>
            </a:r>
            <a:r>
              <a:rPr lang="nl-BE" sz="2400" dirty="0">
                <a:solidFill>
                  <a:schemeClr val="accent1">
                    <a:lumMod val="75000"/>
                  </a:schemeClr>
                </a:solidFill>
              </a:rPr>
              <a:t> </a:t>
            </a:r>
            <a:r>
              <a:rPr lang="nl-BE" sz="2400" dirty="0" err="1">
                <a:solidFill>
                  <a:schemeClr val="accent1">
                    <a:lumMod val="75000"/>
                  </a:schemeClr>
                </a:solidFill>
              </a:rPr>
              <a:t>le</a:t>
            </a:r>
            <a:r>
              <a:rPr lang="nl-BE" sz="2400" dirty="0">
                <a:solidFill>
                  <a:schemeClr val="accent1">
                    <a:lumMod val="75000"/>
                  </a:schemeClr>
                </a:solidFill>
              </a:rPr>
              <a:t> </a:t>
            </a:r>
            <a:r>
              <a:rPr lang="nl-BE" sz="2400" dirty="0" err="1">
                <a:solidFill>
                  <a:schemeClr val="accent1">
                    <a:lumMod val="75000"/>
                  </a:schemeClr>
                </a:solidFill>
              </a:rPr>
              <a:t>comportement</a:t>
            </a:r>
            <a:r>
              <a:rPr lang="nl-BE" sz="2400" dirty="0">
                <a:solidFill>
                  <a:schemeClr val="accent1">
                    <a:lumMod val="75000"/>
                  </a:schemeClr>
                </a:solidFill>
              </a:rPr>
              <a:t> de la grande </a:t>
            </a:r>
            <a:r>
              <a:rPr lang="nl-BE" sz="2400" dirty="0" err="1">
                <a:solidFill>
                  <a:schemeClr val="accent1">
                    <a:lumMod val="75000"/>
                  </a:schemeClr>
                </a:solidFill>
              </a:rPr>
              <a:t>majorité</a:t>
            </a:r>
            <a:r>
              <a:rPr lang="nl-BE" sz="2400" dirty="0">
                <a:solidFill>
                  <a:schemeClr val="accent1">
                    <a:lumMod val="75000"/>
                  </a:schemeClr>
                </a:solidFill>
              </a:rPr>
              <a:t> des </a:t>
            </a:r>
            <a:r>
              <a:rPr lang="nl-BE" sz="2400" dirty="0" err="1">
                <a:solidFill>
                  <a:schemeClr val="accent1">
                    <a:lumMod val="75000"/>
                  </a:schemeClr>
                </a:solidFill>
              </a:rPr>
              <a:t>personnes</a:t>
            </a:r>
            <a:r>
              <a:rPr lang="nl-BE" sz="2400" dirty="0">
                <a:solidFill>
                  <a:schemeClr val="accent1">
                    <a:lumMod val="75000"/>
                  </a:schemeClr>
                </a:solidFill>
              </a:rPr>
              <a:t> </a:t>
            </a:r>
            <a:r>
              <a:rPr lang="nl-BE" sz="2400" dirty="0" err="1">
                <a:solidFill>
                  <a:schemeClr val="accent1">
                    <a:lumMod val="75000"/>
                  </a:schemeClr>
                </a:solidFill>
              </a:rPr>
              <a:t>confrontées</a:t>
            </a:r>
            <a:r>
              <a:rPr lang="nl-BE" sz="2400" dirty="0">
                <a:solidFill>
                  <a:schemeClr val="accent1">
                    <a:lumMod val="75000"/>
                  </a:schemeClr>
                </a:solidFill>
              </a:rPr>
              <a:t> </a:t>
            </a:r>
            <a:r>
              <a:rPr lang="nl-BE" sz="2400" dirty="0" err="1">
                <a:solidFill>
                  <a:schemeClr val="accent1">
                    <a:lumMod val="75000"/>
                  </a:schemeClr>
                </a:solidFill>
              </a:rPr>
              <a:t>aux</a:t>
            </a:r>
            <a:r>
              <a:rPr lang="nl-BE" sz="2400" dirty="0">
                <a:solidFill>
                  <a:schemeClr val="accent1">
                    <a:lumMod val="75000"/>
                  </a:schemeClr>
                </a:solidFill>
              </a:rPr>
              <a:t> </a:t>
            </a:r>
            <a:r>
              <a:rPr lang="nl-BE" sz="2400" dirty="0" err="1">
                <a:solidFill>
                  <a:schemeClr val="accent1">
                    <a:lumMod val="75000"/>
                  </a:schemeClr>
                </a:solidFill>
              </a:rPr>
              <a:t>mêmes</a:t>
            </a:r>
            <a:r>
              <a:rPr lang="nl-BE" sz="2400" dirty="0">
                <a:solidFill>
                  <a:schemeClr val="accent1">
                    <a:lumMod val="75000"/>
                  </a:schemeClr>
                </a:solidFill>
              </a:rPr>
              <a:t> </a:t>
            </a:r>
            <a:r>
              <a:rPr lang="nl-BE" sz="2400" dirty="0" err="1">
                <a:solidFill>
                  <a:schemeClr val="accent1">
                    <a:lumMod val="75000"/>
                  </a:schemeClr>
                </a:solidFill>
              </a:rPr>
              <a:t>circonstances</a:t>
            </a:r>
            <a:r>
              <a:rPr lang="nl-BE" sz="2400" dirty="0">
                <a:solidFill>
                  <a:schemeClr val="accent1">
                    <a:lumMod val="75000"/>
                  </a:schemeClr>
                </a:solidFill>
              </a:rPr>
              <a:t> </a:t>
            </a:r>
            <a:r>
              <a:rPr lang="nl-BE" sz="2400" dirty="0"/>
              <a:t>?).</a:t>
            </a:r>
          </a:p>
        </p:txBody>
      </p:sp>
    </p:spTree>
    <p:extLst>
      <p:ext uri="{BB962C8B-B14F-4D97-AF65-F5344CB8AC3E}">
        <p14:creationId xmlns:p14="http://schemas.microsoft.com/office/powerpoint/2010/main" val="22547794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99848" y="978107"/>
            <a:ext cx="10547350" cy="1393824"/>
          </a:xfrm>
        </p:spPr>
        <p:txBody>
          <a:bodyPr>
            <a:normAutofit fontScale="90000"/>
          </a:bodyPr>
          <a:lstStyle/>
          <a:p>
            <a:r>
              <a:rPr lang="fr-BE" sz="2000" dirty="0"/>
              <a:t>Livre Ier  Chapitre 3. L’auteur de infraction</a:t>
            </a:r>
            <a:br>
              <a:rPr lang="fr-BE" sz="2000" dirty="0"/>
            </a:br>
            <a:r>
              <a:rPr lang="nl-BE" sz="2000" b="1" i="1" dirty="0" err="1"/>
              <a:t>Section</a:t>
            </a:r>
            <a:r>
              <a:rPr lang="nl-BE" sz="2000" b="1" i="1" dirty="0"/>
              <a:t> 3, Les </a:t>
            </a:r>
            <a:r>
              <a:rPr lang="nl-BE" sz="2000" b="1" i="1" dirty="0" err="1"/>
              <a:t>causes</a:t>
            </a:r>
            <a:r>
              <a:rPr lang="nl-BE" sz="2000" b="1" i="1" dirty="0"/>
              <a:t> de non-</a:t>
            </a:r>
            <a:r>
              <a:rPr lang="nl-BE" sz="2000" b="1" i="1" dirty="0" err="1"/>
              <a:t>imputabilité</a:t>
            </a:r>
            <a:br>
              <a:rPr lang="nl-BE" dirty="0"/>
            </a:br>
            <a:br>
              <a:rPr lang="fr-BE" dirty="0"/>
            </a:br>
            <a:br>
              <a:rPr lang="fr-BE" dirty="0"/>
            </a:br>
            <a:br>
              <a:rPr lang="fr-BE" dirty="0"/>
            </a:br>
            <a:endParaRPr lang="fr-BE"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162526" y="1129022"/>
            <a:ext cx="4884488" cy="4470194"/>
          </a:xfrm>
          <a:ln>
            <a:solidFill>
              <a:schemeClr val="tx2">
                <a:lumMod val="75000"/>
              </a:schemeClr>
            </a:solidFill>
          </a:ln>
        </p:spPr>
        <p:txBody>
          <a:bodyPr>
            <a:noAutofit/>
          </a:bodyPr>
          <a:lstStyle/>
          <a:p>
            <a:pPr marL="0" indent="0">
              <a:buNone/>
            </a:pPr>
            <a:r>
              <a:rPr lang="nl-BE" sz="2400" dirty="0"/>
              <a:t>Art. 24. Les </a:t>
            </a:r>
            <a:r>
              <a:rPr lang="nl-BE" sz="2400" dirty="0" err="1"/>
              <a:t>causes</a:t>
            </a:r>
            <a:r>
              <a:rPr lang="nl-BE" sz="2400" dirty="0"/>
              <a:t> de non-</a:t>
            </a:r>
            <a:r>
              <a:rPr lang="nl-BE" sz="2400" dirty="0" err="1"/>
              <a:t>imputabilité</a:t>
            </a:r>
            <a:endParaRPr lang="nl-BE" sz="2400" dirty="0"/>
          </a:p>
          <a:p>
            <a:pPr marL="457200" lvl="1" indent="0">
              <a:buNone/>
            </a:pPr>
            <a:r>
              <a:rPr lang="fr-FR" i="1" dirty="0"/>
              <a:t>Les causes de non-imputabilité sont les circonstances visées à l’alinéa 2 qui ont pour effet que l’auteur de l’infraction ne peut être tenu pénalement responsable, même si la perpétration du comportement incriminé est illicite et répréhensible</a:t>
            </a:r>
            <a:r>
              <a:rPr lang="nl-BE" i="1" dirty="0"/>
              <a:t>.</a:t>
            </a:r>
          </a:p>
          <a:p>
            <a:pPr marL="457200" lvl="1" indent="0">
              <a:buNone/>
            </a:pPr>
            <a:endParaRPr lang="fr-FR"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pPr/>
              <a:t>40</a:t>
            </a:fld>
            <a:endParaRPr lang="nl-BE"/>
          </a:p>
        </p:txBody>
      </p:sp>
      <p:sp>
        <p:nvSpPr>
          <p:cNvPr id="10" name="ZoneTexte 9">
            <a:extLst>
              <a:ext uri="{FF2B5EF4-FFF2-40B4-BE49-F238E27FC236}">
                <a16:creationId xmlns:a16="http://schemas.microsoft.com/office/drawing/2014/main" id="{5B3984DA-E376-DEAC-AB7C-A0DCF477D49D}"/>
              </a:ext>
            </a:extLst>
          </p:cNvPr>
          <p:cNvSpPr txBox="1"/>
          <p:nvPr/>
        </p:nvSpPr>
        <p:spPr>
          <a:xfrm>
            <a:off x="5402583" y="3784372"/>
            <a:ext cx="6626892" cy="1938992"/>
          </a:xfrm>
          <a:prstGeom prst="rect">
            <a:avLst/>
          </a:prstGeom>
          <a:noFill/>
        </p:spPr>
        <p:txBody>
          <a:bodyPr wrap="square">
            <a:spAutoFit/>
          </a:bodyPr>
          <a:lstStyle/>
          <a:p>
            <a:pPr lvl="1"/>
            <a:r>
              <a:rPr lang="fr-FR" sz="2400" dirty="0"/>
              <a:t>cause de non-imputabilité </a:t>
            </a:r>
          </a:p>
          <a:p>
            <a:pPr lvl="1"/>
            <a:r>
              <a:rPr lang="fr-FR" sz="2400" dirty="0"/>
              <a:t>= appréciée au moment des </a:t>
            </a:r>
            <a:r>
              <a:rPr lang="fr-FR" sz="2400" u="sng" dirty="0"/>
              <a:t>faits</a:t>
            </a:r>
            <a:r>
              <a:rPr lang="fr-FR" sz="2400" dirty="0"/>
              <a:t> </a:t>
            </a:r>
          </a:p>
          <a:p>
            <a:pPr lvl="1"/>
            <a:endParaRPr lang="fr-FR" sz="2400" dirty="0"/>
          </a:p>
          <a:p>
            <a:pPr lvl="1"/>
            <a:r>
              <a:rPr lang="fr-FR" sz="2400" dirty="0"/>
              <a:t>question des conditions de l’internement </a:t>
            </a:r>
          </a:p>
          <a:p>
            <a:pPr lvl="1"/>
            <a:r>
              <a:rPr lang="fr-FR" sz="2400" dirty="0"/>
              <a:t>= évaluée au moment du </a:t>
            </a:r>
            <a:r>
              <a:rPr lang="fr-FR" sz="2400" u="sng" dirty="0"/>
              <a:t>jugement</a:t>
            </a:r>
            <a:endParaRPr lang="nl-BE" sz="2400" u="sng" dirty="0"/>
          </a:p>
        </p:txBody>
      </p:sp>
      <p:sp>
        <p:nvSpPr>
          <p:cNvPr id="14" name="ZoneTexte 13">
            <a:extLst>
              <a:ext uri="{FF2B5EF4-FFF2-40B4-BE49-F238E27FC236}">
                <a16:creationId xmlns:a16="http://schemas.microsoft.com/office/drawing/2014/main" id="{B87CDDC2-3D23-9C63-2D49-8ECFB9F83F1F}"/>
              </a:ext>
            </a:extLst>
          </p:cNvPr>
          <p:cNvSpPr txBox="1"/>
          <p:nvPr/>
        </p:nvSpPr>
        <p:spPr>
          <a:xfrm>
            <a:off x="5563095" y="1129022"/>
            <a:ext cx="6095010" cy="1938992"/>
          </a:xfrm>
          <a:prstGeom prst="rect">
            <a:avLst/>
          </a:prstGeom>
          <a:noFill/>
          <a:ln>
            <a:solidFill>
              <a:schemeClr val="accent1">
                <a:lumMod val="75000"/>
              </a:schemeClr>
            </a:solidFill>
          </a:ln>
        </p:spPr>
        <p:txBody>
          <a:bodyPr wrap="square">
            <a:spAutoFit/>
          </a:bodyPr>
          <a:lstStyle/>
          <a:p>
            <a:pPr marL="0" indent="0">
              <a:buNone/>
            </a:pPr>
            <a:r>
              <a:rPr lang="nl-BE" sz="2400" dirty="0"/>
              <a:t>Art. 25. Le </a:t>
            </a:r>
            <a:r>
              <a:rPr lang="nl-BE" sz="2400" dirty="0" err="1"/>
              <a:t>trouble</a:t>
            </a:r>
            <a:r>
              <a:rPr lang="nl-BE" sz="2400" dirty="0"/>
              <a:t> </a:t>
            </a:r>
            <a:r>
              <a:rPr lang="nl-BE" sz="2400" dirty="0" err="1"/>
              <a:t>mental</a:t>
            </a:r>
            <a:endParaRPr lang="nl-BE" sz="2400" dirty="0"/>
          </a:p>
          <a:p>
            <a:pPr marL="457200" lvl="1" indent="0">
              <a:buNone/>
            </a:pPr>
            <a:r>
              <a:rPr lang="fr-FR" sz="2400" i="1" dirty="0"/>
              <a:t>N’est pas pénalement responsable celui qui, au moment des faits, était atteint d’un trouble mental qui a aboli sa capacité de discernement ou le contrôle de ses actes.</a:t>
            </a:r>
          </a:p>
        </p:txBody>
      </p:sp>
      <p:pic>
        <p:nvPicPr>
          <p:cNvPr id="19" name="Graphique 18" descr="Marteau d'officiel contour">
            <a:extLst>
              <a:ext uri="{FF2B5EF4-FFF2-40B4-BE49-F238E27FC236}">
                <a16:creationId xmlns:a16="http://schemas.microsoft.com/office/drawing/2014/main" id="{F9467D00-44F7-80BE-1CCC-11F341DECFAC}"/>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78087" y="4977792"/>
            <a:ext cx="700852" cy="700852"/>
          </a:xfrm>
          <a:prstGeom prst="rect">
            <a:avLst/>
          </a:prstGeom>
        </p:spPr>
      </p:pic>
      <p:pic>
        <p:nvPicPr>
          <p:cNvPr id="21" name="Graphique 20" descr="Calendrier mensuel contour">
            <a:extLst>
              <a:ext uri="{FF2B5EF4-FFF2-40B4-BE49-F238E27FC236}">
                <a16:creationId xmlns:a16="http://schemas.microsoft.com/office/drawing/2014/main" id="{E82CBC20-B195-6B36-FD06-156A969C1D05}"/>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278087" y="3911008"/>
            <a:ext cx="700852" cy="700852"/>
          </a:xfrm>
          <a:prstGeom prst="rect">
            <a:avLst/>
          </a:prstGeom>
        </p:spPr>
      </p:pic>
    </p:spTree>
    <p:extLst>
      <p:ext uri="{BB962C8B-B14F-4D97-AF65-F5344CB8AC3E}">
        <p14:creationId xmlns:p14="http://schemas.microsoft.com/office/powerpoint/2010/main" val="33845078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302EC9-6194-F964-AFFC-CDCB39F0A269}"/>
              </a:ext>
            </a:extLst>
          </p:cNvPr>
          <p:cNvSpPr>
            <a:spLocks noGrp="1"/>
          </p:cNvSpPr>
          <p:nvPr>
            <p:ph type="title"/>
          </p:nvPr>
        </p:nvSpPr>
        <p:spPr>
          <a:xfrm>
            <a:off x="292100" y="236537"/>
            <a:ext cx="10515600" cy="1325563"/>
          </a:xfrm>
        </p:spPr>
        <p:txBody>
          <a:bodyPr/>
          <a:lstStyle/>
          <a:p>
            <a:r>
              <a:rPr lang="fr-BE" dirty="0"/>
              <a:t>‘Responsabilité atténuée?’</a:t>
            </a:r>
          </a:p>
        </p:txBody>
      </p:sp>
      <p:sp>
        <p:nvSpPr>
          <p:cNvPr id="5" name="ZoneTexte 4">
            <a:extLst>
              <a:ext uri="{FF2B5EF4-FFF2-40B4-BE49-F238E27FC236}">
                <a16:creationId xmlns:a16="http://schemas.microsoft.com/office/drawing/2014/main" id="{16E7CD74-D7D3-11A7-B2D2-C3199115B967}"/>
              </a:ext>
            </a:extLst>
          </p:cNvPr>
          <p:cNvSpPr txBox="1"/>
          <p:nvPr/>
        </p:nvSpPr>
        <p:spPr>
          <a:xfrm>
            <a:off x="292100" y="180459"/>
            <a:ext cx="6096000" cy="369332"/>
          </a:xfrm>
          <a:prstGeom prst="rect">
            <a:avLst/>
          </a:prstGeom>
          <a:noFill/>
        </p:spPr>
        <p:txBody>
          <a:bodyPr wrap="square">
            <a:spAutoFit/>
          </a:bodyPr>
          <a:lstStyle/>
          <a:p>
            <a:r>
              <a:rPr lang="fr-BE" sz="1800" dirty="0"/>
              <a:t>Livre Ier  Chapitre 3. L’auteur de infraction</a:t>
            </a:r>
            <a:endParaRPr lang="fr-BE" dirty="0"/>
          </a:p>
        </p:txBody>
      </p:sp>
      <p:sp>
        <p:nvSpPr>
          <p:cNvPr id="6" name="Espace réservé du numéro de diapositive 5">
            <a:extLst>
              <a:ext uri="{FF2B5EF4-FFF2-40B4-BE49-F238E27FC236}">
                <a16:creationId xmlns:a16="http://schemas.microsoft.com/office/drawing/2014/main" id="{DD5375EC-19DA-73BD-6111-611F523CD4AE}"/>
              </a:ext>
            </a:extLst>
          </p:cNvPr>
          <p:cNvSpPr>
            <a:spLocks noGrp="1"/>
          </p:cNvSpPr>
          <p:nvPr>
            <p:ph type="sldNum" sz="quarter" idx="12"/>
          </p:nvPr>
        </p:nvSpPr>
        <p:spPr/>
        <p:txBody>
          <a:bodyPr/>
          <a:lstStyle/>
          <a:p>
            <a:fld id="{C4568290-62E3-49A9-80FC-8AA481342A46}" type="slidenum">
              <a:rPr lang="fr-BE" smtClean="0"/>
              <a:t>41</a:t>
            </a:fld>
            <a:endParaRPr lang="fr-BE"/>
          </a:p>
        </p:txBody>
      </p:sp>
      <p:sp>
        <p:nvSpPr>
          <p:cNvPr id="7" name="Rectangle : coins arrondis 6">
            <a:extLst>
              <a:ext uri="{FF2B5EF4-FFF2-40B4-BE49-F238E27FC236}">
                <a16:creationId xmlns:a16="http://schemas.microsoft.com/office/drawing/2014/main" id="{E996D0D2-D592-B77C-4AC5-C4070C8BAB91}"/>
              </a:ext>
            </a:extLst>
          </p:cNvPr>
          <p:cNvSpPr/>
          <p:nvPr/>
        </p:nvSpPr>
        <p:spPr>
          <a:xfrm>
            <a:off x="444500" y="1511300"/>
            <a:ext cx="3505200" cy="48450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fr-BE" sz="3200" dirty="0"/>
              <a:t>Responsable</a:t>
            </a:r>
          </a:p>
        </p:txBody>
      </p:sp>
      <p:sp>
        <p:nvSpPr>
          <p:cNvPr id="8" name="Rectangle : coins arrondis 7">
            <a:extLst>
              <a:ext uri="{FF2B5EF4-FFF2-40B4-BE49-F238E27FC236}">
                <a16:creationId xmlns:a16="http://schemas.microsoft.com/office/drawing/2014/main" id="{2C815010-41FE-0E69-48E9-13FF420CEA64}"/>
              </a:ext>
            </a:extLst>
          </p:cNvPr>
          <p:cNvSpPr/>
          <p:nvPr/>
        </p:nvSpPr>
        <p:spPr>
          <a:xfrm>
            <a:off x="7810500" y="1510228"/>
            <a:ext cx="3505200" cy="48450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fr-BE" sz="3200" dirty="0"/>
              <a:t>Non-imputabilité pour cause de trouble mental </a:t>
            </a:r>
          </a:p>
        </p:txBody>
      </p:sp>
      <p:sp>
        <p:nvSpPr>
          <p:cNvPr id="9" name="Rectangle : coins arrondis 8">
            <a:extLst>
              <a:ext uri="{FF2B5EF4-FFF2-40B4-BE49-F238E27FC236}">
                <a16:creationId xmlns:a16="http://schemas.microsoft.com/office/drawing/2014/main" id="{19745CB7-2C34-8C4C-798D-D716D7DA7C64}"/>
              </a:ext>
            </a:extLst>
          </p:cNvPr>
          <p:cNvSpPr/>
          <p:nvPr/>
        </p:nvSpPr>
        <p:spPr>
          <a:xfrm>
            <a:off x="4152900" y="1510228"/>
            <a:ext cx="3505200" cy="48450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fr-BE" sz="3200" dirty="0"/>
              <a:t>‘Responsabilité atténuée’</a:t>
            </a:r>
          </a:p>
        </p:txBody>
      </p:sp>
      <p:sp>
        <p:nvSpPr>
          <p:cNvPr id="10" name="Rectangle : coins arrondis 9">
            <a:extLst>
              <a:ext uri="{FF2B5EF4-FFF2-40B4-BE49-F238E27FC236}">
                <a16:creationId xmlns:a16="http://schemas.microsoft.com/office/drawing/2014/main" id="{899D4629-8076-8C2E-E30D-1D5E12747633}"/>
              </a:ext>
            </a:extLst>
          </p:cNvPr>
          <p:cNvSpPr/>
          <p:nvPr/>
        </p:nvSpPr>
        <p:spPr>
          <a:xfrm>
            <a:off x="876300" y="3238500"/>
            <a:ext cx="2628900" cy="3022084"/>
          </a:xfrm>
          <a:prstGeom prst="roundRect">
            <a:avLst/>
          </a:prstGeom>
          <a:solidFill>
            <a:srgbClr val="1C32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2800" dirty="0"/>
              <a:t>Peine</a:t>
            </a:r>
          </a:p>
        </p:txBody>
      </p:sp>
      <p:sp>
        <p:nvSpPr>
          <p:cNvPr id="11" name="Rectangle : coins arrondis 10">
            <a:extLst>
              <a:ext uri="{FF2B5EF4-FFF2-40B4-BE49-F238E27FC236}">
                <a16:creationId xmlns:a16="http://schemas.microsoft.com/office/drawing/2014/main" id="{93E07576-4A1A-3912-7F05-248D2F88C319}"/>
              </a:ext>
            </a:extLst>
          </p:cNvPr>
          <p:cNvSpPr/>
          <p:nvPr/>
        </p:nvSpPr>
        <p:spPr>
          <a:xfrm>
            <a:off x="4610100" y="2710259"/>
            <a:ext cx="2590800" cy="1325563"/>
          </a:xfrm>
          <a:prstGeom prst="roundRect">
            <a:avLst/>
          </a:prstGeom>
          <a:solidFill>
            <a:srgbClr val="1C32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2800" dirty="0"/>
              <a:t>Peine</a:t>
            </a:r>
          </a:p>
        </p:txBody>
      </p:sp>
      <p:sp>
        <p:nvSpPr>
          <p:cNvPr id="12" name="Rectangle : coins arrondis 11">
            <a:extLst>
              <a:ext uri="{FF2B5EF4-FFF2-40B4-BE49-F238E27FC236}">
                <a16:creationId xmlns:a16="http://schemas.microsoft.com/office/drawing/2014/main" id="{EA50D4C2-4ACC-B362-CBC8-4A8B5B6D64C1}"/>
              </a:ext>
            </a:extLst>
          </p:cNvPr>
          <p:cNvSpPr/>
          <p:nvPr/>
        </p:nvSpPr>
        <p:spPr>
          <a:xfrm>
            <a:off x="4381500" y="4035822"/>
            <a:ext cx="3302000" cy="2421539"/>
          </a:xfrm>
          <a:prstGeom prst="roundRect">
            <a:avLst/>
          </a:prstGeom>
          <a:solidFill>
            <a:srgbClr val="1C32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2800" dirty="0"/>
              <a:t>Peine de probation</a:t>
            </a:r>
          </a:p>
          <a:p>
            <a:pPr algn="ctr"/>
            <a:r>
              <a:rPr lang="fr-BE" sz="2800" dirty="0"/>
              <a:t>Peine de traitement sous privation de liberté</a:t>
            </a:r>
          </a:p>
          <a:p>
            <a:pPr algn="ctr"/>
            <a:r>
              <a:rPr lang="fr-BE" sz="2800" dirty="0"/>
              <a:t>ou internement éventuel </a:t>
            </a:r>
          </a:p>
        </p:txBody>
      </p:sp>
      <p:sp>
        <p:nvSpPr>
          <p:cNvPr id="13" name="Rectangle : coins arrondis 12">
            <a:extLst>
              <a:ext uri="{FF2B5EF4-FFF2-40B4-BE49-F238E27FC236}">
                <a16:creationId xmlns:a16="http://schemas.microsoft.com/office/drawing/2014/main" id="{F964A388-84E8-8652-FE78-52E9776C1565}"/>
              </a:ext>
            </a:extLst>
          </p:cNvPr>
          <p:cNvSpPr/>
          <p:nvPr/>
        </p:nvSpPr>
        <p:spPr>
          <a:xfrm>
            <a:off x="8216900" y="3247103"/>
            <a:ext cx="2590800" cy="1325563"/>
          </a:xfrm>
          <a:prstGeom prst="roundRect">
            <a:avLst/>
          </a:prstGeom>
          <a:solidFill>
            <a:srgbClr val="1C32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2800" dirty="0"/>
              <a:t>Pas de peine</a:t>
            </a:r>
          </a:p>
        </p:txBody>
      </p:sp>
      <p:sp>
        <p:nvSpPr>
          <p:cNvPr id="14" name="Rectangle : coins arrondis 13">
            <a:extLst>
              <a:ext uri="{FF2B5EF4-FFF2-40B4-BE49-F238E27FC236}">
                <a16:creationId xmlns:a16="http://schemas.microsoft.com/office/drawing/2014/main" id="{49605A49-EB64-3296-24AD-A2229DA8318B}"/>
              </a:ext>
            </a:extLst>
          </p:cNvPr>
          <p:cNvSpPr/>
          <p:nvPr/>
        </p:nvSpPr>
        <p:spPr>
          <a:xfrm>
            <a:off x="8216900" y="4749542"/>
            <a:ext cx="2590800" cy="1325563"/>
          </a:xfrm>
          <a:prstGeom prst="roundRect">
            <a:avLst/>
          </a:prstGeom>
          <a:solidFill>
            <a:srgbClr val="1C32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2800" dirty="0"/>
              <a:t>Internement éventuel</a:t>
            </a:r>
          </a:p>
        </p:txBody>
      </p:sp>
    </p:spTree>
    <p:extLst>
      <p:ext uri="{BB962C8B-B14F-4D97-AF65-F5344CB8AC3E}">
        <p14:creationId xmlns:p14="http://schemas.microsoft.com/office/powerpoint/2010/main" val="11214678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42</a:t>
            </a:fld>
            <a:endParaRPr lang="nl-BE"/>
          </a:p>
        </p:txBody>
      </p:sp>
      <p:pic>
        <p:nvPicPr>
          <p:cNvPr id="11" name="Image 10" descr="Une image contenant sol, chaussures, plein air, habits&#10;&#10;Description générée automatiquement">
            <a:extLst>
              <a:ext uri="{FF2B5EF4-FFF2-40B4-BE49-F238E27FC236}">
                <a16:creationId xmlns:a16="http://schemas.microsoft.com/office/drawing/2014/main" id="{73A99281-3F32-822D-D322-920FF0341C71}"/>
              </a:ext>
            </a:extLst>
          </p:cNvPr>
          <p:cNvPicPr>
            <a:picLocks noChangeAspect="1"/>
          </p:cNvPicPr>
          <p:nvPr/>
        </p:nvPicPr>
        <p:blipFill rotWithShape="1">
          <a:blip r:embed="rId2" cstate="email">
            <a:alphaModFix amt="35000"/>
            <a:extLst>
              <a:ext uri="{28A0092B-C50C-407E-A947-70E740481C1C}">
                <a14:useLocalDpi xmlns:a14="http://schemas.microsoft.com/office/drawing/2010/main"/>
              </a:ext>
            </a:extLst>
          </a:blip>
          <a:srcRect l="-40"/>
          <a:stretch/>
        </p:blipFill>
        <p:spPr>
          <a:xfrm>
            <a:off x="-144482" y="-348969"/>
            <a:ext cx="12368151" cy="7206970"/>
          </a:xfrm>
          <a:prstGeom prst="rect">
            <a:avLst/>
          </a:prstGeom>
        </p:spPr>
      </p:pic>
      <p:sp>
        <p:nvSpPr>
          <p:cNvPr id="3" name="Espace réservé du contenu 2">
            <a:extLst>
              <a:ext uri="{FF2B5EF4-FFF2-40B4-BE49-F238E27FC236}">
                <a16:creationId xmlns:a16="http://schemas.microsoft.com/office/drawing/2014/main" id="{7DADD78E-9A7B-4835-B15C-41AB44EB18CD}"/>
              </a:ext>
            </a:extLst>
          </p:cNvPr>
          <p:cNvSpPr>
            <a:spLocks noGrp="1"/>
          </p:cNvSpPr>
          <p:nvPr>
            <p:ph idx="4294967295"/>
          </p:nvPr>
        </p:nvSpPr>
        <p:spPr>
          <a:xfrm>
            <a:off x="-274123" y="6286995"/>
            <a:ext cx="10915898" cy="868960"/>
          </a:xfrm>
        </p:spPr>
        <p:txBody>
          <a:bodyPr>
            <a:noAutofit/>
          </a:bodyPr>
          <a:lstStyle/>
          <a:p>
            <a:pPr marL="400056" lvl="1" indent="0">
              <a:buNone/>
            </a:pPr>
            <a:r>
              <a:rPr lang="nl-BE" dirty="0" err="1"/>
              <a:t>Protection</a:t>
            </a:r>
            <a:r>
              <a:rPr lang="nl-BE" dirty="0"/>
              <a:t> de la </a:t>
            </a:r>
            <a:r>
              <a:rPr lang="nl-BE" dirty="0" err="1"/>
              <a:t>jeunesse</a:t>
            </a:r>
            <a:r>
              <a:rPr lang="nl-BE" dirty="0"/>
              <a:t> : </a:t>
            </a:r>
            <a:r>
              <a:rPr lang="nl-BE" dirty="0" err="1"/>
              <a:t>matière</a:t>
            </a:r>
            <a:r>
              <a:rPr lang="nl-BE" dirty="0"/>
              <a:t> relevant du </a:t>
            </a:r>
            <a:r>
              <a:rPr lang="nl-BE" dirty="0" err="1"/>
              <a:t>législateur</a:t>
            </a:r>
            <a:r>
              <a:rPr lang="nl-BE" dirty="0"/>
              <a:t> communautaire.</a:t>
            </a:r>
          </a:p>
          <a:p>
            <a:pPr marL="400056" lvl="1" indent="0">
              <a:buNone/>
            </a:pPr>
            <a:endParaRPr lang="nl-BE" dirty="0"/>
          </a:p>
          <a:p>
            <a:pPr marL="400056" lvl="1" indent="0">
              <a:buNone/>
            </a:pPr>
            <a:endParaRPr lang="fr-FR" i="1" dirty="0">
              <a:latin typeface="Times New Roman" panose="02020603050405020304" pitchFamily="18" charset="0"/>
            </a:endParaRPr>
          </a:p>
        </p:txBody>
      </p:sp>
      <p:sp>
        <p:nvSpPr>
          <p:cNvPr id="2" name="Titre 1">
            <a:extLst>
              <a:ext uri="{FF2B5EF4-FFF2-40B4-BE49-F238E27FC236}">
                <a16:creationId xmlns:a16="http://schemas.microsoft.com/office/drawing/2014/main" id="{4B1E102A-6B02-4BC6-BD75-522E23E4824B}"/>
              </a:ext>
            </a:extLst>
          </p:cNvPr>
          <p:cNvSpPr>
            <a:spLocks noGrp="1"/>
          </p:cNvSpPr>
          <p:nvPr>
            <p:ph type="title" idx="4294967295"/>
          </p:nvPr>
        </p:nvSpPr>
        <p:spPr>
          <a:xfrm>
            <a:off x="59377" y="284956"/>
            <a:ext cx="7054850" cy="528637"/>
          </a:xfrm>
        </p:spPr>
        <p:txBody>
          <a:bodyPr>
            <a:normAutofit fontScale="90000"/>
          </a:bodyPr>
          <a:lstStyle/>
          <a:p>
            <a:pPr marR="0" lvl="0" algn="l" defTabSz="914400" rtl="0" eaLnBrk="1" fontAlgn="auto" latinLnBrk="0" hangingPunct="1">
              <a:lnSpc>
                <a:spcPct val="90000"/>
              </a:lnSpc>
              <a:spcBef>
                <a:spcPts val="1000"/>
              </a:spcBef>
              <a:spcAft>
                <a:spcPts val="0"/>
              </a:spcAft>
              <a:buClrTx/>
              <a:buSzTx/>
              <a:tabLst/>
              <a:defRPr/>
            </a:pPr>
            <a:r>
              <a:rPr lang="fr-BE" sz="2000" dirty="0"/>
              <a:t>Livre Ier  Chapitre 3. L’auteur de infraction</a:t>
            </a:r>
            <a:br>
              <a:rPr lang="fr-BE" sz="2000" dirty="0"/>
            </a:b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Section</a:t>
            </a:r>
            <a: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t> 3, Les </a:t>
            </a: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causes</a:t>
            </a:r>
            <a:r>
              <a:rPr kumimoji="0" lang="nl-BE" sz="2000" b="0" i="1" u="none" strike="noStrike" kern="1200" cap="none" spc="0" normalizeH="0" baseline="0" noProof="0" dirty="0">
                <a:ln>
                  <a:noFill/>
                </a:ln>
                <a:solidFill>
                  <a:prstClr val="black"/>
                </a:solidFill>
                <a:effectLst/>
                <a:uLnTx/>
                <a:uFillTx/>
                <a:latin typeface="Calibri" panose="020F0502020204030204"/>
                <a:ea typeface="+mn-ea"/>
                <a:cs typeface="+mn-cs"/>
              </a:rPr>
              <a:t> de non-</a:t>
            </a:r>
            <a:r>
              <a:rPr kumimoji="0" lang="nl-BE" sz="2000" b="0" i="1" u="none" strike="noStrike" kern="1200" cap="none" spc="0" normalizeH="0" baseline="0" noProof="0" dirty="0" err="1">
                <a:ln>
                  <a:noFill/>
                </a:ln>
                <a:solidFill>
                  <a:prstClr val="black"/>
                </a:solidFill>
                <a:effectLst/>
                <a:uLnTx/>
                <a:uFillTx/>
                <a:latin typeface="Calibri" panose="020F0502020204030204"/>
                <a:ea typeface="+mn-ea"/>
                <a:cs typeface="+mn-cs"/>
              </a:rPr>
              <a:t>imputabilité</a:t>
            </a:r>
            <a:br>
              <a:rPr kumimoji="0" lang="nl-BE" sz="2000" b="0" i="0" u="none" strike="noStrike" kern="1200" cap="none" spc="0" normalizeH="0" baseline="0" noProof="0" dirty="0">
                <a:ln>
                  <a:noFill/>
                </a:ln>
                <a:solidFill>
                  <a:prstClr val="black"/>
                </a:solidFill>
                <a:effectLst/>
                <a:uLnTx/>
                <a:uFillTx/>
                <a:latin typeface="Calibri" panose="020F0502020204030204"/>
                <a:ea typeface="+mn-ea"/>
                <a:cs typeface="+mn-cs"/>
              </a:rPr>
            </a:br>
            <a:br>
              <a:rPr lang="fr-BE" sz="2000" dirty="0"/>
            </a:br>
            <a:endParaRPr lang="fr-BE" sz="2000" dirty="0"/>
          </a:p>
        </p:txBody>
      </p:sp>
      <p:graphicFrame>
        <p:nvGraphicFramePr>
          <p:cNvPr id="14" name="Diagramme 13">
            <a:extLst>
              <a:ext uri="{FF2B5EF4-FFF2-40B4-BE49-F238E27FC236}">
                <a16:creationId xmlns:a16="http://schemas.microsoft.com/office/drawing/2014/main" id="{4A032799-DB6F-0102-8D49-765FBDD7AAD3}"/>
              </a:ext>
            </a:extLst>
          </p:cNvPr>
          <p:cNvGraphicFramePr/>
          <p:nvPr>
            <p:extLst>
              <p:ext uri="{D42A27DB-BD31-4B8C-83A1-F6EECF244321}">
                <p14:modId xmlns:p14="http://schemas.microsoft.com/office/powerpoint/2010/main" val="1721520451"/>
              </p:ext>
            </p:extLst>
          </p:nvPr>
        </p:nvGraphicFramePr>
        <p:xfrm>
          <a:off x="0" y="595313"/>
          <a:ext cx="12089081" cy="62626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313817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p:cNvSpPr>
            <a:spLocks noGrp="1"/>
          </p:cNvSpPr>
          <p:nvPr>
            <p:ph type="title"/>
          </p:nvPr>
        </p:nvSpPr>
        <p:spPr>
          <a:xfrm>
            <a:off x="841248" y="548640"/>
            <a:ext cx="3600860" cy="5431536"/>
          </a:xfrm>
        </p:spPr>
        <p:txBody>
          <a:bodyPr>
            <a:normAutofit/>
          </a:bodyPr>
          <a:lstStyle/>
          <a:p>
            <a:r>
              <a:rPr lang="nl-BE" sz="5400" i="1"/>
              <a:t>Chapitre 4. Les peines</a:t>
            </a:r>
          </a:p>
        </p:txBody>
      </p:sp>
      <p:sp>
        <p:nvSpPr>
          <p:cNvPr id="15"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p:cNvSpPr>
            <a:spLocks noGrp="1"/>
          </p:cNvSpPr>
          <p:nvPr>
            <p:ph idx="1"/>
          </p:nvPr>
        </p:nvSpPr>
        <p:spPr>
          <a:xfrm>
            <a:off x="4793407" y="552090"/>
            <a:ext cx="7139005" cy="5804259"/>
          </a:xfrm>
        </p:spPr>
        <p:txBody>
          <a:bodyPr anchor="ctr">
            <a:normAutofit fontScale="92500" lnSpcReduction="10000"/>
          </a:bodyPr>
          <a:lstStyle/>
          <a:p>
            <a:pPr marL="0" indent="0">
              <a:lnSpc>
                <a:spcPct val="100000"/>
              </a:lnSpc>
              <a:buNone/>
            </a:pPr>
            <a:r>
              <a:rPr lang="nl-BE" sz="2400" i="1" dirty="0" err="1"/>
              <a:t>Section</a:t>
            </a:r>
            <a:r>
              <a:rPr lang="nl-BE" sz="2400" i="1" dirty="0"/>
              <a:t> 1</a:t>
            </a:r>
            <a:r>
              <a:rPr lang="nl-BE" sz="2400" i="1" baseline="30000" dirty="0"/>
              <a:t>er</a:t>
            </a:r>
            <a:r>
              <a:rPr lang="nl-BE" sz="2400" i="1" dirty="0"/>
              <a:t>. </a:t>
            </a:r>
            <a:r>
              <a:rPr lang="nl-BE" sz="2400" dirty="0" err="1"/>
              <a:t>Généralités</a:t>
            </a:r>
            <a:endParaRPr lang="nl-BE" sz="2400" dirty="0"/>
          </a:p>
          <a:p>
            <a:pPr marL="0" indent="0">
              <a:lnSpc>
                <a:spcPct val="100000"/>
              </a:lnSpc>
              <a:buNone/>
            </a:pPr>
            <a:r>
              <a:rPr lang="nl-BE" sz="2400" i="1" dirty="0" err="1"/>
              <a:t>Section</a:t>
            </a:r>
            <a:r>
              <a:rPr lang="nl-BE" sz="2400" i="1" dirty="0"/>
              <a:t> 2. </a:t>
            </a:r>
            <a:r>
              <a:rPr lang="nl-BE" sz="2400" dirty="0"/>
              <a:t>Les </a:t>
            </a:r>
            <a:r>
              <a:rPr lang="nl-BE" sz="2400" dirty="0" err="1"/>
              <a:t>causes</a:t>
            </a:r>
            <a:r>
              <a:rPr lang="nl-BE" sz="2400" dirty="0"/>
              <a:t> </a:t>
            </a:r>
            <a:r>
              <a:rPr lang="nl-BE" sz="2400" dirty="0" err="1"/>
              <a:t>d’excuse</a:t>
            </a:r>
            <a:endParaRPr lang="nl-BE" sz="2400" dirty="0"/>
          </a:p>
          <a:p>
            <a:pPr marL="0" indent="0">
              <a:lnSpc>
                <a:spcPct val="100000"/>
              </a:lnSpc>
              <a:buNone/>
            </a:pPr>
            <a:r>
              <a:rPr lang="nl-BE" sz="2400" i="1" dirty="0" err="1"/>
              <a:t>Section</a:t>
            </a:r>
            <a:r>
              <a:rPr lang="nl-BE" sz="2400" i="1" dirty="0"/>
              <a:t> 3. </a:t>
            </a:r>
            <a:r>
              <a:rPr lang="nl-BE" sz="2400" dirty="0"/>
              <a:t>Les </a:t>
            </a:r>
            <a:r>
              <a:rPr lang="nl-BE" sz="2400" dirty="0" err="1"/>
              <a:t>peines</a:t>
            </a:r>
            <a:r>
              <a:rPr lang="nl-BE" sz="2400" dirty="0"/>
              <a:t> </a:t>
            </a:r>
            <a:r>
              <a:rPr lang="nl-BE" sz="2400" dirty="0" err="1"/>
              <a:t>applicables</a:t>
            </a:r>
            <a:r>
              <a:rPr lang="nl-BE" sz="2400" dirty="0"/>
              <a:t> </a:t>
            </a:r>
            <a:r>
              <a:rPr lang="nl-BE" sz="2400" dirty="0" err="1"/>
              <a:t>aux</a:t>
            </a:r>
            <a:r>
              <a:rPr lang="nl-BE" sz="2400" dirty="0"/>
              <a:t> </a:t>
            </a:r>
            <a:r>
              <a:rPr lang="nl-BE" sz="2400" dirty="0" err="1"/>
              <a:t>personnes</a:t>
            </a:r>
            <a:r>
              <a:rPr lang="nl-BE" sz="2400" dirty="0"/>
              <a:t> </a:t>
            </a:r>
            <a:r>
              <a:rPr lang="nl-BE" sz="2400" dirty="0" err="1"/>
              <a:t>physiques</a:t>
            </a:r>
            <a:endParaRPr lang="nl-BE" sz="2400" dirty="0"/>
          </a:p>
          <a:p>
            <a:pPr marL="0" indent="0">
              <a:lnSpc>
                <a:spcPct val="100000"/>
              </a:lnSpc>
              <a:buNone/>
            </a:pPr>
            <a:r>
              <a:rPr lang="nl-BE" sz="2400" i="1" dirty="0" err="1"/>
              <a:t>Section</a:t>
            </a:r>
            <a:r>
              <a:rPr lang="nl-BE" sz="2400" i="1" dirty="0"/>
              <a:t> 4.</a:t>
            </a:r>
            <a:r>
              <a:rPr lang="nl-BE" sz="2400" dirty="0"/>
              <a:t> Les </a:t>
            </a:r>
            <a:r>
              <a:rPr lang="nl-BE" sz="2400" dirty="0" err="1"/>
              <a:t>peines</a:t>
            </a:r>
            <a:r>
              <a:rPr lang="nl-BE" sz="2400" dirty="0"/>
              <a:t> </a:t>
            </a:r>
            <a:r>
              <a:rPr lang="nl-BE" sz="2400" dirty="0" err="1"/>
              <a:t>applicables</a:t>
            </a:r>
            <a:r>
              <a:rPr lang="nl-BE" sz="2400" dirty="0"/>
              <a:t> </a:t>
            </a:r>
            <a:r>
              <a:rPr lang="nl-BE" sz="2400" dirty="0" err="1"/>
              <a:t>aux</a:t>
            </a:r>
            <a:r>
              <a:rPr lang="nl-BE" sz="2400" dirty="0"/>
              <a:t> </a:t>
            </a:r>
            <a:r>
              <a:rPr lang="nl-BE" sz="2400" dirty="0" err="1"/>
              <a:t>personnes</a:t>
            </a:r>
            <a:r>
              <a:rPr lang="nl-BE" sz="2400" dirty="0"/>
              <a:t> </a:t>
            </a:r>
            <a:r>
              <a:rPr lang="nl-BE" sz="2400" dirty="0" err="1"/>
              <a:t>morales</a:t>
            </a:r>
            <a:endParaRPr lang="nl-BE" sz="2400" dirty="0"/>
          </a:p>
          <a:p>
            <a:pPr marL="0" indent="0">
              <a:lnSpc>
                <a:spcPct val="100000"/>
              </a:lnSpc>
              <a:buNone/>
            </a:pPr>
            <a:r>
              <a:rPr lang="nl-BE" sz="2400" i="1" dirty="0" err="1"/>
              <a:t>Section</a:t>
            </a:r>
            <a:r>
              <a:rPr lang="nl-BE" sz="2400" i="1" dirty="0"/>
              <a:t> 5. </a:t>
            </a:r>
            <a:r>
              <a:rPr lang="nl-BE" sz="2400" dirty="0"/>
              <a:t>Les </a:t>
            </a:r>
            <a:r>
              <a:rPr lang="nl-BE" sz="2400" dirty="0" err="1"/>
              <a:t>peines</a:t>
            </a:r>
            <a:r>
              <a:rPr lang="nl-BE" sz="2400" dirty="0"/>
              <a:t> </a:t>
            </a:r>
            <a:r>
              <a:rPr lang="nl-BE" sz="2400" dirty="0" err="1"/>
              <a:t>privatives</a:t>
            </a:r>
            <a:r>
              <a:rPr lang="nl-BE" sz="2400" dirty="0"/>
              <a:t> de </a:t>
            </a:r>
            <a:r>
              <a:rPr lang="nl-BE" sz="2400" dirty="0" err="1"/>
              <a:t>liberté</a:t>
            </a:r>
            <a:endParaRPr lang="nl-BE" sz="2400" dirty="0"/>
          </a:p>
          <a:p>
            <a:pPr marL="0" indent="0">
              <a:lnSpc>
                <a:spcPct val="100000"/>
              </a:lnSpc>
              <a:buNone/>
            </a:pPr>
            <a:r>
              <a:rPr lang="nl-BE" sz="2400" i="1" dirty="0" err="1"/>
              <a:t>Section</a:t>
            </a:r>
            <a:r>
              <a:rPr lang="nl-BE" sz="2400" i="1" dirty="0"/>
              <a:t> 6. </a:t>
            </a:r>
            <a:r>
              <a:rPr lang="nl-BE" sz="2400" dirty="0"/>
              <a:t>Les </a:t>
            </a:r>
            <a:r>
              <a:rPr lang="nl-BE" sz="2400" dirty="0" err="1"/>
              <a:t>peines</a:t>
            </a:r>
            <a:r>
              <a:rPr lang="nl-BE" sz="2400" dirty="0"/>
              <a:t> </a:t>
            </a:r>
            <a:r>
              <a:rPr lang="nl-BE" sz="2400" dirty="0" err="1"/>
              <a:t>restrictives</a:t>
            </a:r>
            <a:r>
              <a:rPr lang="nl-BE" sz="2400" dirty="0"/>
              <a:t> de </a:t>
            </a:r>
            <a:r>
              <a:rPr lang="nl-BE" sz="2400" dirty="0" err="1"/>
              <a:t>liberté</a:t>
            </a:r>
            <a:endParaRPr lang="nl-BE" sz="2400" dirty="0"/>
          </a:p>
          <a:p>
            <a:pPr marL="0" indent="0">
              <a:lnSpc>
                <a:spcPct val="100000"/>
              </a:lnSpc>
              <a:buNone/>
            </a:pPr>
            <a:r>
              <a:rPr lang="nl-BE" sz="2400" i="1" dirty="0" err="1"/>
              <a:t>Section</a:t>
            </a:r>
            <a:r>
              <a:rPr lang="nl-BE" sz="2400" i="1" dirty="0"/>
              <a:t> 7. </a:t>
            </a:r>
            <a:r>
              <a:rPr lang="nl-BE" sz="2400" dirty="0"/>
              <a:t>La </a:t>
            </a:r>
            <a:r>
              <a:rPr lang="nl-BE" sz="2400" dirty="0" err="1"/>
              <a:t>condamnation</a:t>
            </a:r>
            <a:r>
              <a:rPr lang="nl-BE" sz="2400" dirty="0"/>
              <a:t> par </a:t>
            </a:r>
            <a:r>
              <a:rPr lang="nl-BE" sz="2400" dirty="0" err="1"/>
              <a:t>déclaration</a:t>
            </a:r>
            <a:r>
              <a:rPr lang="nl-BE" sz="2400" dirty="0"/>
              <a:t> de </a:t>
            </a:r>
            <a:r>
              <a:rPr lang="nl-BE" sz="2400" dirty="0" err="1"/>
              <a:t>culpabilité</a:t>
            </a:r>
            <a:endParaRPr lang="nl-BE" sz="2400" dirty="0"/>
          </a:p>
          <a:p>
            <a:pPr marL="0" indent="0">
              <a:lnSpc>
                <a:spcPct val="100000"/>
              </a:lnSpc>
              <a:buNone/>
            </a:pPr>
            <a:r>
              <a:rPr lang="nl-BE" sz="2400" i="1" dirty="0" err="1"/>
              <a:t>Section</a:t>
            </a:r>
            <a:r>
              <a:rPr lang="nl-BE" sz="2400" i="1" dirty="0"/>
              <a:t> 8. </a:t>
            </a:r>
            <a:r>
              <a:rPr lang="nl-BE" sz="2400" dirty="0"/>
              <a:t>Les </a:t>
            </a:r>
            <a:r>
              <a:rPr lang="nl-BE" sz="2400" dirty="0" err="1"/>
              <a:t>peines</a:t>
            </a:r>
            <a:r>
              <a:rPr lang="nl-BE" sz="2400" dirty="0"/>
              <a:t> </a:t>
            </a:r>
            <a:r>
              <a:rPr lang="nl-BE" sz="2400" dirty="0" err="1"/>
              <a:t>patrimoniales</a:t>
            </a:r>
            <a:endParaRPr lang="nl-BE" sz="2400" dirty="0"/>
          </a:p>
          <a:p>
            <a:pPr marL="0" indent="0">
              <a:lnSpc>
                <a:spcPct val="100000"/>
              </a:lnSpc>
              <a:buNone/>
            </a:pPr>
            <a:r>
              <a:rPr lang="nl-BE" sz="2400" i="1" dirty="0" err="1"/>
              <a:t>Section</a:t>
            </a:r>
            <a:r>
              <a:rPr lang="nl-BE" sz="2400" i="1" dirty="0"/>
              <a:t> 9. </a:t>
            </a:r>
            <a:r>
              <a:rPr lang="fr-FR" sz="2400" dirty="0"/>
              <a:t>Les peines spécifiques applicables aux personnes morales</a:t>
            </a:r>
          </a:p>
          <a:p>
            <a:pPr marL="0" indent="0">
              <a:lnSpc>
                <a:spcPct val="100000"/>
              </a:lnSpc>
              <a:buNone/>
            </a:pPr>
            <a:r>
              <a:rPr lang="fr-FR" sz="2400" i="1" dirty="0"/>
              <a:t>Section 10. </a:t>
            </a:r>
            <a:r>
              <a:rPr lang="fr-FR" sz="2400" dirty="0"/>
              <a:t>Les autres peines</a:t>
            </a:r>
            <a:endParaRPr lang="nl-BE" sz="2400" dirty="0"/>
          </a:p>
          <a:p>
            <a:pPr marL="0" indent="0">
              <a:lnSpc>
                <a:spcPct val="100000"/>
              </a:lnSpc>
              <a:buNone/>
            </a:pPr>
            <a:r>
              <a:rPr lang="nl-BE" sz="2400" i="1" dirty="0" err="1"/>
              <a:t>Section</a:t>
            </a:r>
            <a:r>
              <a:rPr lang="nl-BE" sz="2400" i="1" dirty="0"/>
              <a:t> 11. </a:t>
            </a:r>
            <a:r>
              <a:rPr lang="nl-BE" sz="2400" dirty="0" err="1"/>
              <a:t>Fixation</a:t>
            </a:r>
            <a:r>
              <a:rPr lang="nl-BE" sz="2400" dirty="0"/>
              <a:t> de la </a:t>
            </a:r>
            <a:r>
              <a:rPr lang="nl-BE" sz="2400" dirty="0" err="1"/>
              <a:t>peine</a:t>
            </a:r>
            <a:endParaRPr lang="nl-BE" sz="2400" dirty="0"/>
          </a:p>
          <a:p>
            <a:pPr marL="0" indent="0">
              <a:lnSpc>
                <a:spcPct val="100000"/>
              </a:lnSpc>
              <a:buNone/>
            </a:pPr>
            <a:r>
              <a:rPr lang="nl-BE" sz="2400" i="1" dirty="0" err="1"/>
              <a:t>Section</a:t>
            </a:r>
            <a:r>
              <a:rPr lang="nl-BE" sz="2400" i="1" dirty="0"/>
              <a:t> 12. </a:t>
            </a:r>
            <a:r>
              <a:rPr lang="nl-BE" sz="2400" dirty="0"/>
              <a:t>La suspension et </a:t>
            </a:r>
            <a:r>
              <a:rPr lang="nl-BE" sz="2400" dirty="0" err="1"/>
              <a:t>le</a:t>
            </a:r>
            <a:r>
              <a:rPr lang="nl-BE" sz="2400" dirty="0"/>
              <a:t> </a:t>
            </a:r>
            <a:r>
              <a:rPr lang="nl-BE" sz="2400" dirty="0" err="1"/>
              <a:t>sursis</a:t>
            </a:r>
            <a:endParaRPr lang="nl-BE" sz="2400" dirty="0"/>
          </a:p>
        </p:txBody>
      </p:sp>
      <p:sp>
        <p:nvSpPr>
          <p:cNvPr id="5" name="Espace réservé du numéro de diapositive 4">
            <a:extLst>
              <a:ext uri="{FF2B5EF4-FFF2-40B4-BE49-F238E27FC236}">
                <a16:creationId xmlns:a16="http://schemas.microsoft.com/office/drawing/2014/main" id="{39711541-287B-1841-BF52-C21CB8348972}"/>
              </a:ext>
            </a:extLst>
          </p:cNvPr>
          <p:cNvSpPr>
            <a:spLocks noGrp="1"/>
          </p:cNvSpPr>
          <p:nvPr>
            <p:ph type="sldNum" sz="quarter" idx="12"/>
          </p:nvPr>
        </p:nvSpPr>
        <p:spPr>
          <a:xfrm>
            <a:off x="8610600" y="6356350"/>
            <a:ext cx="2743200" cy="365125"/>
          </a:xfrm>
        </p:spPr>
        <p:txBody>
          <a:bodyPr>
            <a:normAutofit/>
          </a:bodyPr>
          <a:lstStyle/>
          <a:p>
            <a:pPr>
              <a:spcAft>
                <a:spcPts val="600"/>
              </a:spcAft>
            </a:pPr>
            <a:fld id="{936F8E82-FA06-4262-BC24-5C54F77931AE}" type="slidenum">
              <a:rPr lang="nl-BE" smtClean="0"/>
              <a:pPr>
                <a:spcAft>
                  <a:spcPts val="600"/>
                </a:spcAft>
              </a:pPr>
              <a:t>43</a:t>
            </a:fld>
            <a:endParaRPr lang="nl-BE"/>
          </a:p>
        </p:txBody>
      </p:sp>
    </p:spTree>
    <p:extLst>
      <p:ext uri="{BB962C8B-B14F-4D97-AF65-F5344CB8AC3E}">
        <p14:creationId xmlns:p14="http://schemas.microsoft.com/office/powerpoint/2010/main" val="39800135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111524" y="-25054"/>
            <a:ext cx="10515600" cy="1325563"/>
          </a:xfrm>
        </p:spPr>
        <p:txBody>
          <a:bodyPr>
            <a:normAutofit/>
          </a:bodyPr>
          <a:lstStyle/>
          <a:p>
            <a:r>
              <a:rPr lang="fr-BE" sz="2100" dirty="0">
                <a:latin typeface="+mn-lt"/>
              </a:rPr>
              <a:t>Livre Ier  Chapitre 4. Les peines</a:t>
            </a:r>
            <a:br>
              <a:rPr lang="fr-BE" sz="2100" dirty="0">
                <a:latin typeface="+mn-lt"/>
              </a:rPr>
            </a:br>
            <a:r>
              <a:rPr lang="nl-BE" sz="2100" b="1" i="1" dirty="0" err="1">
                <a:latin typeface="+mn-lt"/>
              </a:rPr>
              <a:t>Section</a:t>
            </a:r>
            <a:r>
              <a:rPr lang="nl-BE" sz="2100" b="1" i="1" dirty="0">
                <a:latin typeface="+mn-lt"/>
              </a:rPr>
              <a:t> 1, </a:t>
            </a:r>
            <a:r>
              <a:rPr lang="nl-BE" sz="2100" b="1" i="1" dirty="0" err="1">
                <a:latin typeface="+mn-lt"/>
              </a:rPr>
              <a:t>Généralités</a:t>
            </a:r>
            <a:br>
              <a:rPr lang="nl-BE" sz="2100" i="1" dirty="0"/>
            </a:br>
            <a:br>
              <a:rPr lang="fr-BE" sz="2100" dirty="0"/>
            </a:br>
            <a:endParaRPr lang="fr-BE" sz="2100" dirty="0"/>
          </a:p>
        </p:txBody>
      </p:sp>
      <p:sp>
        <p:nvSpPr>
          <p:cNvPr id="17" name="Arc 1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239218" y="797457"/>
            <a:ext cx="11841258" cy="5949655"/>
          </a:xfrm>
        </p:spPr>
        <p:txBody>
          <a:bodyPr>
            <a:normAutofit fontScale="92500" lnSpcReduction="10000"/>
          </a:bodyPr>
          <a:lstStyle/>
          <a:p>
            <a:pPr marL="0" indent="0">
              <a:buNone/>
            </a:pPr>
            <a:r>
              <a:rPr lang="nl-BE" sz="2400" b="1" dirty="0"/>
              <a:t>Art. 27. </a:t>
            </a:r>
            <a:r>
              <a:rPr lang="nl-BE" sz="2400" b="1" dirty="0">
                <a:solidFill>
                  <a:schemeClr val="accent1">
                    <a:lumMod val="75000"/>
                  </a:schemeClr>
                </a:solidFill>
              </a:rPr>
              <a:t>Les </a:t>
            </a:r>
            <a:r>
              <a:rPr lang="nl-BE" sz="2400" b="1" dirty="0" err="1">
                <a:solidFill>
                  <a:schemeClr val="accent1">
                    <a:lumMod val="75000"/>
                  </a:schemeClr>
                </a:solidFill>
              </a:rPr>
              <a:t>objectifs</a:t>
            </a:r>
            <a:r>
              <a:rPr lang="nl-BE" sz="2400" b="1" dirty="0">
                <a:solidFill>
                  <a:schemeClr val="accent1">
                    <a:lumMod val="75000"/>
                  </a:schemeClr>
                </a:solidFill>
              </a:rPr>
              <a:t> de la </a:t>
            </a:r>
            <a:r>
              <a:rPr lang="nl-BE" sz="2400" b="1" dirty="0" err="1">
                <a:solidFill>
                  <a:schemeClr val="accent1">
                    <a:lumMod val="75000"/>
                  </a:schemeClr>
                </a:solidFill>
              </a:rPr>
              <a:t>peine</a:t>
            </a:r>
            <a:endParaRPr lang="nl-BE" sz="2400" b="1" dirty="0">
              <a:solidFill>
                <a:schemeClr val="accent1">
                  <a:lumMod val="75000"/>
                </a:schemeClr>
              </a:solidFill>
            </a:endParaRPr>
          </a:p>
          <a:p>
            <a:pPr marL="0" indent="0">
              <a:buNone/>
            </a:pPr>
            <a:endParaRPr lang="nl-BE" sz="2400" b="1" dirty="0">
              <a:solidFill>
                <a:schemeClr val="accent1">
                  <a:lumMod val="75000"/>
                </a:schemeClr>
              </a:solidFill>
            </a:endParaRPr>
          </a:p>
          <a:p>
            <a:pPr marL="266700" indent="0" defTabSz="179388">
              <a:buNone/>
            </a:pPr>
            <a:r>
              <a:rPr lang="fr-FR" sz="2400" i="1" dirty="0">
                <a:effectLst/>
                <a:ea typeface="Times New Roman" panose="02020603050405020304" pitchFamily="18" charset="0"/>
              </a:rPr>
              <a:t>Lors du choix de la peine et de la détermination de son taux, le juge poursuit les objectifs suivants:</a:t>
            </a:r>
            <a:endParaRPr lang="en-GB" sz="2400" dirty="0">
              <a:effectLst/>
              <a:ea typeface="Times New Roman" panose="02020603050405020304" pitchFamily="18" charset="0"/>
            </a:endParaRPr>
          </a:p>
          <a:p>
            <a:pPr lvl="1" indent="0">
              <a:spcBef>
                <a:spcPts val="400"/>
              </a:spcBef>
              <a:spcAft>
                <a:spcPts val="400"/>
              </a:spcAft>
              <a:buNone/>
            </a:pPr>
            <a:r>
              <a:rPr lang="fr-FR" sz="2000" i="1" dirty="0">
                <a:effectLst/>
                <a:ea typeface="Times New Roman" panose="02020603050405020304" pitchFamily="18" charset="0"/>
              </a:rPr>
              <a:t>1° exprimer la désapprobation de la société à l’égard de la violation de la loi pénale;</a:t>
            </a:r>
            <a:endParaRPr lang="en-GB" sz="2000" dirty="0">
              <a:effectLst/>
              <a:ea typeface="Times New Roman" panose="02020603050405020304" pitchFamily="18" charset="0"/>
            </a:endParaRPr>
          </a:p>
          <a:p>
            <a:pPr lvl="1" indent="0">
              <a:spcBef>
                <a:spcPts val="400"/>
              </a:spcBef>
              <a:spcAft>
                <a:spcPts val="400"/>
              </a:spcAft>
              <a:buNone/>
            </a:pPr>
            <a:r>
              <a:rPr lang="fr-FR" sz="2000" i="1" dirty="0">
                <a:effectLst/>
                <a:ea typeface="Times New Roman" panose="02020603050405020304" pitchFamily="18" charset="0"/>
              </a:rPr>
              <a:t>2° promouvoir la restauration de l’équilibre social et la réparation du dommage causé par l’infraction;</a:t>
            </a:r>
            <a:endParaRPr lang="en-GB" sz="2000" dirty="0">
              <a:effectLst/>
              <a:ea typeface="Times New Roman" panose="02020603050405020304" pitchFamily="18" charset="0"/>
            </a:endParaRPr>
          </a:p>
          <a:p>
            <a:pPr lvl="1" indent="0">
              <a:spcBef>
                <a:spcPts val="400"/>
              </a:spcBef>
              <a:spcAft>
                <a:spcPts val="400"/>
              </a:spcAft>
              <a:buNone/>
            </a:pPr>
            <a:r>
              <a:rPr lang="fr-FR" sz="2000" i="1" dirty="0">
                <a:effectLst/>
                <a:ea typeface="Times New Roman" panose="02020603050405020304" pitchFamily="18" charset="0"/>
              </a:rPr>
              <a:t>3° favoriser la réhabilitation et la réinsertion sociale de l’auteur;</a:t>
            </a:r>
            <a:endParaRPr lang="en-GB" sz="2000" dirty="0">
              <a:effectLst/>
              <a:ea typeface="Times New Roman" panose="02020603050405020304" pitchFamily="18" charset="0"/>
            </a:endParaRPr>
          </a:p>
          <a:p>
            <a:pPr lvl="1" indent="0">
              <a:spcBef>
                <a:spcPts val="400"/>
              </a:spcBef>
              <a:spcAft>
                <a:spcPts val="400"/>
              </a:spcAft>
              <a:buNone/>
            </a:pPr>
            <a:r>
              <a:rPr lang="fr-FR" sz="2000" i="1" dirty="0">
                <a:effectLst/>
                <a:ea typeface="Times New Roman" panose="02020603050405020304" pitchFamily="18" charset="0"/>
              </a:rPr>
              <a:t>4° protéger la société.</a:t>
            </a:r>
            <a:endParaRPr lang="en-GB" sz="2000" dirty="0">
              <a:effectLst/>
              <a:ea typeface="Times New Roman" panose="02020603050405020304" pitchFamily="18" charset="0"/>
            </a:endParaRPr>
          </a:p>
          <a:p>
            <a:pPr indent="0">
              <a:spcBef>
                <a:spcPts val="400"/>
              </a:spcBef>
              <a:spcAft>
                <a:spcPts val="400"/>
              </a:spcAft>
              <a:buNone/>
            </a:pPr>
            <a:r>
              <a:rPr lang="fr-FR" sz="2400" i="1" dirty="0">
                <a:effectLst/>
                <a:ea typeface="Times New Roman" panose="02020603050405020304" pitchFamily="18" charset="0"/>
              </a:rPr>
              <a:t>Dans les limites fixées par la loi, le juge doit rechercher une </a:t>
            </a:r>
            <a:r>
              <a:rPr lang="fr-FR" sz="2400" i="1" dirty="0">
                <a:solidFill>
                  <a:srgbClr val="FF0000"/>
                </a:solidFill>
                <a:effectLst/>
                <a:ea typeface="Times New Roman" panose="02020603050405020304" pitchFamily="18" charset="0"/>
              </a:rPr>
              <a:t>juste proportionnalité entre l’infraction et la peine.</a:t>
            </a:r>
            <a:endParaRPr lang="en-GB" sz="2400" dirty="0">
              <a:solidFill>
                <a:srgbClr val="FF0000"/>
              </a:solidFill>
              <a:ea typeface="Times New Roman" panose="02020603050405020304" pitchFamily="18" charset="0"/>
            </a:endParaRPr>
          </a:p>
          <a:p>
            <a:pPr indent="0">
              <a:spcBef>
                <a:spcPts val="400"/>
              </a:spcBef>
              <a:spcAft>
                <a:spcPts val="400"/>
              </a:spcAft>
              <a:buNone/>
            </a:pPr>
            <a:r>
              <a:rPr lang="fr-FR" sz="2400" i="1" dirty="0">
                <a:effectLst/>
                <a:ea typeface="Times New Roman" panose="02020603050405020304" pitchFamily="18" charset="0"/>
              </a:rPr>
              <a:t>Avant de prononcer une peine, le juge doit prendre en compte ces objectifs mais aussi les effets secondaires indésirables de la peine pour les personnes directement concernées, leur entourage et la société.</a:t>
            </a:r>
            <a:endParaRPr lang="en-GB" sz="2400" dirty="0">
              <a:ea typeface="Times New Roman" panose="02020603050405020304" pitchFamily="18" charset="0"/>
            </a:endParaRPr>
          </a:p>
          <a:p>
            <a:pPr indent="0">
              <a:spcBef>
                <a:spcPts val="400"/>
              </a:spcBef>
              <a:spcAft>
                <a:spcPts val="400"/>
              </a:spcAft>
              <a:buNone/>
            </a:pPr>
            <a:r>
              <a:rPr lang="fr-FR" sz="2400" i="1" dirty="0">
                <a:effectLst/>
                <a:ea typeface="Times New Roman" panose="02020603050405020304" pitchFamily="18" charset="0"/>
              </a:rPr>
              <a:t>La peine d’emprisonnement constitue l’ultime recours et elle ne peut être prononcée que lorsque les objectifs de la peine ne peuvent pas être atteints par une des autres peines ou mesures prévues par la loi.</a:t>
            </a:r>
          </a:p>
          <a:p>
            <a:pPr indent="0">
              <a:spcBef>
                <a:spcPts val="400"/>
              </a:spcBef>
              <a:spcAft>
                <a:spcPts val="400"/>
              </a:spcAft>
              <a:buNone/>
            </a:pPr>
            <a:r>
              <a:rPr lang="fr-FR" sz="2400" i="1" dirty="0">
                <a:ea typeface="Times New Roman" panose="02020603050405020304" pitchFamily="18" charset="0"/>
                <a:sym typeface="Wingdings" panose="05000000000000000000" pitchFamily="2" charset="2"/>
              </a:rPr>
              <a:t> </a:t>
            </a:r>
            <a:r>
              <a:rPr lang="fr-FR" sz="2400" i="1" dirty="0">
                <a:effectLst/>
                <a:ea typeface="Times New Roman" panose="02020603050405020304" pitchFamily="18" charset="0"/>
              </a:rPr>
              <a:t>Si le juge estime qu’il y a lieu d’infliger une peine de niveau 2 pour sanctionner l’infraction et qu’il opte, dans ce niveau de peine, pour la peine d’emprisonnement, il indique les raisons pour lesquelles les objectifs de la peine ne sont pas atteints par une des autres peines de niveau 2.</a:t>
            </a:r>
            <a:endParaRPr lang="fr-FR" sz="2400" i="1" dirty="0"/>
          </a:p>
          <a:p>
            <a:pPr indent="0">
              <a:spcBef>
                <a:spcPts val="400"/>
              </a:spcBef>
              <a:spcAft>
                <a:spcPts val="400"/>
              </a:spcAft>
              <a:buNone/>
            </a:pPr>
            <a:endParaRPr lang="en-GB" sz="1000" dirty="0">
              <a:effectLst/>
              <a:ea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8610600" y="6356350"/>
            <a:ext cx="2743200" cy="365125"/>
          </a:xfrm>
        </p:spPr>
        <p:txBody>
          <a:bodyPr>
            <a:normAutofit/>
          </a:bodyPr>
          <a:lstStyle/>
          <a:p>
            <a:pPr>
              <a:spcAft>
                <a:spcPts val="600"/>
              </a:spcAft>
            </a:pPr>
            <a:fld id="{936F8E82-FA06-4262-BC24-5C54F77931AE}" type="slidenum">
              <a:rPr lang="nl-BE" smtClean="0"/>
              <a:pPr>
                <a:spcAft>
                  <a:spcPts val="600"/>
                </a:spcAft>
              </a:pPr>
              <a:t>44</a:t>
            </a:fld>
            <a:endParaRPr lang="nl-BE"/>
          </a:p>
        </p:txBody>
      </p:sp>
    </p:spTree>
    <p:extLst>
      <p:ext uri="{BB962C8B-B14F-4D97-AF65-F5344CB8AC3E}">
        <p14:creationId xmlns:p14="http://schemas.microsoft.com/office/powerpoint/2010/main" val="28572895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45</a:t>
            </a:fld>
            <a:endParaRPr lang="nl-BE"/>
          </a:p>
        </p:txBody>
      </p:sp>
      <p:sp>
        <p:nvSpPr>
          <p:cNvPr id="5" name="Titre 1">
            <a:extLst>
              <a:ext uri="{FF2B5EF4-FFF2-40B4-BE49-F238E27FC236}">
                <a16:creationId xmlns:a16="http://schemas.microsoft.com/office/drawing/2014/main" id="{84907C4A-947A-0252-5B70-CFD2848266D5}"/>
              </a:ext>
            </a:extLst>
          </p:cNvPr>
          <p:cNvSpPr txBox="1">
            <a:spLocks/>
          </p:cNvSpPr>
          <p:nvPr/>
        </p:nvSpPr>
        <p:spPr>
          <a:xfrm>
            <a:off x="111524" y="-2505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100" dirty="0">
                <a:latin typeface="+mn-lt"/>
              </a:rPr>
              <a:t>Livre Ier  Chapitre 4. Les peines</a:t>
            </a:r>
            <a:br>
              <a:rPr lang="fr-BE" sz="2100" dirty="0">
                <a:latin typeface="+mn-lt"/>
              </a:rPr>
            </a:br>
            <a:r>
              <a:rPr lang="nl-BE" sz="2100" b="1" i="1" dirty="0" err="1">
                <a:latin typeface="+mn-lt"/>
              </a:rPr>
              <a:t>Section</a:t>
            </a:r>
            <a:r>
              <a:rPr lang="nl-BE" sz="2100" b="1" i="1" dirty="0">
                <a:latin typeface="+mn-lt"/>
              </a:rPr>
              <a:t> 1, </a:t>
            </a:r>
            <a:r>
              <a:rPr lang="nl-BE" sz="2100" b="1" i="1" dirty="0" err="1">
                <a:latin typeface="+mn-lt"/>
              </a:rPr>
              <a:t>Généralités</a:t>
            </a:r>
            <a:br>
              <a:rPr lang="nl-BE" sz="2100" i="1" dirty="0"/>
            </a:br>
            <a:br>
              <a:rPr lang="fr-BE" sz="2100" dirty="0"/>
            </a:br>
            <a:endParaRPr lang="fr-BE" sz="2100" dirty="0"/>
          </a:p>
        </p:txBody>
      </p:sp>
      <p:graphicFrame>
        <p:nvGraphicFramePr>
          <p:cNvPr id="12" name="Diagramme 11">
            <a:extLst>
              <a:ext uri="{FF2B5EF4-FFF2-40B4-BE49-F238E27FC236}">
                <a16:creationId xmlns:a16="http://schemas.microsoft.com/office/drawing/2014/main" id="{323DB048-8239-B3AC-2A21-3F47F5D80280}"/>
              </a:ext>
            </a:extLst>
          </p:cNvPr>
          <p:cNvGraphicFramePr/>
          <p:nvPr>
            <p:extLst>
              <p:ext uri="{D42A27DB-BD31-4B8C-83A1-F6EECF244321}">
                <p14:modId xmlns:p14="http://schemas.microsoft.com/office/powerpoint/2010/main" val="2003373149"/>
              </p:ext>
            </p:extLst>
          </p:nvPr>
        </p:nvGraphicFramePr>
        <p:xfrm>
          <a:off x="-2275404" y="696397"/>
          <a:ext cx="11086343" cy="58425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ZoneTexte 12">
            <a:extLst>
              <a:ext uri="{FF2B5EF4-FFF2-40B4-BE49-F238E27FC236}">
                <a16:creationId xmlns:a16="http://schemas.microsoft.com/office/drawing/2014/main" id="{F524630C-76F0-1933-AC5A-079BF3D3543D}"/>
              </a:ext>
            </a:extLst>
          </p:cNvPr>
          <p:cNvSpPr txBox="1"/>
          <p:nvPr/>
        </p:nvSpPr>
        <p:spPr>
          <a:xfrm>
            <a:off x="1045351" y="2890391"/>
            <a:ext cx="4444832" cy="1077218"/>
          </a:xfrm>
          <a:prstGeom prst="rect">
            <a:avLst/>
          </a:prstGeom>
          <a:noFill/>
        </p:spPr>
        <p:txBody>
          <a:bodyPr wrap="square" rtlCol="0">
            <a:spAutoFit/>
          </a:bodyPr>
          <a:lstStyle/>
          <a:p>
            <a:pPr algn="ctr"/>
            <a:r>
              <a:rPr lang="nl-BE" sz="3200" dirty="0">
                <a:cs typeface="Times New Roman" panose="02020603050405020304" pitchFamily="18" charset="0"/>
              </a:rPr>
              <a:t>Art. 27. </a:t>
            </a:r>
          </a:p>
          <a:p>
            <a:pPr algn="ctr"/>
            <a:r>
              <a:rPr lang="nl-BE" sz="3200" dirty="0">
                <a:cs typeface="Times New Roman" panose="02020603050405020304" pitchFamily="18" charset="0"/>
              </a:rPr>
              <a:t>Les </a:t>
            </a:r>
            <a:r>
              <a:rPr lang="nl-BE" sz="3200" dirty="0" err="1">
                <a:cs typeface="Times New Roman" panose="02020603050405020304" pitchFamily="18" charset="0"/>
              </a:rPr>
              <a:t>objectifs</a:t>
            </a:r>
            <a:r>
              <a:rPr lang="nl-BE" sz="3200" dirty="0">
                <a:cs typeface="Times New Roman" panose="02020603050405020304" pitchFamily="18" charset="0"/>
              </a:rPr>
              <a:t> de la </a:t>
            </a:r>
            <a:r>
              <a:rPr lang="nl-BE" sz="3200" dirty="0" err="1">
                <a:cs typeface="Times New Roman" panose="02020603050405020304" pitchFamily="18" charset="0"/>
              </a:rPr>
              <a:t>peine</a:t>
            </a:r>
            <a:endParaRPr lang="nl-BE" sz="3200" dirty="0">
              <a:cs typeface="Times New Roman" panose="02020603050405020304" pitchFamily="18" charset="0"/>
            </a:endParaRPr>
          </a:p>
        </p:txBody>
      </p:sp>
      <p:pic>
        <p:nvPicPr>
          <p:cNvPr id="15" name="Image 14">
            <a:extLst>
              <a:ext uri="{FF2B5EF4-FFF2-40B4-BE49-F238E27FC236}">
                <a16:creationId xmlns:a16="http://schemas.microsoft.com/office/drawing/2014/main" id="{2691F16F-2006-AE06-6AAF-DD97E8E8A14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111518" y="657016"/>
            <a:ext cx="900000" cy="900000"/>
          </a:xfrm>
          <a:prstGeom prst="rect">
            <a:avLst/>
          </a:prstGeom>
        </p:spPr>
      </p:pic>
      <p:pic>
        <p:nvPicPr>
          <p:cNvPr id="17" name="Image 16">
            <a:extLst>
              <a:ext uri="{FF2B5EF4-FFF2-40B4-BE49-F238E27FC236}">
                <a16:creationId xmlns:a16="http://schemas.microsoft.com/office/drawing/2014/main" id="{6D5A7794-D531-3565-2E35-B757F12CE42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910923" y="600437"/>
            <a:ext cx="900000" cy="900000"/>
          </a:xfrm>
          <a:prstGeom prst="rect">
            <a:avLst/>
          </a:prstGeom>
        </p:spPr>
      </p:pic>
      <p:pic>
        <p:nvPicPr>
          <p:cNvPr id="19" name="Image 18">
            <a:extLst>
              <a:ext uri="{FF2B5EF4-FFF2-40B4-BE49-F238E27FC236}">
                <a16:creationId xmlns:a16="http://schemas.microsoft.com/office/drawing/2014/main" id="{5A1E57A7-1E17-F7A8-3E14-15950EC0282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111518" y="4173260"/>
            <a:ext cx="900000" cy="900000"/>
          </a:xfrm>
          <a:prstGeom prst="flowChartConnector">
            <a:avLst/>
          </a:prstGeom>
        </p:spPr>
      </p:pic>
      <p:pic>
        <p:nvPicPr>
          <p:cNvPr id="21" name="Image 20">
            <a:extLst>
              <a:ext uri="{FF2B5EF4-FFF2-40B4-BE49-F238E27FC236}">
                <a16:creationId xmlns:a16="http://schemas.microsoft.com/office/drawing/2014/main" id="{DF9FD979-F1F5-2543-B772-C222BEA0E509}"/>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910923" y="4177067"/>
            <a:ext cx="900000" cy="900000"/>
          </a:xfrm>
          <a:prstGeom prst="flowChartConnector">
            <a:avLst/>
          </a:prstGeom>
        </p:spPr>
      </p:pic>
      <p:grpSp>
        <p:nvGrpSpPr>
          <p:cNvPr id="29" name="Groupe 28">
            <a:extLst>
              <a:ext uri="{FF2B5EF4-FFF2-40B4-BE49-F238E27FC236}">
                <a16:creationId xmlns:a16="http://schemas.microsoft.com/office/drawing/2014/main" id="{68939E60-2D7C-9353-6BB3-3C2BC9A780D5}"/>
              </a:ext>
            </a:extLst>
          </p:cNvPr>
          <p:cNvGrpSpPr/>
          <p:nvPr/>
        </p:nvGrpSpPr>
        <p:grpSpPr>
          <a:xfrm>
            <a:off x="7862045" y="204763"/>
            <a:ext cx="3114038" cy="6448473"/>
            <a:chOff x="8255956" y="90439"/>
            <a:chExt cx="3114038" cy="6448473"/>
          </a:xfrm>
          <a:solidFill>
            <a:srgbClr val="44546A"/>
          </a:solidFill>
        </p:grpSpPr>
        <p:sp>
          <p:nvSpPr>
            <p:cNvPr id="26" name="Rectangle : coins arrondis 25">
              <a:extLst>
                <a:ext uri="{FF2B5EF4-FFF2-40B4-BE49-F238E27FC236}">
                  <a16:creationId xmlns:a16="http://schemas.microsoft.com/office/drawing/2014/main" id="{6B21BFE3-9787-FCBD-8A26-6291026E588B}"/>
                </a:ext>
              </a:extLst>
            </p:cNvPr>
            <p:cNvSpPr/>
            <p:nvPr/>
          </p:nvSpPr>
          <p:spPr>
            <a:xfrm>
              <a:off x="8255956" y="90439"/>
              <a:ext cx="3109982" cy="2293938"/>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1" indent="0" algn="ctr">
                <a:buNone/>
              </a:pPr>
              <a:r>
                <a:rPr lang="nl-BE" sz="1800" dirty="0" err="1">
                  <a:cs typeface="Times New Roman" panose="02020603050405020304" pitchFamily="18" charset="0"/>
                </a:rPr>
                <a:t>Eviter</a:t>
              </a:r>
              <a:r>
                <a:rPr lang="nl-BE" sz="1800" dirty="0">
                  <a:cs typeface="Times New Roman" panose="02020603050405020304" pitchFamily="18" charset="0"/>
                </a:rPr>
                <a:t> </a:t>
              </a:r>
              <a:r>
                <a:rPr lang="nl-BE" sz="1800" dirty="0" err="1">
                  <a:cs typeface="Times New Roman" panose="02020603050405020304" pitchFamily="18" charset="0"/>
                </a:rPr>
                <a:t>toute</a:t>
              </a:r>
              <a:r>
                <a:rPr lang="nl-BE" sz="1800" dirty="0">
                  <a:cs typeface="Times New Roman" panose="02020603050405020304" pitchFamily="18" charset="0"/>
                </a:rPr>
                <a:t> </a:t>
              </a:r>
              <a:r>
                <a:rPr lang="nl-BE" sz="1800" dirty="0" err="1">
                  <a:solidFill>
                    <a:srgbClr val="FFFF00"/>
                  </a:solidFill>
                  <a:cs typeface="Times New Roman" panose="02020603050405020304" pitchFamily="18" charset="0"/>
                </a:rPr>
                <a:t>disproportion</a:t>
              </a:r>
              <a:r>
                <a:rPr lang="nl-BE" sz="1800" dirty="0">
                  <a:cs typeface="Times New Roman" panose="02020603050405020304" pitchFamily="18" charset="0"/>
                </a:rPr>
                <a:t> </a:t>
              </a:r>
              <a:r>
                <a:rPr lang="nl-BE" sz="1800" dirty="0" err="1">
                  <a:cs typeface="Times New Roman" panose="02020603050405020304" pitchFamily="18" charset="0"/>
                </a:rPr>
                <a:t>entre</a:t>
              </a:r>
              <a:r>
                <a:rPr lang="nl-BE" sz="1800" dirty="0">
                  <a:cs typeface="Times New Roman" panose="02020603050405020304" pitchFamily="18" charset="0"/>
                </a:rPr>
                <a:t> </a:t>
              </a:r>
              <a:r>
                <a:rPr lang="nl-BE" sz="1800" dirty="0" err="1">
                  <a:cs typeface="Times New Roman" panose="02020603050405020304" pitchFamily="18" charset="0"/>
                </a:rPr>
                <a:t>l’infraction</a:t>
              </a:r>
              <a:r>
                <a:rPr lang="nl-BE" sz="1800" dirty="0">
                  <a:cs typeface="Times New Roman" panose="02020603050405020304" pitchFamily="18" charset="0"/>
                </a:rPr>
                <a:t> et la </a:t>
              </a:r>
              <a:r>
                <a:rPr lang="nl-BE" sz="1800" dirty="0" err="1">
                  <a:cs typeface="Times New Roman" panose="02020603050405020304" pitchFamily="18" charset="0"/>
                </a:rPr>
                <a:t>peine</a:t>
              </a:r>
              <a:r>
                <a:rPr lang="nl-BE" sz="1800" dirty="0">
                  <a:cs typeface="Times New Roman" panose="02020603050405020304" pitchFamily="18" charset="0"/>
                </a:rPr>
                <a:t> </a:t>
              </a:r>
              <a:r>
                <a:rPr lang="nl-BE" sz="1800" dirty="0" err="1">
                  <a:cs typeface="Times New Roman" panose="02020603050405020304" pitchFamily="18" charset="0"/>
                </a:rPr>
                <a:t>infligée</a:t>
              </a:r>
              <a:r>
                <a:rPr lang="nl-BE" sz="1800" dirty="0">
                  <a:cs typeface="Times New Roman" panose="02020603050405020304" pitchFamily="18" charset="0"/>
                </a:rPr>
                <a:t>.</a:t>
              </a:r>
            </a:p>
          </p:txBody>
        </p:sp>
        <p:sp>
          <p:nvSpPr>
            <p:cNvPr id="27" name="Rectangle : coins arrondis 26">
              <a:extLst>
                <a:ext uri="{FF2B5EF4-FFF2-40B4-BE49-F238E27FC236}">
                  <a16:creationId xmlns:a16="http://schemas.microsoft.com/office/drawing/2014/main" id="{2D33FDEE-5F05-C7DD-A4B3-CE1663E99B0E}"/>
                </a:ext>
              </a:extLst>
            </p:cNvPr>
            <p:cNvSpPr/>
            <p:nvPr/>
          </p:nvSpPr>
          <p:spPr>
            <a:xfrm>
              <a:off x="8260012" y="2076425"/>
              <a:ext cx="3109982" cy="2293938"/>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nl-BE" sz="1800" dirty="0">
                  <a:cs typeface="Times New Roman" panose="02020603050405020304" pitchFamily="18" charset="0"/>
                </a:rPr>
                <a:t>Le </a:t>
              </a:r>
              <a:r>
                <a:rPr lang="nl-BE" sz="1800" dirty="0" err="1">
                  <a:cs typeface="Times New Roman" panose="02020603050405020304" pitchFamily="18" charset="0"/>
                </a:rPr>
                <a:t>juge</a:t>
              </a:r>
              <a:r>
                <a:rPr lang="nl-BE" sz="1800" dirty="0">
                  <a:cs typeface="Times New Roman" panose="02020603050405020304" pitchFamily="18" charset="0"/>
                </a:rPr>
                <a:t> </a:t>
              </a:r>
              <a:r>
                <a:rPr lang="nl-BE" sz="1800" dirty="0" err="1">
                  <a:cs typeface="Times New Roman" panose="02020603050405020304" pitchFamily="18" charset="0"/>
                </a:rPr>
                <a:t>doit</a:t>
              </a:r>
              <a:r>
                <a:rPr lang="nl-BE" sz="1800" dirty="0">
                  <a:cs typeface="Times New Roman" panose="02020603050405020304" pitchFamily="18" charset="0"/>
                </a:rPr>
                <a:t> </a:t>
              </a:r>
              <a:r>
                <a:rPr lang="nl-BE" sz="1800" dirty="0" err="1">
                  <a:cs typeface="Times New Roman" panose="02020603050405020304" pitchFamily="18" charset="0"/>
                </a:rPr>
                <a:t>tenir</a:t>
              </a:r>
              <a:r>
                <a:rPr lang="nl-BE" sz="1800" dirty="0">
                  <a:cs typeface="Times New Roman" panose="02020603050405020304" pitchFamily="18" charset="0"/>
                </a:rPr>
                <a:t> </a:t>
              </a:r>
              <a:r>
                <a:rPr lang="nl-BE" sz="1800" dirty="0" err="1">
                  <a:cs typeface="Times New Roman" panose="02020603050405020304" pitchFamily="18" charset="0"/>
                </a:rPr>
                <a:t>compte</a:t>
              </a:r>
              <a:r>
                <a:rPr lang="nl-BE" sz="1800" dirty="0">
                  <a:cs typeface="Times New Roman" panose="02020603050405020304" pitchFamily="18" charset="0"/>
                </a:rPr>
                <a:t> des </a:t>
              </a:r>
              <a:r>
                <a:rPr lang="nl-BE" sz="1800" dirty="0" err="1">
                  <a:solidFill>
                    <a:srgbClr val="FFFF00"/>
                  </a:solidFill>
                  <a:cs typeface="Times New Roman" panose="02020603050405020304" pitchFamily="18" charset="0"/>
                </a:rPr>
                <a:t>effets</a:t>
              </a:r>
              <a:r>
                <a:rPr lang="nl-BE" sz="1800" dirty="0">
                  <a:solidFill>
                    <a:srgbClr val="FFFF00"/>
                  </a:solidFill>
                  <a:cs typeface="Times New Roman" panose="02020603050405020304" pitchFamily="18" charset="0"/>
                </a:rPr>
                <a:t> </a:t>
              </a:r>
              <a:r>
                <a:rPr lang="nl-BE" sz="1800" dirty="0" err="1">
                  <a:solidFill>
                    <a:srgbClr val="FFFF00"/>
                  </a:solidFill>
                  <a:cs typeface="Times New Roman" panose="02020603050405020304" pitchFamily="18" charset="0"/>
                </a:rPr>
                <a:t>secondaires</a:t>
              </a:r>
              <a:r>
                <a:rPr lang="nl-BE" sz="1800" dirty="0">
                  <a:solidFill>
                    <a:srgbClr val="FFFF00"/>
                  </a:solidFill>
                  <a:cs typeface="Times New Roman" panose="02020603050405020304" pitchFamily="18" charset="0"/>
                </a:rPr>
                <a:t> </a:t>
              </a:r>
              <a:r>
                <a:rPr lang="nl-BE" sz="1800" dirty="0" err="1">
                  <a:solidFill>
                    <a:srgbClr val="FFFF00"/>
                  </a:solidFill>
                  <a:cs typeface="Times New Roman" panose="02020603050405020304" pitchFamily="18" charset="0"/>
                </a:rPr>
                <a:t>indésirables</a:t>
              </a:r>
              <a:r>
                <a:rPr lang="nl-BE" sz="1800" dirty="0">
                  <a:solidFill>
                    <a:srgbClr val="FFFF00"/>
                  </a:solidFill>
                  <a:cs typeface="Times New Roman" panose="02020603050405020304" pitchFamily="18" charset="0"/>
                </a:rPr>
                <a:t> </a:t>
              </a:r>
              <a:r>
                <a:rPr lang="nl-BE" sz="1800" dirty="0">
                  <a:cs typeface="Times New Roman" panose="02020603050405020304" pitchFamily="18" charset="0"/>
                </a:rPr>
                <a:t>de la </a:t>
              </a:r>
              <a:r>
                <a:rPr lang="nl-BE" sz="1800" dirty="0" err="1">
                  <a:cs typeface="Times New Roman" panose="02020603050405020304" pitchFamily="18" charset="0"/>
                </a:rPr>
                <a:t>peine</a:t>
              </a:r>
              <a:r>
                <a:rPr lang="nl-BE" sz="1800" dirty="0">
                  <a:cs typeface="Times New Roman" panose="02020603050405020304" pitchFamily="18" charset="0"/>
                </a:rPr>
                <a:t> pour </a:t>
              </a:r>
              <a:r>
                <a:rPr lang="fr-FR" sz="1800" dirty="0">
                  <a:effectLst/>
                  <a:ea typeface="Times New Roman" panose="02020603050405020304" pitchFamily="18" charset="0"/>
                  <a:cs typeface="Times New Roman" panose="02020603050405020304" pitchFamily="18" charset="0"/>
                </a:rPr>
                <a:t>les personnes directement concernées (auteurs et victimes), leur entourage et la société</a:t>
              </a:r>
            </a:p>
          </p:txBody>
        </p:sp>
        <p:sp>
          <p:nvSpPr>
            <p:cNvPr id="28" name="Rectangle : coins arrondis 27">
              <a:extLst>
                <a:ext uri="{FF2B5EF4-FFF2-40B4-BE49-F238E27FC236}">
                  <a16:creationId xmlns:a16="http://schemas.microsoft.com/office/drawing/2014/main" id="{B7250D96-3E93-B0AD-996D-6FB167F19804}"/>
                </a:ext>
              </a:extLst>
            </p:cNvPr>
            <p:cNvSpPr/>
            <p:nvPr/>
          </p:nvSpPr>
          <p:spPr>
            <a:xfrm>
              <a:off x="8255956" y="4244974"/>
              <a:ext cx="3109982" cy="2293938"/>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nl-BE" sz="1800" dirty="0" err="1">
                  <a:solidFill>
                    <a:srgbClr val="FFFF00"/>
                  </a:solidFill>
                  <a:cs typeface="Times New Roman" panose="02020603050405020304" pitchFamily="18" charset="0"/>
                </a:rPr>
                <a:t>L’emprisonnement</a:t>
              </a:r>
              <a:r>
                <a:rPr lang="nl-BE" sz="1800" dirty="0">
                  <a:solidFill>
                    <a:srgbClr val="FFFF00"/>
                  </a:solidFill>
                  <a:cs typeface="Times New Roman" panose="02020603050405020304" pitchFamily="18" charset="0"/>
                </a:rPr>
                <a:t> = </a:t>
              </a:r>
              <a:r>
                <a:rPr lang="nl-BE" sz="1800" dirty="0" err="1">
                  <a:solidFill>
                    <a:srgbClr val="FFFF00"/>
                  </a:solidFill>
                  <a:cs typeface="Times New Roman" panose="02020603050405020304" pitchFamily="18" charset="0"/>
                </a:rPr>
                <a:t>ultime</a:t>
              </a:r>
              <a:r>
                <a:rPr lang="nl-BE" sz="1800" dirty="0">
                  <a:solidFill>
                    <a:srgbClr val="FFFF00"/>
                  </a:solidFill>
                  <a:cs typeface="Times New Roman" panose="02020603050405020304" pitchFamily="18" charset="0"/>
                </a:rPr>
                <a:t> </a:t>
              </a:r>
              <a:r>
                <a:rPr lang="nl-BE" sz="1800" dirty="0" err="1">
                  <a:solidFill>
                    <a:srgbClr val="FFFF00"/>
                  </a:solidFill>
                  <a:cs typeface="Times New Roman" panose="02020603050405020304" pitchFamily="18" charset="0"/>
                </a:rPr>
                <a:t>recours</a:t>
              </a:r>
              <a:r>
                <a:rPr lang="nl-BE" sz="1800" dirty="0">
                  <a:solidFill>
                    <a:srgbClr val="FFFF00"/>
                  </a:solidFill>
                  <a:cs typeface="Times New Roman" panose="02020603050405020304" pitchFamily="18" charset="0"/>
                </a:rPr>
                <a:t> </a:t>
              </a:r>
            </a:p>
            <a:p>
              <a:pPr marL="0" indent="0" algn="ctr">
                <a:buNone/>
              </a:pPr>
              <a:r>
                <a:rPr lang="nl-BE" sz="1800" dirty="0">
                  <a:cs typeface="Times New Roman" panose="02020603050405020304" pitchFamily="18" charset="0"/>
                </a:rPr>
                <a:t>(</a:t>
              </a:r>
              <a:r>
                <a:rPr lang="nl-BE" sz="1800" dirty="0" err="1">
                  <a:cs typeface="Times New Roman" panose="02020603050405020304" pitchFamily="18" charset="0"/>
                </a:rPr>
                <a:t>exigence</a:t>
              </a:r>
              <a:r>
                <a:rPr lang="nl-BE" sz="1800" dirty="0">
                  <a:cs typeface="Times New Roman" panose="02020603050405020304" pitchFamily="18" charset="0"/>
                </a:rPr>
                <a:t> de </a:t>
              </a:r>
              <a:r>
                <a:rPr lang="nl-BE" sz="1800" dirty="0" err="1">
                  <a:cs typeface="Times New Roman" panose="02020603050405020304" pitchFamily="18" charset="0"/>
                </a:rPr>
                <a:t>motivation</a:t>
              </a:r>
              <a:r>
                <a:rPr lang="nl-BE" sz="1800" dirty="0">
                  <a:cs typeface="Times New Roman" panose="02020603050405020304" pitchFamily="18" charset="0"/>
                </a:rPr>
                <a:t> supplémentaire pour </a:t>
              </a:r>
              <a:r>
                <a:rPr lang="nl-BE" sz="1800" dirty="0" err="1">
                  <a:cs typeface="Times New Roman" panose="02020603050405020304" pitchFamily="18" charset="0"/>
                </a:rPr>
                <a:t>une</a:t>
              </a:r>
              <a:r>
                <a:rPr lang="nl-BE" sz="1800" dirty="0">
                  <a:cs typeface="Times New Roman" panose="02020603050405020304" pitchFamily="18" charset="0"/>
                </a:rPr>
                <a:t> </a:t>
              </a:r>
              <a:r>
                <a:rPr lang="nl-BE" sz="1800" dirty="0" err="1">
                  <a:cs typeface="Times New Roman" panose="02020603050405020304" pitchFamily="18" charset="0"/>
                </a:rPr>
                <a:t>peine</a:t>
              </a:r>
              <a:r>
                <a:rPr lang="nl-BE" sz="1800" dirty="0">
                  <a:cs typeface="Times New Roman" panose="02020603050405020304" pitchFamily="18" charset="0"/>
                </a:rPr>
                <a:t> de niveau 2)</a:t>
              </a:r>
            </a:p>
          </p:txBody>
        </p:sp>
      </p:grpSp>
    </p:spTree>
    <p:extLst>
      <p:ext uri="{BB962C8B-B14F-4D97-AF65-F5344CB8AC3E}">
        <p14:creationId xmlns:p14="http://schemas.microsoft.com/office/powerpoint/2010/main" val="2710967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C58E0-4CE8-3FE8-452E-57FD5643B9D3}"/>
            </a:ext>
          </a:extLst>
        </p:cNvPr>
        <p:cNvGrpSpPr/>
        <p:nvPr/>
      </p:nvGrpSpPr>
      <p:grpSpPr>
        <a:xfrm>
          <a:off x="0" y="0"/>
          <a:ext cx="0" cy="0"/>
          <a:chOff x="0" y="0"/>
          <a:chExt cx="0" cy="0"/>
        </a:xfrm>
      </p:grpSpPr>
      <p:pic>
        <p:nvPicPr>
          <p:cNvPr id="24" name="Image 23">
            <a:extLst>
              <a:ext uri="{FF2B5EF4-FFF2-40B4-BE49-F238E27FC236}">
                <a16:creationId xmlns:a16="http://schemas.microsoft.com/office/drawing/2014/main" id="{CE183321-F780-E6AD-F914-8E2EBCAE3A2E}"/>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1225474" y="159601"/>
            <a:ext cx="9741051" cy="6318159"/>
          </a:xfrm>
          <a:prstGeom prst="rect">
            <a:avLst/>
          </a:prstGeom>
        </p:spPr>
      </p:pic>
      <p:sp>
        <p:nvSpPr>
          <p:cNvPr id="2" name="Titre 1">
            <a:extLst>
              <a:ext uri="{FF2B5EF4-FFF2-40B4-BE49-F238E27FC236}">
                <a16:creationId xmlns:a16="http://schemas.microsoft.com/office/drawing/2014/main" id="{1AF1B58E-1AF0-5677-55EC-AB73D333ADDB}"/>
              </a:ext>
            </a:extLst>
          </p:cNvPr>
          <p:cNvSpPr>
            <a:spLocks noGrp="1"/>
          </p:cNvSpPr>
          <p:nvPr>
            <p:ph type="title"/>
          </p:nvPr>
        </p:nvSpPr>
        <p:spPr>
          <a:xfrm>
            <a:off x="0" y="496339"/>
            <a:ext cx="3364407" cy="369393"/>
          </a:xfrm>
        </p:spPr>
        <p:txBody>
          <a:bodyPr vert="horz" lIns="91440" tIns="45720" rIns="91440" bIns="45720" rtlCol="0" anchor="b">
            <a:normAutofit fontScale="90000"/>
          </a:bodyPr>
          <a:lstStyle/>
          <a:p>
            <a:br>
              <a:rPr lang="en-US" dirty="0"/>
            </a:br>
            <a:br>
              <a:rPr lang="en-US" dirty="0"/>
            </a:br>
            <a:r>
              <a:rPr lang="en-US" sz="2000" dirty="0"/>
              <a:t>Livre </a:t>
            </a:r>
            <a:r>
              <a:rPr lang="en-US" sz="2000" dirty="0" err="1"/>
              <a:t>Ier</a:t>
            </a:r>
            <a:r>
              <a:rPr lang="en-US" sz="2000" dirty="0"/>
              <a:t>  </a:t>
            </a:r>
            <a:r>
              <a:rPr lang="en-US" sz="2000" dirty="0" err="1"/>
              <a:t>Chapitre</a:t>
            </a:r>
            <a:r>
              <a:rPr lang="en-US" sz="2000" dirty="0"/>
              <a:t> 4. Les </a:t>
            </a:r>
            <a:r>
              <a:rPr lang="en-US" sz="2000" dirty="0" err="1"/>
              <a:t>peines</a:t>
            </a:r>
            <a:br>
              <a:rPr lang="en-US" sz="2000" dirty="0"/>
            </a:br>
            <a:r>
              <a:rPr lang="en-US" sz="2000" b="1" i="1" dirty="0"/>
              <a:t>Section 1, </a:t>
            </a:r>
            <a:r>
              <a:rPr lang="en-US" sz="2000" b="1" i="1" dirty="0" err="1"/>
              <a:t>Généralités</a:t>
            </a:r>
            <a:br>
              <a:rPr lang="en-US" sz="2000" dirty="0"/>
            </a:br>
            <a:endParaRPr lang="en-US" sz="2000" dirty="0"/>
          </a:p>
        </p:txBody>
      </p:sp>
      <p:sp>
        <p:nvSpPr>
          <p:cNvPr id="4" name="Espace réservé du numéro de diapositive 3">
            <a:extLst>
              <a:ext uri="{FF2B5EF4-FFF2-40B4-BE49-F238E27FC236}">
                <a16:creationId xmlns:a16="http://schemas.microsoft.com/office/drawing/2014/main" id="{849A654E-0FB7-5A9D-EFCB-8A31D9087FFF}"/>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fld id="{936F8E82-FA06-4262-BC24-5C54F77931AE}" type="slidenum">
              <a:rPr lang="en-US"/>
              <a:pPr/>
              <a:t>46</a:t>
            </a:fld>
            <a:endParaRPr lang="en-US"/>
          </a:p>
        </p:txBody>
      </p:sp>
      <p:sp>
        <p:nvSpPr>
          <p:cNvPr id="16" name="ZoneTexte 15">
            <a:extLst>
              <a:ext uri="{FF2B5EF4-FFF2-40B4-BE49-F238E27FC236}">
                <a16:creationId xmlns:a16="http://schemas.microsoft.com/office/drawing/2014/main" id="{CCCFA8C3-D365-DB90-82EA-6150ADD1F5DA}"/>
              </a:ext>
            </a:extLst>
          </p:cNvPr>
          <p:cNvSpPr txBox="1"/>
          <p:nvPr/>
        </p:nvSpPr>
        <p:spPr>
          <a:xfrm>
            <a:off x="838200" y="159601"/>
            <a:ext cx="11394519" cy="6809128"/>
          </a:xfrm>
          <a:prstGeom prst="rect">
            <a:avLst/>
          </a:prstGeom>
        </p:spPr>
        <p:txBody>
          <a:bodyPr vert="horz" lIns="91440" tIns="45720" rIns="91440" bIns="45720" rtlCol="0" anchor="t">
            <a:noAutofit/>
          </a:bodyPr>
          <a:lstStyle/>
          <a:p>
            <a:pPr>
              <a:lnSpc>
                <a:spcPct val="90000"/>
              </a:lnSpc>
              <a:spcAft>
                <a:spcPts val="600"/>
              </a:spcAft>
            </a:pPr>
            <a:endParaRPr lang="en-US" sz="2000" b="1" dirty="0"/>
          </a:p>
          <a:p>
            <a:pPr>
              <a:lnSpc>
                <a:spcPct val="90000"/>
              </a:lnSpc>
              <a:spcAft>
                <a:spcPts val="600"/>
              </a:spcAft>
            </a:pPr>
            <a:r>
              <a:rPr lang="en-US" sz="2000" b="1" dirty="0"/>
              <a:t>Art. 27. Les </a:t>
            </a:r>
            <a:r>
              <a:rPr lang="en-US" sz="2000" b="1" dirty="0" err="1"/>
              <a:t>objectifs</a:t>
            </a:r>
            <a:r>
              <a:rPr lang="en-US" sz="2000" b="1" dirty="0"/>
              <a:t> de la </a:t>
            </a:r>
            <a:r>
              <a:rPr lang="en-US" sz="2000" b="1" dirty="0" err="1"/>
              <a:t>peine</a:t>
            </a:r>
            <a:r>
              <a:rPr lang="en-US" sz="2000" b="1" dirty="0"/>
              <a:t> : </a:t>
            </a:r>
            <a:r>
              <a:rPr lang="en-US" sz="2000" b="1" dirty="0" err="1"/>
              <a:t>l’opportunité</a:t>
            </a:r>
            <a:r>
              <a:rPr lang="en-US" sz="2000" b="1" dirty="0"/>
              <a:t> de revoir </a:t>
            </a:r>
            <a:r>
              <a:rPr lang="en-US" sz="2000" b="1" dirty="0" err="1"/>
              <a:t>certains</a:t>
            </a:r>
            <a:r>
              <a:rPr lang="en-US" sz="2000" b="1" dirty="0"/>
              <a:t> </a:t>
            </a:r>
            <a:r>
              <a:rPr lang="en-US" sz="2000" b="1" i="1" dirty="0"/>
              <a:t>a priori (source INCC – C. Mincke - 2025)</a:t>
            </a:r>
          </a:p>
          <a:p>
            <a:pPr>
              <a:lnSpc>
                <a:spcPct val="90000"/>
              </a:lnSpc>
              <a:spcAft>
                <a:spcPts val="600"/>
              </a:spcAft>
            </a:pPr>
            <a:endParaRPr lang="en-US" sz="2000" b="1" i="1" dirty="0"/>
          </a:p>
          <a:p>
            <a:pPr marL="171456" lvl="1">
              <a:lnSpc>
                <a:spcPct val="90000"/>
              </a:lnSpc>
              <a:spcAft>
                <a:spcPts val="600"/>
              </a:spcAft>
            </a:pPr>
            <a:r>
              <a:rPr lang="en-US" sz="2000" i="1" dirty="0"/>
              <a:t>La question de la prison et de la </a:t>
            </a:r>
            <a:r>
              <a:rPr lang="en-US" sz="2000" i="1" dirty="0" err="1"/>
              <a:t>surpopulation</a:t>
            </a:r>
            <a:r>
              <a:rPr lang="en-US" sz="2000" i="1" dirty="0"/>
              <a:t> des prisons </a:t>
            </a:r>
            <a:r>
              <a:rPr lang="en-US" sz="2000" i="1" dirty="0" err="1"/>
              <a:t>est</a:t>
            </a:r>
            <a:r>
              <a:rPr lang="en-US" sz="2000" i="1" dirty="0"/>
              <a:t> </a:t>
            </a:r>
            <a:r>
              <a:rPr lang="en-US" sz="2000" i="1" dirty="0" err="1"/>
              <a:t>saturée</a:t>
            </a:r>
            <a:r>
              <a:rPr lang="en-US" sz="2000" i="1" dirty="0"/>
              <a:t> de “</a:t>
            </a:r>
            <a:r>
              <a:rPr lang="en-US" sz="2000" i="1" dirty="0" err="1"/>
              <a:t>précompréhensions</a:t>
            </a:r>
            <a:r>
              <a:rPr lang="en-US" sz="2000" i="1" dirty="0"/>
              <a:t>”</a:t>
            </a:r>
            <a:endParaRPr lang="en-US" sz="2000" i="1" dirty="0">
              <a:solidFill>
                <a:schemeClr val="accent1">
                  <a:lumMod val="75000"/>
                </a:schemeClr>
              </a:solidFill>
            </a:endParaRPr>
          </a:p>
          <a:p>
            <a:pPr marL="171456" lvl="1">
              <a:lnSpc>
                <a:spcPct val="90000"/>
              </a:lnSpc>
              <a:spcAft>
                <a:spcPts val="600"/>
              </a:spcAft>
            </a:pPr>
            <a:r>
              <a:rPr lang="en-US" sz="2000" i="1" dirty="0">
                <a:solidFill>
                  <a:schemeClr val="accent1">
                    <a:lumMod val="75000"/>
                  </a:schemeClr>
                </a:solidFill>
              </a:rPr>
              <a:t>Sur la base des constats </a:t>
            </a:r>
            <a:r>
              <a:rPr lang="en-US" sz="2000" i="1" dirty="0" err="1">
                <a:solidFill>
                  <a:schemeClr val="accent1">
                    <a:lumMod val="75000"/>
                  </a:schemeClr>
                </a:solidFill>
              </a:rPr>
              <a:t>scientifiques</a:t>
            </a:r>
            <a:r>
              <a:rPr lang="en-US" sz="2000" i="1" dirty="0">
                <a:solidFill>
                  <a:schemeClr val="accent1">
                    <a:lumMod val="75000"/>
                  </a:schemeClr>
                </a:solidFill>
              </a:rPr>
              <a:t>, il faut </a:t>
            </a:r>
            <a:r>
              <a:rPr lang="en-US" sz="2000" i="1" dirty="0" err="1">
                <a:solidFill>
                  <a:schemeClr val="accent1">
                    <a:lumMod val="75000"/>
                  </a:schemeClr>
                </a:solidFill>
              </a:rPr>
              <a:t>déconstruire</a:t>
            </a:r>
            <a:r>
              <a:rPr lang="en-US" sz="2000" i="1" dirty="0">
                <a:solidFill>
                  <a:schemeClr val="accent1">
                    <a:lumMod val="75000"/>
                  </a:schemeClr>
                </a:solidFill>
              </a:rPr>
              <a:t> </a:t>
            </a:r>
            <a:r>
              <a:rPr lang="en-US" sz="2000" i="1" dirty="0" err="1">
                <a:solidFill>
                  <a:schemeClr val="accent1">
                    <a:lumMod val="75000"/>
                  </a:schemeClr>
                </a:solidFill>
              </a:rPr>
              <a:t>différents</a:t>
            </a:r>
            <a:r>
              <a:rPr lang="en-US" sz="2000" i="1" dirty="0">
                <a:solidFill>
                  <a:schemeClr val="accent1">
                    <a:lumMod val="75000"/>
                  </a:schemeClr>
                </a:solidFill>
              </a:rPr>
              <a:t> </a:t>
            </a:r>
            <a:r>
              <a:rPr lang="en-US" sz="2000" dirty="0">
                <a:solidFill>
                  <a:schemeClr val="accent1">
                    <a:lumMod val="75000"/>
                  </a:schemeClr>
                </a:solidFill>
              </a:rPr>
              <a:t>a priori </a:t>
            </a:r>
            <a:r>
              <a:rPr lang="en-US" sz="2000" i="1" dirty="0">
                <a:solidFill>
                  <a:schemeClr val="accent1">
                    <a:lumMod val="75000"/>
                  </a:schemeClr>
                </a:solidFill>
              </a:rPr>
              <a:t>:</a:t>
            </a:r>
            <a:endParaRPr lang="en-US" sz="2000" dirty="0"/>
          </a:p>
          <a:p>
            <a:pPr>
              <a:lnSpc>
                <a:spcPct val="90000"/>
              </a:lnSpc>
              <a:spcAft>
                <a:spcPts val="600"/>
              </a:spcAft>
            </a:pPr>
            <a:r>
              <a:rPr lang="en-US" sz="2000" dirty="0"/>
              <a:t>1° Pas de </a:t>
            </a:r>
            <a:r>
              <a:rPr lang="en-US" sz="2000" dirty="0" err="1"/>
              <a:t>corrélation</a:t>
            </a:r>
            <a:r>
              <a:rPr lang="en-US" sz="2000" dirty="0"/>
              <a:t> entre le </a:t>
            </a:r>
            <a:r>
              <a:rPr lang="en-US" sz="2000" dirty="0" err="1"/>
              <a:t>nombre</a:t>
            </a:r>
            <a:r>
              <a:rPr lang="en-US" sz="2000" dirty="0"/>
              <a:t> de places </a:t>
            </a:r>
            <a:r>
              <a:rPr lang="en-US" sz="2000" dirty="0" err="1"/>
              <a:t>en</a:t>
            </a:r>
            <a:r>
              <a:rPr lang="en-US" sz="2000" dirty="0"/>
              <a:t> prison et la </a:t>
            </a:r>
            <a:r>
              <a:rPr lang="en-US" sz="2000" dirty="0" err="1"/>
              <a:t>surpopulation</a:t>
            </a:r>
            <a:endParaRPr lang="en-US" sz="2000" dirty="0"/>
          </a:p>
          <a:p>
            <a:pPr>
              <a:lnSpc>
                <a:spcPct val="90000"/>
              </a:lnSpc>
              <a:spcAft>
                <a:spcPts val="600"/>
              </a:spcAft>
            </a:pPr>
            <a:r>
              <a:rPr lang="en-US" sz="2000" dirty="0"/>
              <a:t>	</a:t>
            </a:r>
            <a:r>
              <a:rPr lang="en-US" sz="2000" dirty="0" err="1"/>
              <a:t>L’accroissement</a:t>
            </a:r>
            <a:r>
              <a:rPr lang="en-US" sz="2000" dirty="0"/>
              <a:t> du </a:t>
            </a:r>
            <a:r>
              <a:rPr lang="en-US" sz="2000" dirty="0" err="1"/>
              <a:t>nombre</a:t>
            </a:r>
            <a:r>
              <a:rPr lang="en-US" sz="2000" dirty="0"/>
              <a:t> de places :</a:t>
            </a:r>
          </a:p>
          <a:p>
            <a:pPr>
              <a:lnSpc>
                <a:spcPct val="90000"/>
              </a:lnSpc>
              <a:spcAft>
                <a:spcPts val="600"/>
              </a:spcAft>
            </a:pPr>
            <a:r>
              <a:rPr lang="en-US" sz="2000" dirty="0"/>
              <a:t>		- fait augmenter le </a:t>
            </a:r>
            <a:r>
              <a:rPr lang="en-US" sz="2000" dirty="0" err="1"/>
              <a:t>nombre</a:t>
            </a:r>
            <a:r>
              <a:rPr lang="en-US" sz="2000" dirty="0"/>
              <a:t> de </a:t>
            </a:r>
            <a:r>
              <a:rPr lang="en-US" sz="2000" dirty="0" err="1"/>
              <a:t>détenus</a:t>
            </a:r>
            <a:endParaRPr lang="en-US" sz="2000" dirty="0"/>
          </a:p>
          <a:p>
            <a:pPr>
              <a:lnSpc>
                <a:spcPct val="90000"/>
              </a:lnSpc>
              <a:spcAft>
                <a:spcPts val="600"/>
              </a:spcAft>
            </a:pPr>
            <a:r>
              <a:rPr lang="en-US" sz="2000" dirty="0"/>
              <a:t>		- ne fait pas </a:t>
            </a:r>
            <a:r>
              <a:rPr lang="en-US" sz="2000" dirty="0" err="1"/>
              <a:t>baisser</a:t>
            </a:r>
            <a:r>
              <a:rPr lang="en-US" sz="2000" dirty="0"/>
              <a:t> la </a:t>
            </a:r>
            <a:r>
              <a:rPr lang="en-US" sz="2000" dirty="0" err="1"/>
              <a:t>surpopulation</a:t>
            </a:r>
            <a:endParaRPr lang="en-US" sz="2000" dirty="0"/>
          </a:p>
          <a:p>
            <a:pPr>
              <a:lnSpc>
                <a:spcPct val="90000"/>
              </a:lnSpc>
              <a:spcAft>
                <a:spcPts val="600"/>
              </a:spcAft>
            </a:pPr>
            <a:r>
              <a:rPr lang="en-US" sz="2000" dirty="0"/>
              <a:t>2° La </a:t>
            </a:r>
            <a:r>
              <a:rPr lang="en-US" sz="2000" dirty="0" err="1"/>
              <a:t>surpopulation</a:t>
            </a:r>
            <a:r>
              <a:rPr lang="en-US" sz="2000" dirty="0"/>
              <a:t> dans les prisons </a:t>
            </a:r>
            <a:r>
              <a:rPr lang="en-US" sz="2000" dirty="0" err="1"/>
              <a:t>n’est</a:t>
            </a:r>
            <a:r>
              <a:rPr lang="en-US" sz="2000" dirty="0"/>
              <a:t> pas le </a:t>
            </a:r>
            <a:r>
              <a:rPr lang="en-US" sz="2000" dirty="0" err="1"/>
              <a:t>résultat</a:t>
            </a:r>
            <a:r>
              <a:rPr lang="en-US" sz="2000" dirty="0"/>
              <a:t> d’un manque </a:t>
            </a:r>
            <a:r>
              <a:rPr lang="en-US" sz="2000" dirty="0" err="1"/>
              <a:t>d’alternatives</a:t>
            </a:r>
            <a:endParaRPr lang="en-US" sz="2000" dirty="0"/>
          </a:p>
          <a:p>
            <a:pPr>
              <a:lnSpc>
                <a:spcPct val="90000"/>
              </a:lnSpc>
              <a:spcAft>
                <a:spcPts val="600"/>
              </a:spcAft>
            </a:pPr>
            <a:r>
              <a:rPr lang="en-US" sz="2000" dirty="0"/>
              <a:t>	Le droit </a:t>
            </a:r>
            <a:r>
              <a:rPr lang="en-US" sz="2000" dirty="0" err="1"/>
              <a:t>belge</a:t>
            </a:r>
            <a:r>
              <a:rPr lang="en-US" sz="2000" dirty="0"/>
              <a:t> </a:t>
            </a:r>
            <a:r>
              <a:rPr lang="en-US" sz="2000" dirty="0" err="1"/>
              <a:t>prévoit</a:t>
            </a:r>
            <a:r>
              <a:rPr lang="en-US" sz="2000" dirty="0"/>
              <a:t> de </a:t>
            </a:r>
            <a:r>
              <a:rPr lang="en-US" sz="2000" dirty="0" err="1"/>
              <a:t>nombreuses</a:t>
            </a:r>
            <a:r>
              <a:rPr lang="en-US" sz="2000" dirty="0"/>
              <a:t> </a:t>
            </a:r>
            <a:r>
              <a:rPr lang="en-US" sz="2000" dirty="0" err="1"/>
              <a:t>peines</a:t>
            </a:r>
            <a:r>
              <a:rPr lang="en-US" sz="2000" dirty="0"/>
              <a:t> et </a:t>
            </a:r>
            <a:r>
              <a:rPr lang="en-US" sz="2000" dirty="0" err="1"/>
              <a:t>mesures</a:t>
            </a:r>
            <a:r>
              <a:rPr lang="en-US" sz="2000" dirty="0"/>
              <a:t> “alternatives”</a:t>
            </a:r>
          </a:p>
          <a:p>
            <a:pPr>
              <a:lnSpc>
                <a:spcPct val="90000"/>
              </a:lnSpc>
              <a:spcAft>
                <a:spcPts val="600"/>
              </a:spcAft>
            </a:pPr>
            <a:r>
              <a:rPr lang="en-US" sz="2000" dirty="0"/>
              <a:t>		- </a:t>
            </a:r>
            <a:r>
              <a:rPr lang="en-US" sz="2000" dirty="0" err="1"/>
              <a:t>elles</a:t>
            </a:r>
            <a:r>
              <a:rPr lang="en-US" sz="2000" dirty="0"/>
              <a:t> </a:t>
            </a:r>
            <a:r>
              <a:rPr lang="en-US" sz="2000" dirty="0" err="1"/>
              <a:t>n’ont</a:t>
            </a:r>
            <a:r>
              <a:rPr lang="en-US" sz="2000" dirty="0"/>
              <a:t> pas </a:t>
            </a:r>
            <a:r>
              <a:rPr lang="en-US" sz="2000" dirty="0" err="1"/>
              <a:t>d’effet</a:t>
            </a:r>
            <a:r>
              <a:rPr lang="en-US" sz="2000" dirty="0"/>
              <a:t> </a:t>
            </a:r>
            <a:r>
              <a:rPr lang="en-US" sz="2000" dirty="0" err="1"/>
              <a:t>alternatif</a:t>
            </a:r>
            <a:endParaRPr lang="en-US" sz="2000" dirty="0"/>
          </a:p>
          <a:p>
            <a:pPr>
              <a:lnSpc>
                <a:spcPct val="90000"/>
              </a:lnSpc>
              <a:spcAft>
                <a:spcPts val="600"/>
              </a:spcAft>
            </a:pPr>
            <a:r>
              <a:rPr lang="en-US" sz="2000" dirty="0"/>
              <a:t>		- </a:t>
            </a:r>
            <a:r>
              <a:rPr lang="en-US" sz="2000" dirty="0" err="1"/>
              <a:t>elles</a:t>
            </a:r>
            <a:r>
              <a:rPr lang="en-US" sz="2000" dirty="0"/>
              <a:t> </a:t>
            </a:r>
            <a:r>
              <a:rPr lang="en-US" sz="2000" dirty="0" err="1"/>
              <a:t>sont</a:t>
            </a:r>
            <a:r>
              <a:rPr lang="en-US" sz="2000" dirty="0"/>
              <a:t> </a:t>
            </a:r>
            <a:r>
              <a:rPr lang="en-US" sz="2000" dirty="0" err="1"/>
              <a:t>pourtant</a:t>
            </a:r>
            <a:r>
              <a:rPr lang="en-US" sz="2000" dirty="0"/>
              <a:t> </a:t>
            </a:r>
            <a:r>
              <a:rPr lang="en-US" sz="2000" dirty="0" err="1"/>
              <a:t>largement</a:t>
            </a:r>
            <a:r>
              <a:rPr lang="en-US" sz="2000" dirty="0"/>
              <a:t> </a:t>
            </a:r>
            <a:r>
              <a:rPr lang="en-US" sz="2000" dirty="0" err="1"/>
              <a:t>utilisées</a:t>
            </a:r>
            <a:r>
              <a:rPr lang="en-US" sz="2000" dirty="0"/>
              <a:t> et </a:t>
            </a:r>
            <a:r>
              <a:rPr lang="en-US" sz="2000" dirty="0" err="1"/>
              <a:t>sont</a:t>
            </a:r>
            <a:r>
              <a:rPr lang="en-US" sz="2000" dirty="0"/>
              <a:t> </a:t>
            </a:r>
            <a:r>
              <a:rPr lang="en-US" sz="2000" dirty="0" err="1"/>
              <a:t>même</a:t>
            </a:r>
            <a:r>
              <a:rPr lang="en-US" sz="2000" dirty="0"/>
              <a:t> “</a:t>
            </a:r>
            <a:r>
              <a:rPr lang="en-US" sz="2000" dirty="0" err="1"/>
              <a:t>surpeuplées</a:t>
            </a:r>
            <a:r>
              <a:rPr lang="en-US" sz="2000" dirty="0"/>
              <a:t>”</a:t>
            </a:r>
          </a:p>
          <a:p>
            <a:pPr>
              <a:lnSpc>
                <a:spcPct val="90000"/>
              </a:lnSpc>
              <a:spcAft>
                <a:spcPts val="600"/>
              </a:spcAft>
            </a:pPr>
            <a:r>
              <a:rPr lang="en-US" sz="2000" dirty="0"/>
              <a:t>3° Pas de </a:t>
            </a:r>
            <a:r>
              <a:rPr lang="en-US" sz="2000" dirty="0" err="1"/>
              <a:t>corrélation</a:t>
            </a:r>
            <a:r>
              <a:rPr lang="en-US" sz="2000" dirty="0"/>
              <a:t> entre (sur-)population </a:t>
            </a:r>
            <a:r>
              <a:rPr lang="en-US" sz="2000" dirty="0" err="1"/>
              <a:t>pénitentiaire</a:t>
            </a:r>
            <a:r>
              <a:rPr lang="en-US" sz="2000" dirty="0"/>
              <a:t> et les </a:t>
            </a:r>
            <a:r>
              <a:rPr lang="en-US" sz="2000" dirty="0" err="1"/>
              <a:t>indicateurs</a:t>
            </a:r>
            <a:r>
              <a:rPr lang="en-US" sz="2000" dirty="0"/>
              <a:t> du </a:t>
            </a:r>
            <a:r>
              <a:rPr lang="en-US" sz="2000" dirty="0" err="1"/>
              <a:t>taux</a:t>
            </a:r>
            <a:r>
              <a:rPr lang="en-US" sz="2000" dirty="0"/>
              <a:t> de </a:t>
            </a:r>
            <a:r>
              <a:rPr lang="en-US" sz="2000" dirty="0" err="1"/>
              <a:t>délinquance</a:t>
            </a:r>
            <a:endParaRPr lang="en-US" sz="2000" dirty="0"/>
          </a:p>
          <a:p>
            <a:pPr>
              <a:lnSpc>
                <a:spcPct val="90000"/>
              </a:lnSpc>
              <a:spcAft>
                <a:spcPts val="600"/>
              </a:spcAft>
            </a:pPr>
            <a:r>
              <a:rPr lang="en-US" sz="2000" dirty="0"/>
              <a:t>		- Le </a:t>
            </a:r>
            <a:r>
              <a:rPr lang="en-US" sz="2000" dirty="0" err="1"/>
              <a:t>taux</a:t>
            </a:r>
            <a:r>
              <a:rPr lang="en-US" sz="2000" dirty="0"/>
              <a:t> </a:t>
            </a:r>
            <a:r>
              <a:rPr lang="en-US" sz="2000" dirty="0" err="1"/>
              <a:t>d’incarcération</a:t>
            </a:r>
            <a:r>
              <a:rPr lang="en-US" sz="2000" dirty="0"/>
              <a:t> </a:t>
            </a:r>
            <a:r>
              <a:rPr lang="en-US" sz="2000" dirty="0" err="1"/>
              <a:t>n’est</a:t>
            </a:r>
            <a:r>
              <a:rPr lang="en-US" sz="2000" dirty="0"/>
              <a:t> pas </a:t>
            </a:r>
            <a:r>
              <a:rPr lang="en-US" sz="2000" dirty="0" err="1"/>
              <a:t>lié</a:t>
            </a:r>
            <a:r>
              <a:rPr lang="en-US" sz="2000" dirty="0"/>
              <a:t> aux </a:t>
            </a:r>
            <a:r>
              <a:rPr lang="en-US" sz="2000" dirty="0" err="1"/>
              <a:t>indicateurs</a:t>
            </a:r>
            <a:r>
              <a:rPr lang="en-US" sz="2000" dirty="0"/>
              <a:t> du </a:t>
            </a:r>
            <a:r>
              <a:rPr lang="en-US" sz="2000" dirty="0" err="1"/>
              <a:t>taux</a:t>
            </a:r>
            <a:r>
              <a:rPr lang="en-US" sz="2000" dirty="0"/>
              <a:t> de </a:t>
            </a:r>
            <a:r>
              <a:rPr lang="en-US" sz="2000" dirty="0" err="1"/>
              <a:t>délinquance</a:t>
            </a:r>
            <a:endParaRPr lang="en-US" sz="2000" dirty="0"/>
          </a:p>
          <a:p>
            <a:pPr>
              <a:lnSpc>
                <a:spcPct val="90000"/>
              </a:lnSpc>
              <a:spcAft>
                <a:spcPts val="600"/>
              </a:spcAft>
            </a:pPr>
            <a:r>
              <a:rPr lang="en-US" sz="2000" dirty="0"/>
              <a:t>		- La crimination </a:t>
            </a:r>
            <a:r>
              <a:rPr lang="en-US" sz="2000" dirty="0" err="1"/>
              <a:t>est</a:t>
            </a:r>
            <a:r>
              <a:rPr lang="en-US" sz="2000" dirty="0"/>
              <a:t> </a:t>
            </a:r>
            <a:r>
              <a:rPr lang="en-US" sz="2000" dirty="0" err="1"/>
              <a:t>actuellement</a:t>
            </a:r>
            <a:r>
              <a:rPr lang="en-US" sz="2000" dirty="0"/>
              <a:t> et </a:t>
            </a:r>
            <a:r>
              <a:rPr lang="en-US" sz="2000" dirty="0" err="1"/>
              <a:t>depuis</a:t>
            </a:r>
            <a:r>
              <a:rPr lang="en-US" sz="2000" dirty="0"/>
              <a:t> </a:t>
            </a:r>
            <a:r>
              <a:rPr lang="en-US" sz="2000" dirty="0" err="1"/>
              <a:t>longtemps</a:t>
            </a:r>
            <a:r>
              <a:rPr lang="en-US" sz="2000" dirty="0"/>
              <a:t> </a:t>
            </a:r>
            <a:r>
              <a:rPr lang="en-US" sz="2000" dirty="0" err="1"/>
              <a:t>en</a:t>
            </a:r>
            <a:r>
              <a:rPr lang="en-US" sz="2000" dirty="0"/>
              <a:t> </a:t>
            </a:r>
            <a:r>
              <a:rPr lang="en-US" sz="2000" dirty="0" err="1"/>
              <a:t>baisse</a:t>
            </a:r>
            <a:endParaRPr lang="en-US" sz="2000" dirty="0"/>
          </a:p>
          <a:p>
            <a:pPr>
              <a:lnSpc>
                <a:spcPct val="90000"/>
              </a:lnSpc>
              <a:spcAft>
                <a:spcPts val="600"/>
              </a:spcAft>
            </a:pPr>
            <a:r>
              <a:rPr lang="en-US" sz="2000" dirty="0"/>
              <a:t>4° Le </a:t>
            </a:r>
            <a:r>
              <a:rPr lang="en-US" sz="2000" dirty="0" err="1"/>
              <a:t>taux</a:t>
            </a:r>
            <a:r>
              <a:rPr lang="en-US" sz="2000" dirty="0"/>
              <a:t> </a:t>
            </a:r>
            <a:r>
              <a:rPr lang="en-US" sz="2000" dirty="0" err="1"/>
              <a:t>d’incarcération</a:t>
            </a:r>
            <a:r>
              <a:rPr lang="en-US" sz="2000" dirty="0"/>
              <a:t> </a:t>
            </a:r>
            <a:r>
              <a:rPr lang="en-US" sz="2000" dirty="0" err="1"/>
              <a:t>est</a:t>
            </a:r>
            <a:r>
              <a:rPr lang="en-US" sz="2000" dirty="0"/>
              <a:t> </a:t>
            </a:r>
            <a:r>
              <a:rPr lang="en-US" sz="2000" dirty="0" err="1"/>
              <a:t>systématiquement</a:t>
            </a:r>
            <a:r>
              <a:rPr lang="en-US" sz="2000" dirty="0"/>
              <a:t> </a:t>
            </a:r>
            <a:r>
              <a:rPr lang="en-US" sz="2000" dirty="0" err="1"/>
              <a:t>lié</a:t>
            </a:r>
            <a:r>
              <a:rPr lang="en-US" sz="2000" dirty="0"/>
              <a:t> à des </a:t>
            </a:r>
            <a:r>
              <a:rPr lang="en-US" sz="2000" dirty="0" err="1"/>
              <a:t>indicateurs</a:t>
            </a:r>
            <a:r>
              <a:rPr lang="en-US" sz="2000" dirty="0"/>
              <a:t> socio-</a:t>
            </a:r>
            <a:r>
              <a:rPr lang="en-US" sz="2000" dirty="0" err="1"/>
              <a:t>économiques</a:t>
            </a:r>
            <a:endParaRPr lang="en-US" sz="2000" b="1" dirty="0"/>
          </a:p>
          <a:p>
            <a:pPr>
              <a:lnSpc>
                <a:spcPct val="90000"/>
              </a:lnSpc>
              <a:spcAft>
                <a:spcPts val="600"/>
              </a:spcAft>
            </a:pPr>
            <a:r>
              <a:rPr lang="en-US" sz="2000" dirty="0"/>
              <a:t>PS. Le </a:t>
            </a:r>
            <a:r>
              <a:rPr lang="en-US" sz="2000" dirty="0" err="1"/>
              <a:t>taux</a:t>
            </a:r>
            <a:r>
              <a:rPr lang="en-US" sz="2000" dirty="0"/>
              <a:t> </a:t>
            </a:r>
            <a:r>
              <a:rPr lang="en-US" sz="2000" dirty="0" err="1"/>
              <a:t>d’incarceration</a:t>
            </a:r>
            <a:r>
              <a:rPr lang="en-US" sz="2000" dirty="0"/>
              <a:t> </a:t>
            </a:r>
            <a:r>
              <a:rPr lang="en-US" sz="2000" dirty="0" err="1"/>
              <a:t>serait</a:t>
            </a:r>
            <a:r>
              <a:rPr lang="en-US" sz="2000" dirty="0"/>
              <a:t> </a:t>
            </a:r>
            <a:r>
              <a:rPr lang="en-US" sz="2000" dirty="0" err="1"/>
              <a:t>aussi</a:t>
            </a:r>
            <a:r>
              <a:rPr lang="en-US" sz="2000" dirty="0"/>
              <a:t> </a:t>
            </a:r>
            <a:r>
              <a:rPr lang="en-US" sz="2000" dirty="0" err="1"/>
              <a:t>tributaire</a:t>
            </a:r>
            <a:r>
              <a:rPr lang="en-US" sz="2000" dirty="0"/>
              <a:t> d’un </a:t>
            </a:r>
            <a:r>
              <a:rPr lang="en-US" sz="2000" dirty="0" err="1"/>
              <a:t>populisme</a:t>
            </a:r>
            <a:r>
              <a:rPr lang="en-US" sz="2000" dirty="0"/>
              <a:t> </a:t>
            </a:r>
            <a:r>
              <a:rPr lang="en-US" sz="2000" dirty="0" err="1"/>
              <a:t>punitif</a:t>
            </a:r>
            <a:r>
              <a:rPr lang="en-US" sz="2000" dirty="0"/>
              <a:t> (J. Rozie).</a:t>
            </a:r>
          </a:p>
        </p:txBody>
      </p:sp>
    </p:spTree>
    <p:extLst>
      <p:ext uri="{BB962C8B-B14F-4D97-AF65-F5344CB8AC3E}">
        <p14:creationId xmlns:p14="http://schemas.microsoft.com/office/powerpoint/2010/main" val="1637609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F4ACE183-6E95-3D6D-D454-F48C7D337257}"/>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1225474" y="159601"/>
            <a:ext cx="9741051" cy="6318159"/>
          </a:xfrm>
          <a:prstGeom prst="rect">
            <a:avLst/>
          </a:prstGeom>
        </p:spPr>
      </p:pic>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0" y="496339"/>
            <a:ext cx="3364407" cy="369393"/>
          </a:xfrm>
        </p:spPr>
        <p:txBody>
          <a:bodyPr vert="horz" lIns="91440" tIns="45720" rIns="91440" bIns="45720" rtlCol="0" anchor="b">
            <a:normAutofit fontScale="90000"/>
          </a:bodyPr>
          <a:lstStyle/>
          <a:p>
            <a:br>
              <a:rPr lang="en-US" dirty="0"/>
            </a:br>
            <a:br>
              <a:rPr lang="en-US" dirty="0"/>
            </a:br>
            <a:r>
              <a:rPr lang="en-US" sz="2000" dirty="0"/>
              <a:t>Livre </a:t>
            </a:r>
            <a:r>
              <a:rPr lang="en-US" sz="2000" dirty="0" err="1"/>
              <a:t>Ier</a:t>
            </a:r>
            <a:r>
              <a:rPr lang="en-US" sz="2000" dirty="0"/>
              <a:t>  </a:t>
            </a:r>
            <a:r>
              <a:rPr lang="en-US" sz="2000" dirty="0" err="1"/>
              <a:t>Chapitre</a:t>
            </a:r>
            <a:r>
              <a:rPr lang="en-US" sz="2000" dirty="0"/>
              <a:t> 4. Les </a:t>
            </a:r>
            <a:r>
              <a:rPr lang="en-US" sz="2000" dirty="0" err="1"/>
              <a:t>peines</a:t>
            </a:r>
            <a:br>
              <a:rPr lang="en-US" sz="2000" dirty="0"/>
            </a:br>
            <a:r>
              <a:rPr lang="en-US" sz="2000" b="1" i="1" dirty="0"/>
              <a:t>Section 1, </a:t>
            </a:r>
            <a:r>
              <a:rPr lang="en-US" sz="2000" b="1" i="1" dirty="0" err="1"/>
              <a:t>Généralités</a:t>
            </a:r>
            <a:br>
              <a:rPr lang="en-US" sz="2000" dirty="0"/>
            </a:br>
            <a:endParaRPr lang="en-US" sz="2000"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fld id="{936F8E82-FA06-4262-BC24-5C54F77931AE}" type="slidenum">
              <a:rPr lang="en-US"/>
              <a:pPr/>
              <a:t>47</a:t>
            </a:fld>
            <a:endParaRPr lang="en-US"/>
          </a:p>
        </p:txBody>
      </p:sp>
      <p:sp>
        <p:nvSpPr>
          <p:cNvPr id="16" name="ZoneTexte 15">
            <a:extLst>
              <a:ext uri="{FF2B5EF4-FFF2-40B4-BE49-F238E27FC236}">
                <a16:creationId xmlns:a16="http://schemas.microsoft.com/office/drawing/2014/main" id="{19F71187-24FB-B446-6AAC-35BE98F7D376}"/>
              </a:ext>
            </a:extLst>
          </p:cNvPr>
          <p:cNvSpPr txBox="1"/>
          <p:nvPr/>
        </p:nvSpPr>
        <p:spPr>
          <a:xfrm>
            <a:off x="4631812" y="182746"/>
            <a:ext cx="7372307" cy="6472390"/>
          </a:xfrm>
          <a:prstGeom prst="rect">
            <a:avLst/>
          </a:prstGeom>
        </p:spPr>
        <p:txBody>
          <a:bodyPr vert="horz" lIns="91440" tIns="45720" rIns="91440" bIns="45720" rtlCol="0" anchor="t">
            <a:noAutofit/>
          </a:bodyPr>
          <a:lstStyle/>
          <a:p>
            <a:pPr>
              <a:lnSpc>
                <a:spcPct val="90000"/>
              </a:lnSpc>
              <a:spcAft>
                <a:spcPts val="600"/>
              </a:spcAft>
            </a:pPr>
            <a:r>
              <a:rPr lang="en-US" sz="2000" b="1" dirty="0"/>
              <a:t>Art. 28. Les </a:t>
            </a:r>
            <a:r>
              <a:rPr lang="en-US" sz="2000" b="1" dirty="0" err="1"/>
              <a:t>facteurs</a:t>
            </a:r>
            <a:r>
              <a:rPr lang="en-US" sz="2000" b="1" dirty="0"/>
              <a:t> </a:t>
            </a:r>
            <a:r>
              <a:rPr lang="en-US" sz="2000" b="1" dirty="0" err="1"/>
              <a:t>aggravants</a:t>
            </a:r>
            <a:endParaRPr lang="en-US" sz="2000" b="1" dirty="0"/>
          </a:p>
          <a:p>
            <a:pPr marL="171456" lvl="1">
              <a:lnSpc>
                <a:spcPct val="90000"/>
              </a:lnSpc>
              <a:spcAft>
                <a:spcPts val="600"/>
              </a:spcAft>
            </a:pPr>
            <a:r>
              <a:rPr lang="en-US" sz="2000" dirty="0">
                <a:solidFill>
                  <a:srgbClr val="FFFF00"/>
                </a:solidFill>
              </a:rPr>
              <a:t>Ne </a:t>
            </a:r>
            <a:r>
              <a:rPr lang="en-US" sz="2000" dirty="0" err="1">
                <a:solidFill>
                  <a:srgbClr val="FFFF00"/>
                </a:solidFill>
              </a:rPr>
              <a:t>modifie</a:t>
            </a:r>
            <a:r>
              <a:rPr lang="en-US" sz="2000" dirty="0">
                <a:solidFill>
                  <a:srgbClr val="FFFF00"/>
                </a:solidFill>
              </a:rPr>
              <a:t> </a:t>
            </a:r>
            <a:r>
              <a:rPr lang="en-US" sz="2000" u="sng" dirty="0">
                <a:solidFill>
                  <a:srgbClr val="FFFF00"/>
                </a:solidFill>
              </a:rPr>
              <a:t>pas</a:t>
            </a:r>
            <a:r>
              <a:rPr lang="en-US" sz="2000" dirty="0">
                <a:solidFill>
                  <a:srgbClr val="FFFF00"/>
                </a:solidFill>
              </a:rPr>
              <a:t> le </a:t>
            </a:r>
            <a:r>
              <a:rPr lang="en-US" sz="2000" dirty="0" err="1">
                <a:solidFill>
                  <a:srgbClr val="FFFF00"/>
                </a:solidFill>
              </a:rPr>
              <a:t>niveau</a:t>
            </a:r>
            <a:r>
              <a:rPr lang="en-US" sz="2000" dirty="0">
                <a:solidFill>
                  <a:srgbClr val="FFFF00"/>
                </a:solidFill>
              </a:rPr>
              <a:t> de </a:t>
            </a:r>
            <a:r>
              <a:rPr lang="en-US" sz="2000" dirty="0" err="1">
                <a:solidFill>
                  <a:srgbClr val="FFFF00"/>
                </a:solidFill>
              </a:rPr>
              <a:t>peine</a:t>
            </a:r>
            <a:r>
              <a:rPr lang="en-US" sz="2000" dirty="0">
                <a:solidFill>
                  <a:srgbClr val="FFFF00"/>
                </a:solidFill>
              </a:rPr>
              <a:t> applicable </a:t>
            </a:r>
            <a:r>
              <a:rPr lang="en-US" sz="2000" dirty="0" err="1">
                <a:solidFill>
                  <a:srgbClr val="FFFF00"/>
                </a:solidFill>
              </a:rPr>
              <a:t>mais</a:t>
            </a:r>
            <a:r>
              <a:rPr lang="en-US" sz="2000" dirty="0">
                <a:solidFill>
                  <a:srgbClr val="FFFF00"/>
                </a:solidFill>
              </a:rPr>
              <a:t> il </a:t>
            </a:r>
            <a:r>
              <a:rPr lang="en-US" sz="2000" dirty="0" err="1">
                <a:solidFill>
                  <a:srgbClr val="FFFF00"/>
                </a:solidFill>
              </a:rPr>
              <a:t>s’agit</a:t>
            </a:r>
            <a:r>
              <a:rPr lang="en-US" sz="2000" dirty="0">
                <a:solidFill>
                  <a:srgbClr val="FFFF00"/>
                </a:solidFill>
              </a:rPr>
              <a:t> </a:t>
            </a:r>
            <a:r>
              <a:rPr lang="en-US" sz="2000" dirty="0" err="1">
                <a:solidFill>
                  <a:srgbClr val="FFFF00"/>
                </a:solidFill>
              </a:rPr>
              <a:t>circonstances</a:t>
            </a:r>
            <a:r>
              <a:rPr lang="en-US" sz="2000" dirty="0">
                <a:solidFill>
                  <a:srgbClr val="FFFF00"/>
                </a:solidFill>
              </a:rPr>
              <a:t> que le </a:t>
            </a:r>
            <a:r>
              <a:rPr lang="en-US" sz="2000" dirty="0" err="1">
                <a:solidFill>
                  <a:srgbClr val="FFFF00"/>
                </a:solidFill>
              </a:rPr>
              <a:t>juge</a:t>
            </a:r>
            <a:r>
              <a:rPr lang="en-US" sz="2000" dirty="0">
                <a:solidFill>
                  <a:srgbClr val="FFFF00"/>
                </a:solidFill>
              </a:rPr>
              <a:t> doit prendre </a:t>
            </a:r>
            <a:r>
              <a:rPr lang="en-US" sz="2000" dirty="0" err="1">
                <a:solidFill>
                  <a:srgbClr val="FFFF00"/>
                </a:solidFill>
              </a:rPr>
              <a:t>en</a:t>
            </a:r>
            <a:r>
              <a:rPr lang="en-US" sz="2000" dirty="0">
                <a:solidFill>
                  <a:srgbClr val="FFFF00"/>
                </a:solidFill>
              </a:rPr>
              <a:t> </a:t>
            </a:r>
            <a:r>
              <a:rPr lang="en-US" sz="2000" dirty="0" err="1">
                <a:solidFill>
                  <a:srgbClr val="FFFF00"/>
                </a:solidFill>
              </a:rPr>
              <a:t>considération</a:t>
            </a:r>
            <a:r>
              <a:rPr lang="en-US" sz="2000" dirty="0">
                <a:solidFill>
                  <a:srgbClr val="FFFF00"/>
                </a:solidFill>
              </a:rPr>
              <a:t> </a:t>
            </a:r>
            <a:r>
              <a:rPr lang="en-US" sz="2000" dirty="0" err="1">
                <a:solidFill>
                  <a:srgbClr val="FFFF00"/>
                </a:solidFill>
              </a:rPr>
              <a:t>en</a:t>
            </a:r>
            <a:r>
              <a:rPr lang="en-US" sz="2000" dirty="0">
                <a:solidFill>
                  <a:srgbClr val="FFFF00"/>
                </a:solidFill>
              </a:rPr>
              <a:t> </a:t>
            </a:r>
            <a:r>
              <a:rPr lang="en-US" sz="2000" dirty="0" err="1">
                <a:solidFill>
                  <a:srgbClr val="FFFF00"/>
                </a:solidFill>
              </a:rPr>
              <a:t>restant</a:t>
            </a:r>
            <a:r>
              <a:rPr lang="en-US" sz="2000" dirty="0">
                <a:solidFill>
                  <a:srgbClr val="FFFF00"/>
                </a:solidFill>
              </a:rPr>
              <a:t> à </a:t>
            </a:r>
            <a:r>
              <a:rPr lang="en-US" sz="2000" dirty="0" err="1">
                <a:solidFill>
                  <a:srgbClr val="FFFF00"/>
                </a:solidFill>
              </a:rPr>
              <a:t>l’intérieur</a:t>
            </a:r>
            <a:r>
              <a:rPr lang="en-US" sz="2000" dirty="0">
                <a:solidFill>
                  <a:srgbClr val="FFFF00"/>
                </a:solidFill>
              </a:rPr>
              <a:t>  des </a:t>
            </a:r>
            <a:r>
              <a:rPr lang="en-US" sz="2000" dirty="0" err="1">
                <a:solidFill>
                  <a:srgbClr val="FFFF00"/>
                </a:solidFill>
              </a:rPr>
              <a:t>limites</a:t>
            </a:r>
            <a:r>
              <a:rPr lang="en-US" sz="2000" dirty="0">
                <a:solidFill>
                  <a:srgbClr val="FFFF00"/>
                </a:solidFill>
              </a:rPr>
              <a:t> </a:t>
            </a:r>
            <a:r>
              <a:rPr lang="en-US" sz="2000" dirty="0" err="1">
                <a:solidFill>
                  <a:srgbClr val="FFFF00"/>
                </a:solidFill>
              </a:rPr>
              <a:t>prévues</a:t>
            </a:r>
            <a:r>
              <a:rPr lang="en-US" sz="2000" dirty="0">
                <a:solidFill>
                  <a:srgbClr val="FFFF00"/>
                </a:solidFill>
              </a:rPr>
              <a:t> pour le </a:t>
            </a:r>
            <a:r>
              <a:rPr lang="en-US" sz="2000" dirty="0" err="1">
                <a:solidFill>
                  <a:srgbClr val="FFFF00"/>
                </a:solidFill>
              </a:rPr>
              <a:t>niveau</a:t>
            </a:r>
            <a:r>
              <a:rPr lang="en-US" sz="2000" dirty="0">
                <a:solidFill>
                  <a:srgbClr val="FFFF00"/>
                </a:solidFill>
              </a:rPr>
              <a:t> de </a:t>
            </a:r>
            <a:r>
              <a:rPr lang="en-US" sz="2000" dirty="0" err="1">
                <a:solidFill>
                  <a:srgbClr val="FFFF00"/>
                </a:solidFill>
              </a:rPr>
              <a:t>peine</a:t>
            </a:r>
            <a:endParaRPr lang="en-US" sz="2000" dirty="0">
              <a:solidFill>
                <a:srgbClr val="FFFF00"/>
              </a:solidFill>
            </a:endParaRPr>
          </a:p>
          <a:p>
            <a:pPr marL="171456" lvl="1">
              <a:lnSpc>
                <a:spcPct val="90000"/>
              </a:lnSpc>
              <a:spcAft>
                <a:spcPts val="600"/>
              </a:spcAft>
            </a:pPr>
            <a:endParaRPr lang="en-US" sz="2000" dirty="0"/>
          </a:p>
          <a:p>
            <a:pPr>
              <a:lnSpc>
                <a:spcPct val="90000"/>
              </a:lnSpc>
              <a:spcAft>
                <a:spcPts val="600"/>
              </a:spcAft>
            </a:pPr>
            <a:r>
              <a:rPr lang="en-US" sz="2000" b="1" dirty="0"/>
              <a:t>Art. 29. </a:t>
            </a:r>
            <a:r>
              <a:rPr lang="en-US" sz="2000" b="1" dirty="0">
                <a:solidFill>
                  <a:schemeClr val="accent1">
                    <a:lumMod val="75000"/>
                  </a:schemeClr>
                </a:solidFill>
              </a:rPr>
              <a:t>Le mobile </a:t>
            </a:r>
            <a:r>
              <a:rPr lang="en-US" sz="2000" b="1" dirty="0" err="1">
                <a:solidFill>
                  <a:schemeClr val="accent1">
                    <a:lumMod val="75000"/>
                  </a:schemeClr>
                </a:solidFill>
              </a:rPr>
              <a:t>discriminatoire</a:t>
            </a:r>
            <a:endParaRPr lang="en-US" sz="2000" b="1" dirty="0">
              <a:solidFill>
                <a:schemeClr val="accent1">
                  <a:lumMod val="75000"/>
                </a:schemeClr>
              </a:solidFill>
            </a:endParaRPr>
          </a:p>
          <a:p>
            <a:pPr>
              <a:lnSpc>
                <a:spcPct val="90000"/>
              </a:lnSpc>
              <a:spcAft>
                <a:spcPts val="600"/>
              </a:spcAft>
            </a:pPr>
            <a:r>
              <a:rPr lang="en-US" sz="2000" dirty="0"/>
              <a:t>	</a:t>
            </a:r>
            <a:r>
              <a:rPr lang="en-US" sz="2000" dirty="0" err="1">
                <a:solidFill>
                  <a:schemeClr val="accent1">
                    <a:lumMod val="75000"/>
                  </a:schemeClr>
                </a:solidFill>
              </a:rPr>
              <a:t>Facteur</a:t>
            </a:r>
            <a:r>
              <a:rPr lang="en-US" sz="2000" dirty="0">
                <a:solidFill>
                  <a:schemeClr val="accent1">
                    <a:lumMod val="75000"/>
                  </a:schemeClr>
                </a:solidFill>
              </a:rPr>
              <a:t> </a:t>
            </a:r>
            <a:r>
              <a:rPr lang="en-US" sz="2000" dirty="0" err="1">
                <a:solidFill>
                  <a:schemeClr val="accent1">
                    <a:lumMod val="75000"/>
                  </a:schemeClr>
                </a:solidFill>
              </a:rPr>
              <a:t>aggravant</a:t>
            </a:r>
            <a:r>
              <a:rPr lang="en-US" sz="2000" dirty="0">
                <a:solidFill>
                  <a:schemeClr val="accent1">
                    <a:lumMod val="75000"/>
                  </a:schemeClr>
                </a:solidFill>
              </a:rPr>
              <a:t> </a:t>
            </a:r>
            <a:r>
              <a:rPr lang="en-US" sz="2000" u="sng" dirty="0" err="1">
                <a:solidFill>
                  <a:schemeClr val="accent1">
                    <a:lumMod val="75000"/>
                  </a:schemeClr>
                </a:solidFill>
              </a:rPr>
              <a:t>général</a:t>
            </a:r>
            <a:r>
              <a:rPr lang="en-US" sz="2000" dirty="0">
                <a:solidFill>
                  <a:schemeClr val="accent1">
                    <a:lumMod val="75000"/>
                  </a:schemeClr>
                </a:solidFill>
              </a:rPr>
              <a:t>.</a:t>
            </a:r>
          </a:p>
          <a:p>
            <a:pPr>
              <a:lnSpc>
                <a:spcPct val="90000"/>
              </a:lnSpc>
              <a:spcAft>
                <a:spcPts val="600"/>
              </a:spcAft>
            </a:pPr>
            <a:endParaRPr lang="en-US" sz="2000" dirty="0"/>
          </a:p>
          <a:p>
            <a:pPr>
              <a:lnSpc>
                <a:spcPct val="90000"/>
              </a:lnSpc>
              <a:spcAft>
                <a:spcPts val="600"/>
              </a:spcAft>
            </a:pPr>
            <a:r>
              <a:rPr lang="en-US" sz="2000" b="1" dirty="0"/>
              <a:t>Art. 30. Les </a:t>
            </a:r>
            <a:r>
              <a:rPr lang="en-US" sz="2000" b="1" dirty="0" err="1"/>
              <a:t>circonstances</a:t>
            </a:r>
            <a:r>
              <a:rPr lang="en-US" sz="2000" b="1" dirty="0"/>
              <a:t> </a:t>
            </a:r>
            <a:r>
              <a:rPr lang="en-US" sz="2000" b="1" dirty="0" err="1"/>
              <a:t>atténuantes</a:t>
            </a:r>
            <a:endParaRPr lang="en-US" sz="2000" b="1" dirty="0"/>
          </a:p>
          <a:p>
            <a:pPr marL="171456" lvl="1">
              <a:lnSpc>
                <a:spcPct val="90000"/>
              </a:lnSpc>
              <a:spcAft>
                <a:spcPts val="600"/>
              </a:spcAft>
            </a:pPr>
            <a:r>
              <a:rPr lang="en-US" sz="2000" i="1" dirty="0" err="1">
                <a:effectLst/>
              </a:rPr>
              <a:t>Lorsque</a:t>
            </a:r>
            <a:r>
              <a:rPr lang="en-US" sz="2000" i="1" dirty="0">
                <a:effectLst/>
              </a:rPr>
              <a:t> le </a:t>
            </a:r>
            <a:r>
              <a:rPr lang="en-US" sz="2000" i="1" dirty="0" err="1">
                <a:effectLst/>
              </a:rPr>
              <a:t>juge</a:t>
            </a:r>
            <a:r>
              <a:rPr lang="en-US" sz="2000" i="1" dirty="0">
                <a:effectLst/>
              </a:rPr>
              <a:t> </a:t>
            </a:r>
            <a:r>
              <a:rPr lang="en-US" sz="2000" i="1" dirty="0" err="1">
                <a:effectLst/>
              </a:rPr>
              <a:t>estime</a:t>
            </a:r>
            <a:r>
              <a:rPr lang="en-US" sz="2000" i="1" dirty="0">
                <a:effectLst/>
              </a:rPr>
              <a:t> </a:t>
            </a:r>
            <a:r>
              <a:rPr lang="en-US" sz="2000" i="1" dirty="0" err="1">
                <a:effectLst/>
              </a:rPr>
              <a:t>pouvoir</a:t>
            </a:r>
            <a:r>
              <a:rPr lang="en-US" sz="2000" i="1" dirty="0">
                <a:effectLst/>
              </a:rPr>
              <a:t> </a:t>
            </a:r>
            <a:r>
              <a:rPr lang="en-US" sz="2000" i="1" dirty="0" err="1">
                <a:effectLst/>
              </a:rPr>
              <a:t>retenir</a:t>
            </a:r>
            <a:r>
              <a:rPr lang="en-US" sz="2000" i="1" dirty="0">
                <a:effectLst/>
              </a:rPr>
              <a:t> des </a:t>
            </a:r>
            <a:r>
              <a:rPr lang="en-US" sz="2000" i="1" dirty="0" err="1">
                <a:effectLst/>
              </a:rPr>
              <a:t>circonstances</a:t>
            </a:r>
            <a:r>
              <a:rPr lang="en-US" sz="2000" i="1" dirty="0">
                <a:effectLst/>
              </a:rPr>
              <a:t> </a:t>
            </a:r>
            <a:r>
              <a:rPr lang="en-US" sz="2000" i="1" dirty="0" err="1">
                <a:effectLst/>
              </a:rPr>
              <a:t>atténuantes</a:t>
            </a:r>
            <a:r>
              <a:rPr lang="en-US" sz="2000" i="1" dirty="0">
                <a:effectLst/>
              </a:rPr>
              <a:t>, il </a:t>
            </a:r>
            <a:r>
              <a:rPr lang="en-US" sz="2000" i="1" dirty="0" err="1">
                <a:effectLst/>
              </a:rPr>
              <a:t>réduit</a:t>
            </a:r>
            <a:r>
              <a:rPr lang="en-US" sz="2000" i="1" dirty="0">
                <a:effectLst/>
              </a:rPr>
              <a:t> </a:t>
            </a:r>
            <a:r>
              <a:rPr lang="en-US" sz="2000" i="1" dirty="0" err="1">
                <a:effectLst/>
              </a:rPr>
              <a:t>ou</a:t>
            </a:r>
            <a:r>
              <a:rPr lang="en-US" sz="2000" i="1" dirty="0">
                <a:effectLst/>
              </a:rPr>
              <a:t> </a:t>
            </a:r>
            <a:r>
              <a:rPr lang="en-US" sz="2000" i="1" dirty="0" err="1">
                <a:effectLst/>
              </a:rPr>
              <a:t>modifie</a:t>
            </a:r>
            <a:r>
              <a:rPr lang="en-US" sz="2000" i="1" dirty="0">
                <a:effectLst/>
              </a:rPr>
              <a:t> les </a:t>
            </a:r>
            <a:r>
              <a:rPr lang="en-US" sz="2000" i="1" dirty="0" err="1">
                <a:effectLst/>
              </a:rPr>
              <a:t>peines</a:t>
            </a:r>
            <a:r>
              <a:rPr lang="en-US" sz="2000" i="1" dirty="0">
                <a:effectLst/>
              </a:rPr>
              <a:t> dans la </a:t>
            </a:r>
            <a:r>
              <a:rPr lang="en-US" sz="2000" i="1" dirty="0" err="1">
                <a:effectLst/>
              </a:rPr>
              <a:t>mesure</a:t>
            </a:r>
            <a:r>
              <a:rPr lang="en-US" sz="2000" i="1" dirty="0">
                <a:effectLst/>
              </a:rPr>
              <a:t> et les conditions </a:t>
            </a:r>
            <a:r>
              <a:rPr lang="en-US" sz="2000" i="1" dirty="0" err="1">
                <a:effectLst/>
              </a:rPr>
              <a:t>précisées</a:t>
            </a:r>
            <a:r>
              <a:rPr lang="en-US" sz="2000" i="1" dirty="0">
                <a:effectLst/>
              </a:rPr>
              <a:t> dans le </a:t>
            </a:r>
            <a:r>
              <a:rPr lang="en-US" sz="2000" i="1" dirty="0" err="1">
                <a:effectLst/>
              </a:rPr>
              <a:t>présent</a:t>
            </a:r>
            <a:r>
              <a:rPr lang="en-US" sz="2000" i="1" dirty="0">
                <a:effectLst/>
              </a:rPr>
              <a:t> </a:t>
            </a:r>
            <a:r>
              <a:rPr lang="en-US" sz="2000" i="1" dirty="0" err="1">
                <a:effectLst/>
              </a:rPr>
              <a:t>chapitre</a:t>
            </a:r>
            <a:r>
              <a:rPr lang="en-US" sz="2000" i="1" dirty="0">
                <a:effectLst/>
              </a:rPr>
              <a:t>.</a:t>
            </a:r>
          </a:p>
          <a:p>
            <a:pPr marL="171456" lvl="1">
              <a:lnSpc>
                <a:spcPct val="90000"/>
              </a:lnSpc>
              <a:spcAft>
                <a:spcPts val="600"/>
              </a:spcAft>
            </a:pPr>
            <a:endParaRPr lang="en-US" sz="2000" i="1" dirty="0">
              <a:effectLst/>
            </a:endParaRPr>
          </a:p>
          <a:p>
            <a:pPr marL="171456" lvl="1">
              <a:lnSpc>
                <a:spcPct val="90000"/>
              </a:lnSpc>
              <a:spcAft>
                <a:spcPts val="600"/>
              </a:spcAft>
            </a:pPr>
            <a:r>
              <a:rPr lang="en-US" sz="2000" dirty="0" err="1">
                <a:solidFill>
                  <a:srgbClr val="FFFF00"/>
                </a:solidFill>
              </a:rPr>
              <a:t>Caractère</a:t>
            </a:r>
            <a:r>
              <a:rPr lang="en-US" sz="2000" dirty="0">
                <a:solidFill>
                  <a:srgbClr val="FFFF00"/>
                </a:solidFill>
              </a:rPr>
              <a:t> </a:t>
            </a:r>
            <a:r>
              <a:rPr lang="en-US" sz="2000" dirty="0" err="1">
                <a:solidFill>
                  <a:srgbClr val="FFFF00"/>
                </a:solidFill>
              </a:rPr>
              <a:t>facultatif</a:t>
            </a:r>
            <a:r>
              <a:rPr lang="en-US" sz="2000" dirty="0">
                <a:solidFill>
                  <a:srgbClr val="FFFF00"/>
                </a:solidFill>
              </a:rPr>
              <a:t> </a:t>
            </a:r>
            <a:r>
              <a:rPr lang="en-US" sz="2000" dirty="0"/>
              <a:t>(</a:t>
            </a:r>
            <a:r>
              <a:rPr lang="en-US" sz="2000" dirty="0">
                <a:solidFill>
                  <a:schemeClr val="accent1">
                    <a:lumMod val="50000"/>
                  </a:schemeClr>
                </a:solidFill>
              </a:rPr>
              <a:t>plus de </a:t>
            </a:r>
            <a:r>
              <a:rPr lang="en-US" sz="2000" dirty="0" err="1">
                <a:solidFill>
                  <a:schemeClr val="accent1">
                    <a:lumMod val="50000"/>
                  </a:schemeClr>
                </a:solidFill>
              </a:rPr>
              <a:t>caractère</a:t>
            </a:r>
            <a:r>
              <a:rPr lang="en-US" sz="2000" dirty="0">
                <a:solidFill>
                  <a:schemeClr val="accent1">
                    <a:lumMod val="50000"/>
                  </a:schemeClr>
                </a:solidFill>
              </a:rPr>
              <a:t> </a:t>
            </a:r>
            <a:r>
              <a:rPr lang="en-US" sz="2000" dirty="0" err="1">
                <a:solidFill>
                  <a:schemeClr val="accent1">
                    <a:lumMod val="50000"/>
                  </a:schemeClr>
                </a:solidFill>
              </a:rPr>
              <a:t>systématique</a:t>
            </a:r>
            <a:r>
              <a:rPr lang="en-US" sz="2000" dirty="0">
                <a:solidFill>
                  <a:schemeClr val="accent1">
                    <a:lumMod val="50000"/>
                  </a:schemeClr>
                </a:solidFill>
              </a:rPr>
              <a:t> </a:t>
            </a:r>
            <a:r>
              <a:rPr lang="en-US" sz="2000" dirty="0" err="1">
                <a:solidFill>
                  <a:schemeClr val="accent1">
                    <a:lumMod val="50000"/>
                  </a:schemeClr>
                </a:solidFill>
              </a:rPr>
              <a:t>puisque</a:t>
            </a:r>
            <a:r>
              <a:rPr lang="en-US" sz="2000" dirty="0">
                <a:solidFill>
                  <a:schemeClr val="accent1">
                    <a:lumMod val="50000"/>
                  </a:schemeClr>
                </a:solidFill>
              </a:rPr>
              <a:t> la </a:t>
            </a:r>
            <a:r>
              <a:rPr lang="en-US" sz="2000" dirty="0" err="1">
                <a:solidFill>
                  <a:schemeClr val="accent1">
                    <a:lumMod val="50000"/>
                  </a:schemeClr>
                </a:solidFill>
              </a:rPr>
              <a:t>correctionnalisation</a:t>
            </a:r>
            <a:r>
              <a:rPr lang="en-US" sz="2000" dirty="0">
                <a:solidFill>
                  <a:schemeClr val="accent1">
                    <a:lumMod val="50000"/>
                  </a:schemeClr>
                </a:solidFill>
              </a:rPr>
              <a:t> </a:t>
            </a:r>
            <a:r>
              <a:rPr lang="en-US" sz="2000" dirty="0" err="1">
                <a:solidFill>
                  <a:schemeClr val="accent1">
                    <a:lumMod val="50000"/>
                  </a:schemeClr>
                </a:solidFill>
              </a:rPr>
              <a:t>est</a:t>
            </a:r>
            <a:r>
              <a:rPr lang="en-US" sz="2000" dirty="0">
                <a:solidFill>
                  <a:schemeClr val="accent1">
                    <a:lumMod val="50000"/>
                  </a:schemeClr>
                </a:solidFill>
              </a:rPr>
              <a:t> </a:t>
            </a:r>
            <a:r>
              <a:rPr lang="en-US" sz="2000" dirty="0" err="1">
                <a:solidFill>
                  <a:schemeClr val="accent1">
                    <a:lumMod val="50000"/>
                  </a:schemeClr>
                </a:solidFill>
              </a:rPr>
              <a:t>supprimée</a:t>
            </a:r>
            <a:r>
              <a:rPr lang="en-US" sz="2000" dirty="0"/>
              <a:t>).</a:t>
            </a:r>
          </a:p>
          <a:p>
            <a:pPr marL="171456" lvl="1">
              <a:lnSpc>
                <a:spcPct val="90000"/>
              </a:lnSpc>
              <a:spcAft>
                <a:spcPts val="600"/>
              </a:spcAft>
            </a:pPr>
            <a:endParaRPr lang="en-US" sz="2000" dirty="0"/>
          </a:p>
          <a:p>
            <a:pPr>
              <a:lnSpc>
                <a:spcPct val="90000"/>
              </a:lnSpc>
              <a:spcAft>
                <a:spcPts val="600"/>
              </a:spcAft>
            </a:pPr>
            <a:r>
              <a:rPr lang="en-US" sz="2000" b="1" dirty="0"/>
              <a:t>Art. 31. Le rapport </a:t>
            </a:r>
            <a:r>
              <a:rPr lang="en-US" sz="2000" b="1" dirty="0" err="1"/>
              <a:t>d’information</a:t>
            </a:r>
            <a:endParaRPr lang="en-US" sz="2000" b="1" dirty="0"/>
          </a:p>
          <a:p>
            <a:pPr>
              <a:lnSpc>
                <a:spcPct val="90000"/>
              </a:lnSpc>
              <a:spcAft>
                <a:spcPts val="600"/>
              </a:spcAft>
            </a:pPr>
            <a:endParaRPr lang="en-US" sz="2000" dirty="0"/>
          </a:p>
          <a:p>
            <a:pPr>
              <a:lnSpc>
                <a:spcPct val="90000"/>
              </a:lnSpc>
              <a:spcAft>
                <a:spcPts val="600"/>
              </a:spcAft>
            </a:pPr>
            <a:r>
              <a:rPr lang="en-US" sz="2000" b="1" dirty="0"/>
              <a:t>Art. 32. </a:t>
            </a:r>
            <a:r>
              <a:rPr lang="en-US" sz="2000" b="1" dirty="0" err="1"/>
              <a:t>L’avis</a:t>
            </a:r>
            <a:r>
              <a:rPr lang="en-US" sz="2000" b="1" dirty="0"/>
              <a:t> d’un service </a:t>
            </a:r>
            <a:r>
              <a:rPr lang="en-US" sz="2000" b="1" dirty="0" err="1"/>
              <a:t>spécialisé</a:t>
            </a:r>
            <a:r>
              <a:rPr lang="en-US" sz="2000" b="1" dirty="0"/>
              <a:t> dans la guidance </a:t>
            </a:r>
            <a:r>
              <a:rPr lang="en-US" sz="2000" b="1" dirty="0" err="1"/>
              <a:t>ou</a:t>
            </a:r>
            <a:r>
              <a:rPr lang="en-US" sz="2000" b="1" dirty="0"/>
              <a:t> le </a:t>
            </a:r>
            <a:r>
              <a:rPr lang="en-US" sz="2000" b="1" dirty="0" err="1"/>
              <a:t>traitement</a:t>
            </a:r>
            <a:r>
              <a:rPr lang="en-US" sz="2000" b="1" dirty="0"/>
              <a:t> des </a:t>
            </a:r>
            <a:r>
              <a:rPr lang="en-US" sz="2000" b="1" dirty="0" err="1"/>
              <a:t>délinquants</a:t>
            </a:r>
            <a:r>
              <a:rPr lang="en-US" sz="2000" b="1" dirty="0"/>
              <a:t> </a:t>
            </a:r>
            <a:r>
              <a:rPr lang="en-US" sz="2000" b="1" dirty="0" err="1"/>
              <a:t>sexuels</a:t>
            </a:r>
            <a:r>
              <a:rPr lang="en-US" sz="2000" b="1" dirty="0"/>
              <a:t> </a:t>
            </a:r>
            <a:r>
              <a:rPr lang="en-US" sz="2000" b="1" dirty="0" err="1"/>
              <a:t>ou</a:t>
            </a:r>
            <a:r>
              <a:rPr lang="en-US" sz="2000" b="1" dirty="0"/>
              <a:t> </a:t>
            </a:r>
            <a:r>
              <a:rPr lang="en-US" sz="2000" b="1" dirty="0" err="1"/>
              <a:t>terroristes</a:t>
            </a:r>
            <a:endParaRPr lang="en-US" sz="2000" b="1" dirty="0"/>
          </a:p>
        </p:txBody>
      </p:sp>
    </p:spTree>
    <p:extLst>
      <p:ext uri="{BB962C8B-B14F-4D97-AF65-F5344CB8AC3E}">
        <p14:creationId xmlns:p14="http://schemas.microsoft.com/office/powerpoint/2010/main" val="34357609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193691" y="449693"/>
            <a:ext cx="7055380" cy="528010"/>
          </a:xfrm>
        </p:spPr>
        <p:txBody>
          <a:bodyPr>
            <a:normAutofit fontScale="90000"/>
          </a:bodyPr>
          <a:lstStyle/>
          <a:p>
            <a:r>
              <a:rPr lang="fr-BE" sz="2000" dirty="0">
                <a:latin typeface="+mn-lt"/>
              </a:rPr>
              <a:t>Livre Ier  Chapitre 4. Les peines</a:t>
            </a:r>
            <a:br>
              <a:rPr lang="fr-BE" sz="2000" dirty="0">
                <a:latin typeface="+mn-lt"/>
              </a:rPr>
            </a:br>
            <a:r>
              <a:rPr lang="nl-BE" sz="2000" i="1" dirty="0" err="1">
                <a:latin typeface="+mn-lt"/>
                <a:cs typeface="Times New Roman" panose="02020603050405020304" pitchFamily="18" charset="0"/>
              </a:rPr>
              <a:t>Section</a:t>
            </a:r>
            <a:r>
              <a:rPr lang="nl-BE" sz="2000" i="1" dirty="0">
                <a:latin typeface="+mn-lt"/>
                <a:cs typeface="Times New Roman" panose="02020603050405020304" pitchFamily="18" charset="0"/>
              </a:rPr>
              <a:t> 2, Les </a:t>
            </a:r>
            <a:r>
              <a:rPr lang="nl-BE" sz="2000" i="1" dirty="0" err="1">
                <a:latin typeface="+mn-lt"/>
                <a:cs typeface="Times New Roman" panose="02020603050405020304" pitchFamily="18" charset="0"/>
              </a:rPr>
              <a:t>causes</a:t>
            </a:r>
            <a:r>
              <a:rPr lang="nl-BE" sz="2000" i="1" dirty="0">
                <a:latin typeface="+mn-lt"/>
                <a:cs typeface="Times New Roman" panose="02020603050405020304" pitchFamily="18" charset="0"/>
              </a:rPr>
              <a:t> </a:t>
            </a:r>
            <a:r>
              <a:rPr lang="nl-BE" sz="2000" i="1" dirty="0" err="1">
                <a:latin typeface="+mn-lt"/>
                <a:cs typeface="Times New Roman" panose="02020603050405020304" pitchFamily="18" charset="0"/>
              </a:rPr>
              <a:t>d’excuse</a:t>
            </a:r>
            <a:br>
              <a:rPr lang="nl-BE" sz="1600" i="1" dirty="0">
                <a:latin typeface="Times New Roman" panose="02020603050405020304" pitchFamily="18" charset="0"/>
                <a:cs typeface="Times New Roman" panose="02020603050405020304" pitchFamily="18" charset="0"/>
              </a:rPr>
            </a:br>
            <a:br>
              <a:rPr lang="fr-BE" sz="2000" dirty="0"/>
            </a:br>
            <a:br>
              <a:rPr lang="fr-BE" sz="2000" dirty="0"/>
            </a:br>
            <a:endParaRPr lang="fr-BE" sz="2000"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48</a:t>
            </a:fld>
            <a:endParaRPr lang="nl-BE"/>
          </a:p>
        </p:txBody>
      </p:sp>
      <p:sp>
        <p:nvSpPr>
          <p:cNvPr id="15" name="Espace réservé du contenu 2">
            <a:extLst>
              <a:ext uri="{FF2B5EF4-FFF2-40B4-BE49-F238E27FC236}">
                <a16:creationId xmlns:a16="http://schemas.microsoft.com/office/drawing/2014/main" id="{58F527E8-D9B7-F452-9CA2-BAA8DC0425A4}"/>
              </a:ext>
            </a:extLst>
          </p:cNvPr>
          <p:cNvSpPr>
            <a:spLocks noGrp="1"/>
          </p:cNvSpPr>
          <p:nvPr>
            <p:ph idx="1"/>
          </p:nvPr>
        </p:nvSpPr>
        <p:spPr>
          <a:xfrm>
            <a:off x="5124665" y="379685"/>
            <a:ext cx="6711654" cy="5976665"/>
          </a:xfrm>
        </p:spPr>
        <p:txBody>
          <a:bodyPr>
            <a:noAutofit/>
          </a:bodyPr>
          <a:lstStyle/>
          <a:p>
            <a:pPr marL="400056" lvl="1" indent="0">
              <a:buNone/>
            </a:pPr>
            <a:endParaRPr lang="nl-BE" sz="2000" dirty="0">
              <a:cs typeface="Times New Roman" panose="02020603050405020304" pitchFamily="18" charset="0"/>
            </a:endParaRPr>
          </a:p>
          <a:p>
            <a:pPr marL="0" indent="0">
              <a:buNone/>
            </a:pPr>
            <a:r>
              <a:rPr lang="nl-BE" sz="2000" b="1" dirty="0">
                <a:cs typeface="Times New Roman" panose="02020603050405020304" pitchFamily="18" charset="0"/>
              </a:rPr>
              <a:t>Art. 34. </a:t>
            </a:r>
            <a:r>
              <a:rPr lang="nl-BE" sz="2000" b="1" dirty="0" err="1">
                <a:solidFill>
                  <a:schemeClr val="accent1">
                    <a:lumMod val="75000"/>
                  </a:schemeClr>
                </a:solidFill>
                <a:cs typeface="Times New Roman" panose="02020603050405020304" pitchFamily="18" charset="0"/>
              </a:rPr>
              <a:t>Excès</a:t>
            </a:r>
            <a:r>
              <a:rPr lang="nl-BE" sz="2000" b="1" dirty="0">
                <a:solidFill>
                  <a:schemeClr val="accent1">
                    <a:lumMod val="75000"/>
                  </a:schemeClr>
                </a:solidFill>
                <a:cs typeface="Times New Roman" panose="02020603050405020304" pitchFamily="18" charset="0"/>
              </a:rPr>
              <a:t> de </a:t>
            </a:r>
            <a:r>
              <a:rPr lang="nl-BE" sz="2000" b="1" dirty="0" err="1">
                <a:solidFill>
                  <a:schemeClr val="accent1">
                    <a:lumMod val="75000"/>
                  </a:schemeClr>
                </a:solidFill>
                <a:cs typeface="Times New Roman" panose="02020603050405020304" pitchFamily="18" charset="0"/>
              </a:rPr>
              <a:t>légitime</a:t>
            </a:r>
            <a:r>
              <a:rPr lang="nl-BE" sz="2000" b="1" dirty="0">
                <a:solidFill>
                  <a:schemeClr val="accent1">
                    <a:lumMod val="75000"/>
                  </a:schemeClr>
                </a:solidFill>
                <a:cs typeface="Times New Roman" panose="02020603050405020304" pitchFamily="18" charset="0"/>
              </a:rPr>
              <a:t> </a:t>
            </a:r>
            <a:r>
              <a:rPr lang="nl-BE" sz="2000" b="1" dirty="0" err="1">
                <a:solidFill>
                  <a:schemeClr val="accent1">
                    <a:lumMod val="75000"/>
                  </a:schemeClr>
                </a:solidFill>
                <a:cs typeface="Times New Roman" panose="02020603050405020304" pitchFamily="18" charset="0"/>
              </a:rPr>
              <a:t>défense</a:t>
            </a:r>
            <a:endParaRPr lang="nl-BE" sz="2000" b="1" dirty="0">
              <a:solidFill>
                <a:schemeClr val="accent1">
                  <a:lumMod val="75000"/>
                </a:schemeClr>
              </a:solidFill>
              <a:cs typeface="Times New Roman" panose="02020603050405020304" pitchFamily="18" charset="0"/>
            </a:endParaRPr>
          </a:p>
          <a:p>
            <a:pPr marL="0" indent="0">
              <a:buNone/>
            </a:pPr>
            <a:endParaRPr lang="nl-BE" sz="2000" b="1" dirty="0">
              <a:solidFill>
                <a:schemeClr val="accent1">
                  <a:lumMod val="75000"/>
                </a:schemeClr>
              </a:solidFill>
              <a:cs typeface="Times New Roman" panose="02020603050405020304" pitchFamily="18" charset="0"/>
            </a:endParaRPr>
          </a:p>
          <a:p>
            <a:pPr marL="400056" lvl="1" indent="0">
              <a:buNone/>
            </a:pPr>
            <a:r>
              <a:rPr lang="fr-FR" sz="2000" dirty="0">
                <a:effectLst/>
                <a:ea typeface="Times New Roman" panose="02020603050405020304" pitchFamily="18" charset="0"/>
                <a:cs typeface="Times New Roman" panose="02020603050405020304" pitchFamily="18" charset="0"/>
              </a:rPr>
              <a:t>Il y a excès de légitime défense lorsque la personne réagit de manière disproportionnée ou non nécessaire à une agression illégitime, grave et actuelle contre sa personne ou la personne d’un tiers et que cette réaction a été en relation causale directe avec l’intense émotion causée par l’agression.</a:t>
            </a:r>
          </a:p>
          <a:p>
            <a:pPr marL="400056" lvl="1" indent="0">
              <a:buNone/>
            </a:pPr>
            <a:endParaRPr lang="nl-BE" sz="2000" dirty="0">
              <a:cs typeface="Times New Roman" panose="02020603050405020304" pitchFamily="18" charset="0"/>
            </a:endParaRPr>
          </a:p>
          <a:p>
            <a:pPr marL="400056" lvl="1" indent="0">
              <a:buNone/>
            </a:pPr>
            <a:r>
              <a:rPr lang="nl-BE" sz="2000" dirty="0" err="1">
                <a:solidFill>
                  <a:srgbClr val="FFFF00"/>
                </a:solidFill>
                <a:cs typeface="Times New Roman" panose="02020603050405020304" pitchFamily="18" charset="0"/>
              </a:rPr>
              <a:t>Cause</a:t>
            </a:r>
            <a:r>
              <a:rPr lang="nl-BE" sz="2000" dirty="0">
                <a:solidFill>
                  <a:srgbClr val="FFFF00"/>
                </a:solidFill>
                <a:cs typeface="Times New Roman" panose="02020603050405020304" pitchFamily="18" charset="0"/>
              </a:rPr>
              <a:t> </a:t>
            </a:r>
            <a:r>
              <a:rPr lang="nl-BE" sz="2000" dirty="0" err="1">
                <a:solidFill>
                  <a:srgbClr val="FFFF00"/>
                </a:solidFill>
                <a:cs typeface="Times New Roman" panose="02020603050405020304" pitchFamily="18" charset="0"/>
              </a:rPr>
              <a:t>d’excuse</a:t>
            </a:r>
            <a:r>
              <a:rPr lang="nl-BE" sz="2000" dirty="0">
                <a:solidFill>
                  <a:srgbClr val="FFFF00"/>
                </a:solidFill>
                <a:cs typeface="Times New Roman" panose="02020603050405020304" pitchFamily="18" charset="0"/>
              </a:rPr>
              <a:t> </a:t>
            </a:r>
            <a:r>
              <a:rPr lang="nl-BE" sz="2000" dirty="0" err="1">
                <a:solidFill>
                  <a:srgbClr val="FFFF00"/>
                </a:solidFill>
                <a:cs typeface="Times New Roman" panose="02020603050405020304" pitchFamily="18" charset="0"/>
              </a:rPr>
              <a:t>atténuante</a:t>
            </a:r>
            <a:r>
              <a:rPr lang="nl-BE" sz="2000" dirty="0">
                <a:solidFill>
                  <a:srgbClr val="FFFF00"/>
                </a:solidFill>
                <a:cs typeface="Times New Roman" panose="02020603050405020304" pitchFamily="18" charset="0"/>
              </a:rPr>
              <a:t>.</a:t>
            </a:r>
          </a:p>
          <a:p>
            <a:pPr marL="400056" lvl="1" indent="0">
              <a:buNone/>
            </a:pPr>
            <a:r>
              <a:rPr lang="nl-BE" sz="2000" dirty="0" err="1">
                <a:solidFill>
                  <a:srgbClr val="FFFF00"/>
                </a:solidFill>
                <a:cs typeface="Times New Roman" panose="02020603050405020304" pitchFamily="18" charset="0"/>
              </a:rPr>
              <a:t>Personne</a:t>
            </a:r>
            <a:r>
              <a:rPr lang="nl-BE" sz="2000" dirty="0">
                <a:solidFill>
                  <a:srgbClr val="FFFF00"/>
                </a:solidFill>
                <a:cs typeface="Times New Roman" panose="02020603050405020304" pitchFamily="18" charset="0"/>
              </a:rPr>
              <a:t> se </a:t>
            </a:r>
            <a:r>
              <a:rPr lang="nl-BE" sz="2000" dirty="0" err="1">
                <a:solidFill>
                  <a:srgbClr val="FFFF00"/>
                </a:solidFill>
                <a:cs typeface="Times New Roman" panose="02020603050405020304" pitchFamily="18" charset="0"/>
              </a:rPr>
              <a:t>trouvant</a:t>
            </a:r>
            <a:r>
              <a:rPr lang="nl-BE" sz="2000" dirty="0">
                <a:solidFill>
                  <a:srgbClr val="FFFF00"/>
                </a:solidFill>
                <a:cs typeface="Times New Roman" panose="02020603050405020304" pitchFamily="18" charset="0"/>
              </a:rPr>
              <a:t> en </a:t>
            </a:r>
            <a:r>
              <a:rPr lang="nl-BE" sz="2000" dirty="0" err="1">
                <a:solidFill>
                  <a:srgbClr val="FFFF00"/>
                </a:solidFill>
                <a:cs typeface="Times New Roman" panose="02020603050405020304" pitchFamily="18" charset="0"/>
              </a:rPr>
              <a:t>situation</a:t>
            </a:r>
            <a:r>
              <a:rPr lang="nl-BE" sz="2000" dirty="0">
                <a:solidFill>
                  <a:srgbClr val="FFFF00"/>
                </a:solidFill>
                <a:cs typeface="Times New Roman" panose="02020603050405020304" pitchFamily="18" charset="0"/>
              </a:rPr>
              <a:t> de </a:t>
            </a:r>
            <a:r>
              <a:rPr lang="nl-BE" sz="2000" dirty="0" err="1">
                <a:solidFill>
                  <a:srgbClr val="FFFF00"/>
                </a:solidFill>
                <a:cs typeface="Times New Roman" panose="02020603050405020304" pitchFamily="18" charset="0"/>
              </a:rPr>
              <a:t>légitime</a:t>
            </a:r>
            <a:r>
              <a:rPr lang="nl-BE" sz="2000" dirty="0">
                <a:solidFill>
                  <a:srgbClr val="FFFF00"/>
                </a:solidFill>
                <a:cs typeface="Times New Roman" panose="02020603050405020304" pitchFamily="18" charset="0"/>
              </a:rPr>
              <a:t> </a:t>
            </a:r>
            <a:r>
              <a:rPr lang="nl-BE" sz="2000" dirty="0" err="1">
                <a:solidFill>
                  <a:srgbClr val="FFFF00"/>
                </a:solidFill>
                <a:cs typeface="Times New Roman" panose="02020603050405020304" pitchFamily="18" charset="0"/>
              </a:rPr>
              <a:t>défense</a:t>
            </a:r>
            <a:r>
              <a:rPr lang="nl-BE" sz="2000" dirty="0">
                <a:solidFill>
                  <a:srgbClr val="FFFF00"/>
                </a:solidFill>
                <a:cs typeface="Times New Roman" panose="02020603050405020304" pitchFamily="18" charset="0"/>
              </a:rPr>
              <a:t> </a:t>
            </a:r>
            <a:r>
              <a:rPr lang="nl-BE" sz="2000" dirty="0" err="1">
                <a:solidFill>
                  <a:srgbClr val="FFFF00"/>
                </a:solidFill>
                <a:cs typeface="Times New Roman" panose="02020603050405020304" pitchFamily="18" charset="0"/>
              </a:rPr>
              <a:t>qui</a:t>
            </a:r>
            <a:r>
              <a:rPr lang="nl-BE" sz="2000" dirty="0">
                <a:solidFill>
                  <a:srgbClr val="FFFF00"/>
                </a:solidFill>
                <a:cs typeface="Times New Roman" panose="02020603050405020304" pitchFamily="18" charset="0"/>
              </a:rPr>
              <a:t> </a:t>
            </a:r>
            <a:r>
              <a:rPr lang="nl-BE" sz="2000" dirty="0" err="1">
                <a:solidFill>
                  <a:srgbClr val="FFFF00"/>
                </a:solidFill>
                <a:cs typeface="Times New Roman" panose="02020603050405020304" pitchFamily="18" charset="0"/>
              </a:rPr>
              <a:t>réagit</a:t>
            </a:r>
            <a:r>
              <a:rPr lang="nl-BE" sz="2000" dirty="0">
                <a:solidFill>
                  <a:srgbClr val="FFFF00"/>
                </a:solidFill>
                <a:cs typeface="Times New Roman" panose="02020603050405020304" pitchFamily="18" charset="0"/>
              </a:rPr>
              <a:t> de </a:t>
            </a:r>
            <a:r>
              <a:rPr lang="nl-BE" sz="2000" dirty="0" err="1">
                <a:solidFill>
                  <a:srgbClr val="FFFF00"/>
                </a:solidFill>
                <a:cs typeface="Times New Roman" panose="02020603050405020304" pitchFamily="18" charset="0"/>
              </a:rPr>
              <a:t>façon</a:t>
            </a:r>
            <a:r>
              <a:rPr lang="nl-BE" sz="2000" dirty="0">
                <a:solidFill>
                  <a:srgbClr val="FFFF00"/>
                </a:solidFill>
                <a:cs typeface="Times New Roman" panose="02020603050405020304" pitchFamily="18" charset="0"/>
              </a:rPr>
              <a:t> </a:t>
            </a:r>
            <a:r>
              <a:rPr lang="nl-BE" sz="2000" dirty="0" err="1">
                <a:solidFill>
                  <a:srgbClr val="FFFF00"/>
                </a:solidFill>
                <a:cs typeface="Times New Roman" panose="02020603050405020304" pitchFamily="18" charset="0"/>
              </a:rPr>
              <a:t>disproportionnée</a:t>
            </a:r>
            <a:r>
              <a:rPr lang="nl-BE" sz="2000" dirty="0">
                <a:solidFill>
                  <a:srgbClr val="FFFF00"/>
                </a:solidFill>
                <a:cs typeface="Times New Roman" panose="02020603050405020304" pitchFamily="18" charset="0"/>
              </a:rPr>
              <a:t> </a:t>
            </a:r>
            <a:r>
              <a:rPr lang="nl-BE" sz="2000" dirty="0" err="1">
                <a:solidFill>
                  <a:srgbClr val="FFFF00"/>
                </a:solidFill>
                <a:cs typeface="Times New Roman" panose="02020603050405020304" pitchFamily="18" charset="0"/>
              </a:rPr>
              <a:t>ou</a:t>
            </a:r>
            <a:r>
              <a:rPr lang="nl-BE" sz="2000" dirty="0">
                <a:solidFill>
                  <a:srgbClr val="FFFF00"/>
                </a:solidFill>
                <a:cs typeface="Times New Roman" panose="02020603050405020304" pitchFamily="18" charset="0"/>
              </a:rPr>
              <a:t> non nécessaire.</a:t>
            </a:r>
          </a:p>
          <a:p>
            <a:pPr marL="400056" lvl="1" indent="0">
              <a:buNone/>
            </a:pPr>
            <a:endParaRPr lang="nl-BE" sz="2000" dirty="0">
              <a:cs typeface="Times New Roman" panose="02020603050405020304" pitchFamily="18" charset="0"/>
            </a:endParaRPr>
          </a:p>
          <a:p>
            <a:pPr marL="0" indent="0">
              <a:buNone/>
            </a:pPr>
            <a:r>
              <a:rPr lang="nl-BE" sz="2000" b="1">
                <a:cs typeface="Times New Roman" panose="02020603050405020304" pitchFamily="18" charset="0"/>
              </a:rPr>
              <a:t>Art</a:t>
            </a:r>
            <a:r>
              <a:rPr lang="nl-BE" sz="2000" b="1" dirty="0">
                <a:cs typeface="Times New Roman" panose="02020603050405020304" pitchFamily="18" charset="0"/>
              </a:rPr>
              <a:t>. 35. </a:t>
            </a:r>
            <a:r>
              <a:rPr lang="nl-BE" sz="2000" b="1" dirty="0">
                <a:solidFill>
                  <a:schemeClr val="accent1">
                    <a:lumMod val="75000"/>
                  </a:schemeClr>
                </a:solidFill>
                <a:cs typeface="Times New Roman" panose="02020603050405020304" pitchFamily="18" charset="0"/>
              </a:rPr>
              <a:t>La </a:t>
            </a:r>
            <a:r>
              <a:rPr lang="nl-BE" sz="2000" b="1" dirty="0" err="1">
                <a:solidFill>
                  <a:schemeClr val="accent1">
                    <a:lumMod val="75000"/>
                  </a:schemeClr>
                </a:solidFill>
                <a:cs typeface="Times New Roman" panose="02020603050405020304" pitchFamily="18" charset="0"/>
              </a:rPr>
              <a:t>minorité</a:t>
            </a:r>
            <a:endParaRPr lang="nl-BE" sz="2000" b="1" dirty="0">
              <a:solidFill>
                <a:schemeClr val="accent1">
                  <a:lumMod val="75000"/>
                </a:schemeClr>
              </a:solidFill>
              <a:cs typeface="Times New Roman" panose="02020603050405020304" pitchFamily="18" charset="0"/>
            </a:endParaRPr>
          </a:p>
          <a:p>
            <a:pPr marL="400056" lvl="1" indent="0">
              <a:buNone/>
            </a:pPr>
            <a:r>
              <a:rPr lang="nl-BE" sz="2000" dirty="0" err="1">
                <a:solidFill>
                  <a:srgbClr val="FFFF00"/>
                </a:solidFill>
                <a:cs typeface="Times New Roman" panose="02020603050405020304" pitchFamily="18" charset="0"/>
              </a:rPr>
              <a:t>Cause</a:t>
            </a:r>
            <a:r>
              <a:rPr lang="nl-BE" sz="2000" dirty="0">
                <a:solidFill>
                  <a:srgbClr val="FFFF00"/>
                </a:solidFill>
                <a:cs typeface="Times New Roman" panose="02020603050405020304" pitchFamily="18" charset="0"/>
              </a:rPr>
              <a:t> </a:t>
            </a:r>
            <a:r>
              <a:rPr lang="nl-BE" sz="2000" dirty="0" err="1">
                <a:solidFill>
                  <a:srgbClr val="FFFF00"/>
                </a:solidFill>
                <a:cs typeface="Times New Roman" panose="02020603050405020304" pitchFamily="18" charset="0"/>
              </a:rPr>
              <a:t>d’excuse</a:t>
            </a:r>
            <a:r>
              <a:rPr lang="nl-BE" sz="2000" dirty="0">
                <a:solidFill>
                  <a:srgbClr val="FFFF00"/>
                </a:solidFill>
                <a:cs typeface="Times New Roman" panose="02020603050405020304" pitchFamily="18" charset="0"/>
              </a:rPr>
              <a:t> </a:t>
            </a:r>
            <a:r>
              <a:rPr lang="nl-BE" sz="2000" dirty="0" err="1">
                <a:solidFill>
                  <a:srgbClr val="FFFF00"/>
                </a:solidFill>
                <a:cs typeface="Times New Roman" panose="02020603050405020304" pitchFamily="18" charset="0"/>
              </a:rPr>
              <a:t>atténuante</a:t>
            </a:r>
            <a:r>
              <a:rPr lang="nl-BE" sz="2000" dirty="0">
                <a:solidFill>
                  <a:srgbClr val="FFFF00"/>
                </a:solidFill>
                <a:cs typeface="Times New Roman" panose="02020603050405020304" pitchFamily="18" charset="0"/>
              </a:rPr>
              <a:t> générale</a:t>
            </a:r>
          </a:p>
          <a:p>
            <a:pPr marL="400056" lvl="1" indent="0">
              <a:buNone/>
            </a:pPr>
            <a:r>
              <a:rPr lang="nl-BE" sz="2000" dirty="0" err="1">
                <a:solidFill>
                  <a:srgbClr val="FFFF00"/>
                </a:solidFill>
                <a:cs typeface="Times New Roman" panose="02020603050405020304" pitchFamily="18" charset="0"/>
              </a:rPr>
              <a:t>Conséquence</a:t>
            </a:r>
            <a:r>
              <a:rPr lang="nl-BE" sz="2000" dirty="0">
                <a:solidFill>
                  <a:srgbClr val="FFFF00"/>
                </a:solidFill>
                <a:cs typeface="Times New Roman" panose="02020603050405020304" pitchFamily="18" charset="0"/>
              </a:rPr>
              <a:t> : peine inférieure </a:t>
            </a:r>
            <a:r>
              <a:rPr lang="nl-BE" sz="2000" dirty="0" err="1">
                <a:solidFill>
                  <a:srgbClr val="FFFF00"/>
                </a:solidFill>
                <a:cs typeface="Times New Roman" panose="02020603050405020304" pitchFamily="18" charset="0"/>
              </a:rPr>
              <a:t>d’un</a:t>
            </a:r>
            <a:r>
              <a:rPr lang="nl-BE" sz="2000" dirty="0">
                <a:solidFill>
                  <a:srgbClr val="FFFF00"/>
                </a:solidFill>
                <a:cs typeface="Times New Roman" panose="02020603050405020304" pitchFamily="18" charset="0"/>
              </a:rPr>
              <a:t> niveau</a:t>
            </a:r>
          </a:p>
          <a:p>
            <a:pPr marL="0" indent="0">
              <a:buNone/>
            </a:pPr>
            <a:endParaRPr lang="nl-BE" sz="2000" dirty="0">
              <a:solidFill>
                <a:srgbClr val="FFFF00"/>
              </a:solidFill>
              <a:cs typeface="Times New Roman" panose="02020603050405020304" pitchFamily="18" charset="0"/>
            </a:endParaRPr>
          </a:p>
        </p:txBody>
      </p:sp>
      <p:sp>
        <p:nvSpPr>
          <p:cNvPr id="17" name="ZoneTexte 16">
            <a:extLst>
              <a:ext uri="{FF2B5EF4-FFF2-40B4-BE49-F238E27FC236}">
                <a16:creationId xmlns:a16="http://schemas.microsoft.com/office/drawing/2014/main" id="{3E032E3D-0E20-CC80-45DA-F9375AB651B1}"/>
              </a:ext>
            </a:extLst>
          </p:cNvPr>
          <p:cNvSpPr txBox="1"/>
          <p:nvPr/>
        </p:nvSpPr>
        <p:spPr>
          <a:xfrm>
            <a:off x="976470" y="914336"/>
            <a:ext cx="3365416" cy="2554545"/>
          </a:xfrm>
          <a:prstGeom prst="rect">
            <a:avLst/>
          </a:prstGeom>
          <a:noFill/>
          <a:ln>
            <a:solidFill>
              <a:schemeClr val="accent2"/>
            </a:solidFill>
          </a:ln>
        </p:spPr>
        <p:txBody>
          <a:bodyPr wrap="square">
            <a:spAutoFit/>
          </a:bodyPr>
          <a:lstStyle/>
          <a:p>
            <a:pPr marL="0" indent="0">
              <a:buNone/>
            </a:pPr>
            <a:r>
              <a:rPr lang="nl-BE" sz="2000" b="1" dirty="0">
                <a:cs typeface="Times New Roman" panose="02020603050405020304" pitchFamily="18" charset="0"/>
              </a:rPr>
              <a:t>Art. 33. Définition</a:t>
            </a:r>
          </a:p>
          <a:p>
            <a:pPr marL="400056" lvl="1" indent="0">
              <a:buNone/>
            </a:pPr>
            <a:r>
              <a:rPr lang="fr-FR" sz="2000" i="1" dirty="0">
                <a:effectLst/>
                <a:ea typeface="Times New Roman" panose="02020603050405020304" pitchFamily="18" charset="0"/>
                <a:cs typeface="Times New Roman" panose="02020603050405020304" pitchFamily="18" charset="0"/>
              </a:rPr>
              <a:t>Les causes d’excuse sont les circonstances définies dans la loi qui entraînent soit une exemption de peine soit une réduction de peine.</a:t>
            </a:r>
          </a:p>
          <a:p>
            <a:pPr marL="400056" lvl="1" indent="0">
              <a:buNone/>
            </a:pPr>
            <a:endParaRPr lang="fr-FR" sz="2000" dirty="0">
              <a:cs typeface="Times New Roman" panose="02020603050405020304" pitchFamily="18" charset="0"/>
            </a:endParaRPr>
          </a:p>
        </p:txBody>
      </p:sp>
      <p:sp>
        <p:nvSpPr>
          <p:cNvPr id="19" name="ZoneTexte 18">
            <a:extLst>
              <a:ext uri="{FF2B5EF4-FFF2-40B4-BE49-F238E27FC236}">
                <a16:creationId xmlns:a16="http://schemas.microsoft.com/office/drawing/2014/main" id="{C85CC526-ED3A-1566-6776-F00860117EA2}"/>
              </a:ext>
            </a:extLst>
          </p:cNvPr>
          <p:cNvSpPr txBox="1"/>
          <p:nvPr/>
        </p:nvSpPr>
        <p:spPr>
          <a:xfrm>
            <a:off x="2950604" y="4924774"/>
            <a:ext cx="1440000" cy="1440000"/>
          </a:xfrm>
          <a:prstGeom prst="roundRect">
            <a:avLst/>
          </a:prstGeom>
          <a:ln/>
        </p:spPr>
        <p:style>
          <a:lnRef idx="2">
            <a:schemeClr val="accent6"/>
          </a:lnRef>
          <a:fillRef idx="1">
            <a:schemeClr val="lt1"/>
          </a:fillRef>
          <a:effectRef idx="0">
            <a:schemeClr val="accent6"/>
          </a:effectRef>
          <a:fontRef idx="minor">
            <a:schemeClr val="dk1"/>
          </a:fontRef>
        </p:style>
        <p:txBody>
          <a:bodyPr wrap="square" anchor="ctr">
            <a:spAutoFit/>
          </a:bodyPr>
          <a:lstStyle/>
          <a:p>
            <a:pPr marL="0" lvl="1" algn="ctr">
              <a:buNone/>
            </a:pPr>
            <a:r>
              <a:rPr lang="fr-FR" sz="1800" dirty="0">
                <a:cs typeface="Times New Roman" panose="02020603050405020304" pitchFamily="18" charset="0"/>
              </a:rPr>
              <a:t>Cause d’excuse atténuantes</a:t>
            </a:r>
          </a:p>
        </p:txBody>
      </p:sp>
      <p:sp>
        <p:nvSpPr>
          <p:cNvPr id="22" name="ZoneTexte 21">
            <a:extLst>
              <a:ext uri="{FF2B5EF4-FFF2-40B4-BE49-F238E27FC236}">
                <a16:creationId xmlns:a16="http://schemas.microsoft.com/office/drawing/2014/main" id="{A2C746C2-332D-B3FE-A16E-EDA9A4ECA5FC}"/>
              </a:ext>
            </a:extLst>
          </p:cNvPr>
          <p:cNvSpPr txBox="1"/>
          <p:nvPr/>
        </p:nvSpPr>
        <p:spPr>
          <a:xfrm>
            <a:off x="976470" y="4924774"/>
            <a:ext cx="1440000" cy="1440000"/>
          </a:xfrm>
          <a:prstGeom prst="roundRect">
            <a:avLst/>
          </a:prstGeom>
          <a:ln/>
        </p:spPr>
        <p:style>
          <a:lnRef idx="2">
            <a:schemeClr val="accent6"/>
          </a:lnRef>
          <a:fillRef idx="1">
            <a:schemeClr val="lt1"/>
          </a:fillRef>
          <a:effectRef idx="0">
            <a:schemeClr val="accent6"/>
          </a:effectRef>
          <a:fontRef idx="minor">
            <a:schemeClr val="dk1"/>
          </a:fontRef>
        </p:style>
        <p:txBody>
          <a:bodyPr wrap="square" anchor="ctr">
            <a:spAutoFit/>
          </a:bodyPr>
          <a:lstStyle/>
          <a:p>
            <a:pPr algn="ctr"/>
            <a:r>
              <a:rPr lang="fr-FR" sz="1800" dirty="0">
                <a:cs typeface="Times New Roman" panose="02020603050405020304" pitchFamily="18" charset="0"/>
              </a:rPr>
              <a:t>Causes d’excuse d’exemption de peine </a:t>
            </a:r>
            <a:endParaRPr lang="fr-BE" dirty="0"/>
          </a:p>
        </p:txBody>
      </p:sp>
      <p:cxnSp>
        <p:nvCxnSpPr>
          <p:cNvPr id="26" name="Connecteur droit avec flèche 25">
            <a:extLst>
              <a:ext uri="{FF2B5EF4-FFF2-40B4-BE49-F238E27FC236}">
                <a16:creationId xmlns:a16="http://schemas.microsoft.com/office/drawing/2014/main" id="{408DEF82-0E06-B1F6-49AD-8F8642244666}"/>
              </a:ext>
            </a:extLst>
          </p:cNvPr>
          <p:cNvCxnSpPr/>
          <p:nvPr/>
        </p:nvCxnSpPr>
        <p:spPr>
          <a:xfrm flipH="1">
            <a:off x="2022580" y="3627322"/>
            <a:ext cx="587396" cy="11869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avec flèche 26">
            <a:extLst>
              <a:ext uri="{FF2B5EF4-FFF2-40B4-BE49-F238E27FC236}">
                <a16:creationId xmlns:a16="http://schemas.microsoft.com/office/drawing/2014/main" id="{196026F3-B777-3F3F-D64C-F0BCAF394718}"/>
              </a:ext>
            </a:extLst>
          </p:cNvPr>
          <p:cNvCxnSpPr>
            <a:cxnSpLocks/>
          </p:cNvCxnSpPr>
          <p:nvPr/>
        </p:nvCxnSpPr>
        <p:spPr>
          <a:xfrm>
            <a:off x="2618484" y="3627322"/>
            <a:ext cx="651556" cy="11869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65630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187636" y="548681"/>
            <a:ext cx="7055380" cy="528010"/>
          </a:xfrm>
        </p:spPr>
        <p:txBody>
          <a:bodyPr>
            <a:noAutofit/>
          </a:bodyPr>
          <a:lstStyle/>
          <a:p>
            <a:r>
              <a:rPr lang="fr-BE" sz="1800" dirty="0">
                <a:latin typeface="+mn-lt"/>
              </a:rPr>
              <a:t>Livre Ier  Chapitre 4. Les peines</a:t>
            </a:r>
            <a:br>
              <a:rPr lang="fr-BE" sz="1800" dirty="0">
                <a:latin typeface="+mn-lt"/>
              </a:rPr>
            </a:br>
            <a:r>
              <a:rPr lang="nl-BE" sz="1800" i="1" dirty="0" err="1">
                <a:latin typeface="+mn-lt"/>
                <a:cs typeface="Times New Roman" panose="02020603050405020304" pitchFamily="18" charset="0"/>
              </a:rPr>
              <a:t>Section</a:t>
            </a:r>
            <a:r>
              <a:rPr lang="nl-BE" sz="1800" i="1" dirty="0">
                <a:latin typeface="+mn-lt"/>
                <a:cs typeface="Times New Roman" panose="02020603050405020304" pitchFamily="18" charset="0"/>
              </a:rPr>
              <a:t> 3, Les </a:t>
            </a:r>
            <a:r>
              <a:rPr lang="nl-BE" sz="1800" i="1" dirty="0" err="1">
                <a:latin typeface="+mn-lt"/>
                <a:cs typeface="Times New Roman" panose="02020603050405020304" pitchFamily="18" charset="0"/>
              </a:rPr>
              <a:t>peines</a:t>
            </a:r>
            <a:r>
              <a:rPr lang="nl-BE" sz="1800" i="1" dirty="0">
                <a:latin typeface="+mn-lt"/>
                <a:cs typeface="Times New Roman" panose="02020603050405020304" pitchFamily="18" charset="0"/>
              </a:rPr>
              <a:t> </a:t>
            </a:r>
            <a:r>
              <a:rPr lang="nl-BE" sz="1800" i="1" dirty="0" err="1">
                <a:latin typeface="+mn-lt"/>
                <a:cs typeface="Times New Roman" panose="02020603050405020304" pitchFamily="18" charset="0"/>
              </a:rPr>
              <a:t>applicables</a:t>
            </a:r>
            <a:r>
              <a:rPr lang="nl-BE" sz="1800" i="1" dirty="0">
                <a:latin typeface="+mn-lt"/>
                <a:cs typeface="Times New Roman" panose="02020603050405020304" pitchFamily="18" charset="0"/>
              </a:rPr>
              <a:t> </a:t>
            </a:r>
            <a:r>
              <a:rPr lang="nl-BE" sz="1800" i="1" dirty="0" err="1">
                <a:latin typeface="+mn-lt"/>
                <a:cs typeface="Times New Roman" panose="02020603050405020304" pitchFamily="18" charset="0"/>
              </a:rPr>
              <a:t>aux</a:t>
            </a:r>
            <a:r>
              <a:rPr lang="nl-BE" sz="1800" i="1" dirty="0">
                <a:latin typeface="+mn-lt"/>
                <a:cs typeface="Times New Roman" panose="02020603050405020304" pitchFamily="18" charset="0"/>
              </a:rPr>
              <a:t> </a:t>
            </a:r>
            <a:r>
              <a:rPr lang="nl-BE" sz="1800" i="1" dirty="0" err="1">
                <a:latin typeface="+mn-lt"/>
                <a:cs typeface="Times New Roman" panose="02020603050405020304" pitchFamily="18" charset="0"/>
              </a:rPr>
              <a:t>personnes</a:t>
            </a:r>
            <a:r>
              <a:rPr lang="nl-BE" sz="1800" i="1" dirty="0">
                <a:latin typeface="+mn-lt"/>
                <a:cs typeface="Times New Roman" panose="02020603050405020304" pitchFamily="18" charset="0"/>
              </a:rPr>
              <a:t> </a:t>
            </a:r>
            <a:r>
              <a:rPr lang="nl-BE" sz="1800" i="1" dirty="0" err="1">
                <a:latin typeface="+mn-lt"/>
                <a:cs typeface="Times New Roman" panose="02020603050405020304" pitchFamily="18" charset="0"/>
              </a:rPr>
              <a:t>physiques</a:t>
            </a:r>
            <a:br>
              <a:rPr lang="nl-BE" sz="1800" i="1" dirty="0">
                <a:latin typeface="+mn-lt"/>
                <a:cs typeface="Times New Roman" panose="02020603050405020304" pitchFamily="18" charset="0"/>
              </a:rPr>
            </a:br>
            <a:br>
              <a:rPr lang="fr-BE" sz="1800" dirty="0">
                <a:latin typeface="+mn-lt"/>
              </a:rPr>
            </a:br>
            <a:br>
              <a:rPr lang="fr-BE" sz="1800" dirty="0">
                <a:latin typeface="+mn-lt"/>
              </a:rPr>
            </a:br>
            <a:endParaRPr lang="fr-BE" sz="1800" dirty="0">
              <a:latin typeface="+mn-lt"/>
            </a:endParaRPr>
          </a:p>
        </p:txBody>
      </p:sp>
      <p:graphicFrame>
        <p:nvGraphicFramePr>
          <p:cNvPr id="5" name="Espace réservé du contenu 4">
            <a:extLst>
              <a:ext uri="{FF2B5EF4-FFF2-40B4-BE49-F238E27FC236}">
                <a16:creationId xmlns:a16="http://schemas.microsoft.com/office/drawing/2014/main" id="{473ECA6E-0746-E83B-1883-B0453BCAE457}"/>
              </a:ext>
            </a:extLst>
          </p:cNvPr>
          <p:cNvGraphicFramePr>
            <a:graphicFrameLocks noGrp="1"/>
          </p:cNvGraphicFramePr>
          <p:nvPr>
            <p:ph idx="1"/>
            <p:extLst>
              <p:ext uri="{D42A27DB-BD31-4B8C-83A1-F6EECF244321}">
                <p14:modId xmlns:p14="http://schemas.microsoft.com/office/powerpoint/2010/main" val="2105730959"/>
              </p:ext>
            </p:extLst>
          </p:nvPr>
        </p:nvGraphicFramePr>
        <p:xfrm>
          <a:off x="1118273" y="85725"/>
          <a:ext cx="9955453" cy="6509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49</a:t>
            </a:fld>
            <a:endParaRPr lang="nl-BE"/>
          </a:p>
        </p:txBody>
      </p:sp>
    </p:spTree>
    <p:extLst>
      <p:ext uri="{BB962C8B-B14F-4D97-AF65-F5344CB8AC3E}">
        <p14:creationId xmlns:p14="http://schemas.microsoft.com/office/powerpoint/2010/main" val="29871795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120590" y="331372"/>
            <a:ext cx="7055380" cy="888050"/>
          </a:xfrm>
        </p:spPr>
        <p:txBody>
          <a:bodyPr>
            <a:normAutofit fontScale="90000"/>
          </a:bodyPr>
          <a:lstStyle/>
          <a:p>
            <a:r>
              <a:rPr lang="fr-BE" sz="2000" dirty="0">
                <a:latin typeface="+mn-lt"/>
              </a:rPr>
              <a:t>Livre Ier  Chapitre 4. Les peines </a:t>
            </a:r>
            <a:br>
              <a:rPr lang="fr-BE" sz="2000" dirty="0">
                <a:latin typeface="+mn-lt"/>
              </a:rPr>
            </a:br>
            <a:r>
              <a:rPr lang="nl-BE" sz="2000" i="1" dirty="0" err="1">
                <a:latin typeface="+mn-lt"/>
                <a:cs typeface="Times New Roman" panose="02020603050405020304" pitchFamily="18" charset="0"/>
              </a:rPr>
              <a:t>Section</a:t>
            </a:r>
            <a:r>
              <a:rPr lang="nl-BE" sz="2000" i="1" dirty="0">
                <a:latin typeface="+mn-lt"/>
                <a:cs typeface="Times New Roman" panose="02020603050405020304" pitchFamily="18" charset="0"/>
              </a:rPr>
              <a:t> 3, Les </a:t>
            </a:r>
            <a:r>
              <a:rPr lang="nl-BE" sz="2000" i="1" dirty="0" err="1">
                <a:latin typeface="+mn-lt"/>
                <a:cs typeface="Times New Roman" panose="02020603050405020304" pitchFamily="18" charset="0"/>
              </a:rPr>
              <a:t>peines</a:t>
            </a:r>
            <a:r>
              <a:rPr lang="nl-BE" sz="2000" i="1" dirty="0">
                <a:latin typeface="+mn-lt"/>
                <a:cs typeface="Times New Roman" panose="02020603050405020304" pitchFamily="18" charset="0"/>
              </a:rPr>
              <a:t> </a:t>
            </a:r>
            <a:r>
              <a:rPr lang="nl-BE" sz="2000" i="1" dirty="0" err="1">
                <a:latin typeface="+mn-lt"/>
                <a:cs typeface="Times New Roman" panose="02020603050405020304" pitchFamily="18" charset="0"/>
              </a:rPr>
              <a:t>applicables</a:t>
            </a:r>
            <a:r>
              <a:rPr lang="nl-BE" sz="2000" i="1" dirty="0">
                <a:latin typeface="+mn-lt"/>
                <a:cs typeface="Times New Roman" panose="02020603050405020304" pitchFamily="18" charset="0"/>
              </a:rPr>
              <a:t> </a:t>
            </a:r>
            <a:r>
              <a:rPr lang="nl-BE" sz="2000" i="1" dirty="0" err="1">
                <a:latin typeface="+mn-lt"/>
                <a:cs typeface="Times New Roman" panose="02020603050405020304" pitchFamily="18" charset="0"/>
              </a:rPr>
              <a:t>aux</a:t>
            </a:r>
            <a:r>
              <a:rPr lang="nl-BE" sz="2000" i="1" dirty="0">
                <a:latin typeface="+mn-lt"/>
                <a:cs typeface="Times New Roman" panose="02020603050405020304" pitchFamily="18" charset="0"/>
              </a:rPr>
              <a:t> </a:t>
            </a:r>
            <a:r>
              <a:rPr lang="nl-BE" sz="2000" i="1" dirty="0" err="1">
                <a:latin typeface="+mn-lt"/>
                <a:cs typeface="Times New Roman" panose="02020603050405020304" pitchFamily="18" charset="0"/>
              </a:rPr>
              <a:t>personnes</a:t>
            </a:r>
            <a:r>
              <a:rPr lang="nl-BE" sz="2000" i="1" dirty="0">
                <a:latin typeface="+mn-lt"/>
                <a:cs typeface="Times New Roman" panose="02020603050405020304" pitchFamily="18" charset="0"/>
              </a:rPr>
              <a:t> </a:t>
            </a:r>
            <a:r>
              <a:rPr lang="nl-BE" sz="2000" i="1" dirty="0" err="1">
                <a:latin typeface="+mn-lt"/>
                <a:cs typeface="Times New Roman" panose="02020603050405020304" pitchFamily="18" charset="0"/>
              </a:rPr>
              <a:t>physiques</a:t>
            </a:r>
            <a:br>
              <a:rPr lang="nl-BE" sz="2000" i="1" dirty="0">
                <a:latin typeface="Times New Roman" panose="02020603050405020304" pitchFamily="18" charset="0"/>
                <a:cs typeface="Times New Roman" panose="02020603050405020304" pitchFamily="18" charset="0"/>
              </a:rPr>
            </a:br>
            <a:br>
              <a:rPr lang="nl-BE" sz="2000" dirty="0"/>
            </a:br>
            <a:r>
              <a:rPr lang="nl-BE" sz="4400" i="1" dirty="0"/>
              <a:t>     </a:t>
            </a:r>
            <a:endParaRPr lang="nl-BE" dirty="0"/>
          </a:p>
        </p:txBody>
      </p:sp>
      <p:sp>
        <p:nvSpPr>
          <p:cNvPr id="3" name="Espace réservé du numéro de diapositive 2">
            <a:extLst>
              <a:ext uri="{FF2B5EF4-FFF2-40B4-BE49-F238E27FC236}">
                <a16:creationId xmlns:a16="http://schemas.microsoft.com/office/drawing/2014/main" id="{DC0F1417-885E-275D-5B18-96F85DE80792}"/>
              </a:ext>
            </a:extLst>
          </p:cNvPr>
          <p:cNvSpPr>
            <a:spLocks noGrp="1"/>
          </p:cNvSpPr>
          <p:nvPr>
            <p:ph type="sldNum" sz="quarter" idx="12"/>
          </p:nvPr>
        </p:nvSpPr>
        <p:spPr/>
        <p:txBody>
          <a:bodyPr/>
          <a:lstStyle/>
          <a:p>
            <a:fld id="{936F8E82-FA06-4262-BC24-5C54F77931AE}" type="slidenum">
              <a:rPr lang="nl-BE" smtClean="0"/>
              <a:t>50</a:t>
            </a:fld>
            <a:endParaRPr lang="nl-BE"/>
          </a:p>
        </p:txBody>
      </p:sp>
      <p:graphicFrame>
        <p:nvGraphicFramePr>
          <p:cNvPr id="13" name="Tijdelijke aanduiding voor inhoud 4">
            <a:extLst>
              <a:ext uri="{FF2B5EF4-FFF2-40B4-BE49-F238E27FC236}">
                <a16:creationId xmlns:a16="http://schemas.microsoft.com/office/drawing/2014/main" id="{2ED7A578-CA93-4F96-99C3-2775C6D65A5B}"/>
              </a:ext>
            </a:extLst>
          </p:cNvPr>
          <p:cNvGraphicFramePr>
            <a:graphicFrameLocks noGrp="1"/>
          </p:cNvGraphicFramePr>
          <p:nvPr>
            <p:ph idx="1"/>
            <p:extLst>
              <p:ext uri="{D42A27DB-BD31-4B8C-83A1-F6EECF244321}">
                <p14:modId xmlns:p14="http://schemas.microsoft.com/office/powerpoint/2010/main" val="1385595191"/>
              </p:ext>
            </p:extLst>
          </p:nvPr>
        </p:nvGraphicFramePr>
        <p:xfrm>
          <a:off x="204672" y="1376855"/>
          <a:ext cx="11840184" cy="5344623"/>
        </p:xfrm>
        <a:graphic>
          <a:graphicData uri="http://schemas.openxmlformats.org/drawingml/2006/table">
            <a:tbl>
              <a:tblPr bandRow="1">
                <a:tableStyleId>{5C22544A-7EE6-4342-B048-85BDC9FD1C3A}</a:tableStyleId>
              </a:tblPr>
              <a:tblGrid>
                <a:gridCol w="1338205">
                  <a:extLst>
                    <a:ext uri="{9D8B030D-6E8A-4147-A177-3AD203B41FA5}">
                      <a16:colId xmlns:a16="http://schemas.microsoft.com/office/drawing/2014/main" val="20000"/>
                    </a:ext>
                  </a:extLst>
                </a:gridCol>
                <a:gridCol w="8686916">
                  <a:extLst>
                    <a:ext uri="{9D8B030D-6E8A-4147-A177-3AD203B41FA5}">
                      <a16:colId xmlns:a16="http://schemas.microsoft.com/office/drawing/2014/main" val="20001"/>
                    </a:ext>
                  </a:extLst>
                </a:gridCol>
                <a:gridCol w="1815063">
                  <a:extLst>
                    <a:ext uri="{9D8B030D-6E8A-4147-A177-3AD203B41FA5}">
                      <a16:colId xmlns:a16="http://schemas.microsoft.com/office/drawing/2014/main" val="20002"/>
                    </a:ext>
                  </a:extLst>
                </a:gridCol>
              </a:tblGrid>
              <a:tr h="870899">
                <a:tc>
                  <a:txBody>
                    <a:bodyPr/>
                    <a:lstStyle/>
                    <a:p>
                      <a:pPr algn="ctr"/>
                      <a:r>
                        <a:rPr lang="nl-BE" sz="4400" b="1" i="0" dirty="0"/>
                        <a:t>8</a:t>
                      </a:r>
                    </a:p>
                  </a:txBody>
                  <a:tcPr anchor="ctr">
                    <a:lnR w="12700" cap="flat" cmpd="sng" algn="ctr">
                      <a:solidFill>
                        <a:schemeClr val="bg1"/>
                      </a:solidFill>
                      <a:prstDash val="solid"/>
                      <a:round/>
                      <a:headEnd type="none" w="med" len="med"/>
                      <a:tailEnd type="none" w="med" len="med"/>
                    </a:lnR>
                  </a:tcPr>
                </a:tc>
                <a:tc>
                  <a:txBody>
                    <a:bodyPr/>
                    <a:lstStyle/>
                    <a:p>
                      <a:r>
                        <a:rPr lang="nl-BE" sz="2200" i="0" dirty="0" err="1"/>
                        <a:t>Emprisonnement</a:t>
                      </a:r>
                      <a:r>
                        <a:rPr lang="nl-BE" sz="2200" i="0" dirty="0"/>
                        <a:t> à </a:t>
                      </a:r>
                      <a:r>
                        <a:rPr lang="nl-BE" sz="2200" i="0" dirty="0" err="1"/>
                        <a:t>perpétuité</a:t>
                      </a:r>
                      <a:r>
                        <a:rPr lang="nl-BE" sz="2200" i="0" dirty="0"/>
                        <a:t> </a:t>
                      </a:r>
                    </a:p>
                    <a:p>
                      <a:r>
                        <a:rPr lang="nl-BE" sz="2200" i="0" dirty="0" err="1"/>
                        <a:t>Traitement</a:t>
                      </a:r>
                      <a:r>
                        <a:rPr lang="nl-BE" sz="2200" i="0" dirty="0"/>
                        <a:t> sous </a:t>
                      </a:r>
                      <a:r>
                        <a:rPr lang="nl-BE" sz="2200" i="0" dirty="0" err="1"/>
                        <a:t>privation</a:t>
                      </a:r>
                      <a:r>
                        <a:rPr lang="nl-BE" sz="2200" i="0" dirty="0"/>
                        <a:t> de </a:t>
                      </a:r>
                      <a:r>
                        <a:rPr lang="nl-BE" sz="2200" i="0" dirty="0" err="1"/>
                        <a:t>liberté</a:t>
                      </a:r>
                      <a:r>
                        <a:rPr lang="nl-BE" sz="2200" i="0" dirty="0"/>
                        <a:t>  (+de) 18-20 </a:t>
                      </a:r>
                      <a:r>
                        <a:rPr lang="nl-BE" sz="2200" i="0" dirty="0" err="1"/>
                        <a:t>années</a:t>
                      </a:r>
                      <a:endParaRPr lang="nl-BE" sz="2200" i="0" dirty="0"/>
                    </a:p>
                  </a:txBody>
                  <a:tcPr anchor="ctr">
                    <a:lnL w="12700" cap="flat" cmpd="sng" algn="ctr">
                      <a:solidFill>
                        <a:schemeClr val="bg1"/>
                      </a:solidFill>
                      <a:prstDash val="solid"/>
                      <a:round/>
                      <a:headEnd type="none" w="med" len="med"/>
                      <a:tailEnd type="none" w="med" len="med"/>
                    </a:lnL>
                  </a:tcPr>
                </a:tc>
                <a:tc>
                  <a:txBody>
                    <a:bodyPr/>
                    <a:lstStyle/>
                    <a:p>
                      <a:pPr algn="ctr"/>
                      <a:r>
                        <a:rPr lang="nl-BE" sz="2200" b="1" i="0" dirty="0"/>
                        <a:t>Niveau(x) 3-7</a:t>
                      </a:r>
                    </a:p>
                  </a:txBody>
                  <a:tcPr anchor="ctr"/>
                </a:tc>
                <a:extLst>
                  <a:ext uri="{0D108BD9-81ED-4DB2-BD59-A6C34878D82A}">
                    <a16:rowId xmlns:a16="http://schemas.microsoft.com/office/drawing/2014/main" val="10001"/>
                  </a:ext>
                </a:extLst>
              </a:tr>
              <a:tr h="1106164">
                <a:tc>
                  <a:txBody>
                    <a:bodyPr/>
                    <a:lstStyle/>
                    <a:p>
                      <a:pPr algn="ctr"/>
                      <a:r>
                        <a:rPr lang="nl-BE" sz="4400" b="1" i="0" dirty="0"/>
                        <a:t>7</a:t>
                      </a:r>
                    </a:p>
                  </a:txBody>
                  <a:tcPr anchor="ctr">
                    <a:lnR w="12700" cap="flat" cmpd="sng" algn="ctr">
                      <a:solidFill>
                        <a:schemeClr val="bg1"/>
                      </a:solidFill>
                      <a:prstDash val="solid"/>
                      <a:round/>
                      <a:headEnd type="none" w="med" len="med"/>
                      <a:tailEnd type="none" w="med" len="med"/>
                    </a:lnR>
                  </a:tcPr>
                </a:tc>
                <a:tc>
                  <a:txBody>
                    <a:bodyPr/>
                    <a:lstStyle/>
                    <a:p>
                      <a:r>
                        <a:rPr lang="nl-BE" sz="2200" i="0" dirty="0"/>
                        <a:t>Plus</a:t>
                      </a:r>
                      <a:r>
                        <a:rPr lang="nl-BE" sz="2200" i="0" baseline="0" dirty="0"/>
                        <a:t> de 20 à 30 </a:t>
                      </a:r>
                      <a:r>
                        <a:rPr lang="nl-BE" sz="2200" i="0" baseline="0" dirty="0" err="1"/>
                        <a:t>ans</a:t>
                      </a:r>
                      <a:r>
                        <a:rPr lang="nl-BE" sz="2200" i="0" baseline="0" dirty="0"/>
                        <a:t> </a:t>
                      </a:r>
                      <a:r>
                        <a:rPr lang="nl-BE" sz="2200" i="0" baseline="0" dirty="0" err="1"/>
                        <a:t>d’emprisonnement</a:t>
                      </a:r>
                      <a:r>
                        <a:rPr lang="nl-BE" sz="2200" i="0" baseline="0" dirty="0"/>
                        <a:t> </a:t>
                      </a:r>
                    </a:p>
                    <a:p>
                      <a:r>
                        <a:rPr lang="nl-BE" sz="2200" i="0" baseline="0" dirty="0" err="1"/>
                        <a:t>T</a:t>
                      </a:r>
                      <a:r>
                        <a:rPr lang="nl-BE" sz="2200" i="0" dirty="0" err="1"/>
                        <a:t>raitement</a:t>
                      </a:r>
                      <a:r>
                        <a:rPr lang="nl-BE" sz="2200" i="0" dirty="0"/>
                        <a:t> sous </a:t>
                      </a:r>
                      <a:r>
                        <a:rPr lang="nl-BE" sz="2200" i="0" dirty="0" err="1"/>
                        <a:t>privation</a:t>
                      </a:r>
                      <a:r>
                        <a:rPr lang="nl-BE" sz="2200" i="0" dirty="0"/>
                        <a:t> de </a:t>
                      </a:r>
                      <a:r>
                        <a:rPr lang="nl-BE" sz="2200" i="0" dirty="0" err="1"/>
                        <a:t>liberté</a:t>
                      </a:r>
                      <a:r>
                        <a:rPr lang="nl-BE" sz="2200" i="0" dirty="0"/>
                        <a:t> 16-18 </a:t>
                      </a:r>
                      <a:r>
                        <a:rPr lang="nl-BE" sz="2200" i="0" dirty="0" err="1"/>
                        <a:t>années</a:t>
                      </a:r>
                      <a:endParaRPr lang="nl-BE" sz="2200" i="0" dirty="0"/>
                    </a:p>
                  </a:txBody>
                  <a:tcPr anchor="ctr">
                    <a:lnL w="12700" cap="flat" cmpd="sng" algn="ctr">
                      <a:solidFill>
                        <a:schemeClr val="bg1"/>
                      </a:solidFill>
                      <a:prstDash val="solid"/>
                      <a:round/>
                      <a:headEnd type="none" w="med" len="med"/>
                      <a:tailEnd type="none" w="med" len="med"/>
                    </a:lnL>
                  </a:tcPr>
                </a:tc>
                <a:tc>
                  <a:txBody>
                    <a:bodyPr/>
                    <a:lstStyle/>
                    <a:p>
                      <a:pPr algn="ctr"/>
                      <a:r>
                        <a:rPr lang="nl-BE" sz="2200" b="1" i="0" dirty="0"/>
                        <a:t>Niveau(x)</a:t>
                      </a:r>
                      <a:r>
                        <a:rPr lang="nl-BE" sz="2200" b="1" i="0" baseline="0" dirty="0"/>
                        <a:t> 3-6</a:t>
                      </a:r>
                      <a:endParaRPr lang="nl-BE" sz="2200" b="1" i="0" dirty="0"/>
                    </a:p>
                  </a:txBody>
                  <a:tcPr anchor="ctr"/>
                </a:tc>
                <a:extLst>
                  <a:ext uri="{0D108BD9-81ED-4DB2-BD59-A6C34878D82A}">
                    <a16:rowId xmlns:a16="http://schemas.microsoft.com/office/drawing/2014/main" val="10002"/>
                  </a:ext>
                </a:extLst>
              </a:tr>
              <a:tr h="1021074">
                <a:tc>
                  <a:txBody>
                    <a:bodyPr/>
                    <a:lstStyle/>
                    <a:p>
                      <a:pPr algn="ctr"/>
                      <a:r>
                        <a:rPr lang="nl-BE" sz="4400" b="1" i="0" dirty="0"/>
                        <a:t>6</a:t>
                      </a:r>
                    </a:p>
                  </a:txBody>
                  <a:tcPr anchor="ctr">
                    <a:lnR w="12700" cap="flat" cmpd="sng" algn="ctr">
                      <a:solidFill>
                        <a:schemeClr val="bg1"/>
                      </a:solidFill>
                      <a:prstDash val="solid"/>
                      <a:round/>
                      <a:headEnd type="none" w="med" len="med"/>
                      <a:tailEnd type="none" w="med" len="med"/>
                    </a:lnR>
                  </a:tcPr>
                </a:tc>
                <a:tc>
                  <a:txBody>
                    <a:bodyPr/>
                    <a:lstStyle/>
                    <a:p>
                      <a:r>
                        <a:rPr lang="nl-BE" sz="2200" i="0" dirty="0"/>
                        <a:t>Plus de 15 à 20 </a:t>
                      </a:r>
                      <a:r>
                        <a:rPr lang="nl-BE" sz="2200" i="0" dirty="0" err="1"/>
                        <a:t>ans</a:t>
                      </a:r>
                      <a:r>
                        <a:rPr lang="nl-BE" sz="2200" i="0" dirty="0"/>
                        <a:t> </a:t>
                      </a:r>
                      <a:r>
                        <a:rPr lang="nl-BE" sz="2200" i="0" dirty="0" err="1"/>
                        <a:t>d’emprisonnement</a:t>
                      </a:r>
                      <a:r>
                        <a:rPr lang="nl-BE" sz="2200" i="0" dirty="0"/>
                        <a:t> </a:t>
                      </a:r>
                    </a:p>
                    <a:p>
                      <a:r>
                        <a:rPr lang="nl-BE" sz="2200" i="0" baseline="0" dirty="0" err="1"/>
                        <a:t>T</a:t>
                      </a:r>
                      <a:r>
                        <a:rPr lang="nl-BE" sz="2200" i="0" dirty="0" err="1"/>
                        <a:t>raitement</a:t>
                      </a:r>
                      <a:r>
                        <a:rPr lang="nl-BE" sz="2200" i="0" dirty="0"/>
                        <a:t> sous </a:t>
                      </a:r>
                      <a:r>
                        <a:rPr lang="nl-BE" sz="2200" i="0" dirty="0" err="1"/>
                        <a:t>privation</a:t>
                      </a:r>
                      <a:r>
                        <a:rPr lang="nl-BE" sz="2200" i="0" dirty="0"/>
                        <a:t> de </a:t>
                      </a:r>
                      <a:r>
                        <a:rPr lang="nl-BE" sz="2200" i="0" dirty="0" err="1"/>
                        <a:t>liberté</a:t>
                      </a:r>
                      <a:r>
                        <a:rPr lang="nl-BE" sz="2200" i="0" dirty="0"/>
                        <a:t> 11-16 </a:t>
                      </a:r>
                      <a:r>
                        <a:rPr lang="nl-BE" sz="2200" i="0" dirty="0" err="1"/>
                        <a:t>années</a:t>
                      </a:r>
                      <a:endParaRPr lang="nl-BE" sz="2200" i="0" dirty="0"/>
                    </a:p>
                  </a:txBody>
                  <a:tcPr anchor="ctr">
                    <a:lnL w="12700" cap="flat" cmpd="sng" algn="ctr">
                      <a:solidFill>
                        <a:schemeClr val="bg1"/>
                      </a:solidFill>
                      <a:prstDash val="solid"/>
                      <a:round/>
                      <a:headEnd type="none" w="med" len="med"/>
                      <a:tailEnd type="none" w="med" len="med"/>
                    </a:lnL>
                  </a:tcPr>
                </a:tc>
                <a:tc>
                  <a:txBody>
                    <a:bodyPr/>
                    <a:lstStyle/>
                    <a:p>
                      <a:pPr algn="ctr"/>
                      <a:r>
                        <a:rPr lang="nl-BE" sz="2200" b="1" i="0" dirty="0"/>
                        <a:t>Niveau(x) 2-5</a:t>
                      </a:r>
                    </a:p>
                  </a:txBody>
                  <a:tcPr anchor="ctr"/>
                </a:tc>
                <a:extLst>
                  <a:ext uri="{0D108BD9-81ED-4DB2-BD59-A6C34878D82A}">
                    <a16:rowId xmlns:a16="http://schemas.microsoft.com/office/drawing/2014/main" val="10003"/>
                  </a:ext>
                </a:extLst>
              </a:tr>
              <a:tr h="782162">
                <a:tc>
                  <a:txBody>
                    <a:bodyPr/>
                    <a:lstStyle/>
                    <a:p>
                      <a:pPr algn="ctr"/>
                      <a:r>
                        <a:rPr lang="nl-BE" sz="4400" b="1" i="0" dirty="0"/>
                        <a:t>5</a:t>
                      </a:r>
                    </a:p>
                  </a:txBody>
                  <a:tcPr anchor="ctr">
                    <a:lnR w="12700" cap="flat" cmpd="sng" algn="ctr">
                      <a:solidFill>
                        <a:schemeClr val="bg1"/>
                      </a:solidFill>
                      <a:prstDash val="solid"/>
                      <a:round/>
                      <a:headEnd type="none" w="med" len="med"/>
                      <a:tailEnd type="none" w="med" len="med"/>
                    </a:lnR>
                  </a:tcPr>
                </a:tc>
                <a:tc>
                  <a:txBody>
                    <a:bodyPr/>
                    <a:lstStyle/>
                    <a:p>
                      <a:r>
                        <a:rPr lang="nl-BE" sz="2200" i="0" baseline="0" dirty="0"/>
                        <a:t>Plus de 10 à 15 </a:t>
                      </a:r>
                      <a:r>
                        <a:rPr lang="nl-BE" sz="2200" i="0" baseline="0" dirty="0" err="1"/>
                        <a:t>ans</a:t>
                      </a:r>
                      <a:r>
                        <a:rPr lang="nl-BE" sz="2200" i="0" baseline="0" dirty="0"/>
                        <a:t> </a:t>
                      </a:r>
                      <a:r>
                        <a:rPr lang="nl-BE" sz="2200" i="0" baseline="0" dirty="0" err="1"/>
                        <a:t>d’emprisonnement</a:t>
                      </a:r>
                      <a:r>
                        <a:rPr lang="nl-BE" sz="2200" i="0" baseline="0" dirty="0"/>
                        <a:t> </a:t>
                      </a:r>
                    </a:p>
                    <a:p>
                      <a:r>
                        <a:rPr lang="nl-BE" sz="2200" i="0" baseline="0" dirty="0" err="1"/>
                        <a:t>T</a:t>
                      </a:r>
                      <a:r>
                        <a:rPr lang="nl-BE" sz="2200" i="0" dirty="0" err="1"/>
                        <a:t>raitement</a:t>
                      </a:r>
                      <a:r>
                        <a:rPr lang="nl-BE" sz="2200" i="0" dirty="0"/>
                        <a:t> sous </a:t>
                      </a:r>
                      <a:r>
                        <a:rPr lang="nl-BE" sz="2200" i="0" dirty="0" err="1"/>
                        <a:t>privation</a:t>
                      </a:r>
                      <a:r>
                        <a:rPr lang="nl-BE" sz="2200" i="0" dirty="0"/>
                        <a:t> de </a:t>
                      </a:r>
                      <a:r>
                        <a:rPr lang="nl-BE" sz="2200" i="0" dirty="0" err="1"/>
                        <a:t>liberté</a:t>
                      </a:r>
                      <a:r>
                        <a:rPr lang="nl-BE" sz="2200" i="0" dirty="0"/>
                        <a:t>  (+ de) 6 -11 </a:t>
                      </a:r>
                      <a:r>
                        <a:rPr lang="nl-BE" sz="2200" i="0" dirty="0" err="1"/>
                        <a:t>années</a:t>
                      </a:r>
                      <a:endParaRPr lang="nl-BE" sz="2200" i="0" dirty="0"/>
                    </a:p>
                  </a:txBody>
                  <a:tcPr anchor="ctr">
                    <a:lnL w="12700" cap="flat" cmpd="sng" algn="ctr">
                      <a:solidFill>
                        <a:schemeClr val="bg1"/>
                      </a:solidFill>
                      <a:prstDash val="solid"/>
                      <a:round/>
                      <a:headEnd type="none" w="med" len="med"/>
                      <a:tailEnd type="none" w="med" len="med"/>
                    </a:lnL>
                  </a:tcPr>
                </a:tc>
                <a:tc>
                  <a:txBody>
                    <a:bodyPr/>
                    <a:lstStyle/>
                    <a:p>
                      <a:pPr algn="ctr"/>
                      <a:r>
                        <a:rPr lang="nl-BE" sz="2200" b="1" i="0" dirty="0"/>
                        <a:t>Niveau(x) 2-4</a:t>
                      </a:r>
                    </a:p>
                  </a:txBody>
                  <a:tcPr anchor="ctr"/>
                </a:tc>
                <a:extLst>
                  <a:ext uri="{0D108BD9-81ED-4DB2-BD59-A6C34878D82A}">
                    <a16:rowId xmlns:a16="http://schemas.microsoft.com/office/drawing/2014/main" val="10004"/>
                  </a:ext>
                </a:extLst>
              </a:tr>
              <a:tr h="782162">
                <a:tc>
                  <a:txBody>
                    <a:bodyPr/>
                    <a:lstStyle/>
                    <a:p>
                      <a:pPr algn="ctr"/>
                      <a:r>
                        <a:rPr lang="nl-BE" sz="4400" b="1" i="0" dirty="0"/>
                        <a:t>4</a:t>
                      </a:r>
                    </a:p>
                  </a:txBody>
                  <a:tcPr anchor="ctr">
                    <a:lnR w="12700" cap="flat" cmpd="sng" algn="ctr">
                      <a:solidFill>
                        <a:schemeClr val="bg1"/>
                      </a:solidFill>
                      <a:prstDash val="solid"/>
                      <a:round/>
                      <a:headEnd type="none" w="med" len="med"/>
                      <a:tailEnd type="none" w="med" len="med"/>
                    </a:lnR>
                  </a:tcPr>
                </a:tc>
                <a:tc>
                  <a:txBody>
                    <a:bodyPr/>
                    <a:lstStyle/>
                    <a:p>
                      <a:pPr marL="0" marR="0" lvl="0" indent="0" algn="l" defTabSz="457207" rtl="0" eaLnBrk="1" fontAlgn="auto" latinLnBrk="0" hangingPunct="1">
                        <a:lnSpc>
                          <a:spcPct val="100000"/>
                        </a:lnSpc>
                        <a:spcBef>
                          <a:spcPts val="0"/>
                        </a:spcBef>
                        <a:spcAft>
                          <a:spcPts val="0"/>
                        </a:spcAft>
                        <a:buClrTx/>
                        <a:buSzTx/>
                        <a:buFontTx/>
                        <a:buNone/>
                        <a:tabLst/>
                        <a:defRPr/>
                      </a:pPr>
                      <a:r>
                        <a:rPr lang="nl-BE" sz="2200" i="0" dirty="0"/>
                        <a:t>Plus de 5 à 10 </a:t>
                      </a:r>
                      <a:r>
                        <a:rPr lang="nl-BE" sz="2200" i="0" dirty="0" err="1"/>
                        <a:t>ans</a:t>
                      </a:r>
                      <a:r>
                        <a:rPr lang="nl-BE" sz="2200" i="0" dirty="0"/>
                        <a:t> </a:t>
                      </a:r>
                      <a:r>
                        <a:rPr lang="nl-BE" sz="2200" i="0" dirty="0" err="1"/>
                        <a:t>d’emprisonnement</a:t>
                      </a:r>
                      <a:r>
                        <a:rPr lang="nl-BE" sz="2200" i="0" baseline="0" dirty="0"/>
                        <a:t> </a:t>
                      </a:r>
                    </a:p>
                    <a:p>
                      <a:pPr marL="0" marR="0" lvl="0" indent="0" algn="l" defTabSz="457207" rtl="0" eaLnBrk="1" fontAlgn="auto" latinLnBrk="0" hangingPunct="1">
                        <a:lnSpc>
                          <a:spcPct val="100000"/>
                        </a:lnSpc>
                        <a:spcBef>
                          <a:spcPts val="0"/>
                        </a:spcBef>
                        <a:spcAft>
                          <a:spcPts val="0"/>
                        </a:spcAft>
                        <a:buClrTx/>
                        <a:buSzTx/>
                        <a:buFontTx/>
                        <a:buNone/>
                        <a:tabLst/>
                        <a:defRPr/>
                      </a:pPr>
                      <a:r>
                        <a:rPr lang="nl-BE" sz="2200" i="0" baseline="0" dirty="0" err="1"/>
                        <a:t>T</a:t>
                      </a:r>
                      <a:r>
                        <a:rPr lang="nl-BE" sz="2200" i="0" dirty="0" err="1"/>
                        <a:t>raitement</a:t>
                      </a:r>
                      <a:r>
                        <a:rPr lang="nl-BE" sz="2200" i="0" dirty="0"/>
                        <a:t> sous </a:t>
                      </a:r>
                      <a:r>
                        <a:rPr lang="nl-BE" sz="2200" i="0" dirty="0" err="1"/>
                        <a:t>privation</a:t>
                      </a:r>
                      <a:r>
                        <a:rPr lang="nl-BE" sz="2200" i="0" dirty="0"/>
                        <a:t> de </a:t>
                      </a:r>
                      <a:r>
                        <a:rPr lang="nl-BE" sz="2200" i="0" dirty="0" err="1"/>
                        <a:t>liberté</a:t>
                      </a:r>
                      <a:r>
                        <a:rPr lang="nl-BE" sz="2200" i="0" dirty="0"/>
                        <a:t> de plus de 4 à 6 </a:t>
                      </a:r>
                      <a:r>
                        <a:rPr lang="nl-BE" sz="2200" i="0" dirty="0" err="1"/>
                        <a:t>ans</a:t>
                      </a:r>
                      <a:endParaRPr lang="nl-BE" sz="2200" i="0" dirty="0"/>
                    </a:p>
                  </a:txBody>
                  <a:tcPr anchor="ctr">
                    <a:lnL w="12700" cap="flat" cmpd="sng" algn="ctr">
                      <a:solidFill>
                        <a:schemeClr val="bg1"/>
                      </a:solidFill>
                      <a:prstDash val="solid"/>
                      <a:round/>
                      <a:headEnd type="none" w="med" len="med"/>
                      <a:tailEnd type="none" w="med" len="med"/>
                    </a:lnL>
                  </a:tcPr>
                </a:tc>
                <a:tc>
                  <a:txBody>
                    <a:bodyPr/>
                    <a:lstStyle/>
                    <a:p>
                      <a:pPr algn="ctr"/>
                      <a:r>
                        <a:rPr lang="nl-BE" sz="2200" b="1" i="0" dirty="0"/>
                        <a:t>Niveau(x)</a:t>
                      </a:r>
                      <a:r>
                        <a:rPr lang="nl-BE" sz="2200" b="1" i="0" baseline="0" dirty="0"/>
                        <a:t> 2-3</a:t>
                      </a:r>
                      <a:endParaRPr lang="nl-BE" sz="2200" b="1" i="0" dirty="0"/>
                    </a:p>
                  </a:txBody>
                  <a:tcPr anchor="ctr"/>
                </a:tc>
                <a:extLst>
                  <a:ext uri="{0D108BD9-81ED-4DB2-BD59-A6C34878D82A}">
                    <a16:rowId xmlns:a16="http://schemas.microsoft.com/office/drawing/2014/main" val="10005"/>
                  </a:ext>
                </a:extLst>
              </a:tr>
              <a:tr h="782162">
                <a:tc>
                  <a:txBody>
                    <a:bodyPr/>
                    <a:lstStyle/>
                    <a:p>
                      <a:pPr algn="ctr"/>
                      <a:r>
                        <a:rPr lang="nl-BE" sz="4400" b="1" i="0" dirty="0"/>
                        <a:t>3</a:t>
                      </a:r>
                    </a:p>
                  </a:txBody>
                  <a:tcPr anchor="ctr">
                    <a:lnR w="12700" cap="flat" cmpd="sng" algn="ctr">
                      <a:solidFill>
                        <a:schemeClr val="bg1"/>
                      </a:solidFill>
                      <a:prstDash val="solid"/>
                      <a:round/>
                      <a:headEnd type="none" w="med" len="med"/>
                      <a:tailEnd type="none" w="med" len="med"/>
                    </a:lnR>
                  </a:tcPr>
                </a:tc>
                <a:tc>
                  <a:txBody>
                    <a:bodyPr/>
                    <a:lstStyle/>
                    <a:p>
                      <a:pPr marL="0" marR="0" lvl="0" indent="0" algn="l" defTabSz="457207" rtl="0" eaLnBrk="1" fontAlgn="auto" latinLnBrk="0" hangingPunct="1">
                        <a:lnSpc>
                          <a:spcPct val="100000"/>
                        </a:lnSpc>
                        <a:spcBef>
                          <a:spcPts val="0"/>
                        </a:spcBef>
                        <a:spcAft>
                          <a:spcPts val="0"/>
                        </a:spcAft>
                        <a:buClrTx/>
                        <a:buSzTx/>
                        <a:buFontTx/>
                        <a:buNone/>
                        <a:tabLst/>
                        <a:defRPr/>
                      </a:pPr>
                      <a:r>
                        <a:rPr lang="nl-BE" sz="2200" i="0" dirty="0"/>
                        <a:t>Plus de 3 à 5 </a:t>
                      </a:r>
                      <a:r>
                        <a:rPr lang="nl-BE" sz="2200" i="0" dirty="0" err="1"/>
                        <a:t>ans</a:t>
                      </a:r>
                      <a:r>
                        <a:rPr lang="nl-BE" sz="2200" i="0" dirty="0"/>
                        <a:t> </a:t>
                      </a:r>
                      <a:r>
                        <a:rPr lang="nl-BE" sz="2200" i="0" dirty="0" err="1"/>
                        <a:t>d’emprisonnement</a:t>
                      </a:r>
                      <a:r>
                        <a:rPr lang="nl-BE" sz="2200" i="0" baseline="0" dirty="0"/>
                        <a:t> </a:t>
                      </a:r>
                    </a:p>
                    <a:p>
                      <a:pPr marL="0" marR="0" lvl="0" indent="0" algn="l" defTabSz="457207" rtl="0" eaLnBrk="1" fontAlgn="auto" latinLnBrk="0" hangingPunct="1">
                        <a:lnSpc>
                          <a:spcPct val="100000"/>
                        </a:lnSpc>
                        <a:spcBef>
                          <a:spcPts val="0"/>
                        </a:spcBef>
                        <a:spcAft>
                          <a:spcPts val="0"/>
                        </a:spcAft>
                        <a:buClrTx/>
                        <a:buSzTx/>
                        <a:buFontTx/>
                        <a:buNone/>
                        <a:tabLst/>
                        <a:defRPr/>
                      </a:pPr>
                      <a:r>
                        <a:rPr lang="nl-BE" sz="2200" i="0" baseline="0" dirty="0" err="1"/>
                        <a:t>T</a:t>
                      </a:r>
                      <a:r>
                        <a:rPr lang="nl-BE" sz="2200" i="0" dirty="0" err="1"/>
                        <a:t>raitement</a:t>
                      </a:r>
                      <a:r>
                        <a:rPr lang="nl-BE" sz="2200" i="0" dirty="0"/>
                        <a:t> sous </a:t>
                      </a:r>
                      <a:r>
                        <a:rPr lang="nl-BE" sz="2200" i="0" dirty="0" err="1"/>
                        <a:t>privation</a:t>
                      </a:r>
                      <a:r>
                        <a:rPr lang="nl-BE" sz="2200" i="0" dirty="0"/>
                        <a:t> de </a:t>
                      </a:r>
                      <a:r>
                        <a:rPr lang="nl-BE" sz="2200" i="0" dirty="0" err="1"/>
                        <a:t>liberté</a:t>
                      </a:r>
                      <a:r>
                        <a:rPr lang="nl-BE" sz="2200" i="0" dirty="0"/>
                        <a:t> </a:t>
                      </a:r>
                      <a:r>
                        <a:rPr lang="nl-BE" sz="2200" i="0" baseline="0" dirty="0"/>
                        <a:t> de </a:t>
                      </a:r>
                      <a:r>
                        <a:rPr lang="nl-BE" sz="2200" i="0" dirty="0"/>
                        <a:t>plus de 2 à 4 </a:t>
                      </a:r>
                      <a:r>
                        <a:rPr lang="nl-BE" sz="2200" i="0" dirty="0" err="1"/>
                        <a:t>ans</a:t>
                      </a:r>
                      <a:endParaRPr lang="nl-BE" sz="2200" i="0" dirty="0"/>
                    </a:p>
                  </a:txBody>
                  <a:tcPr anchor="ctr">
                    <a:lnL w="12700" cap="flat" cmpd="sng" algn="ctr">
                      <a:solidFill>
                        <a:schemeClr val="bg1"/>
                      </a:solidFill>
                      <a:prstDash val="solid"/>
                      <a:round/>
                      <a:headEnd type="none" w="med" len="med"/>
                      <a:tailEnd type="none" w="med" len="med"/>
                    </a:lnL>
                  </a:tcPr>
                </a:tc>
                <a:tc>
                  <a:txBody>
                    <a:bodyPr/>
                    <a:lstStyle/>
                    <a:p>
                      <a:pPr algn="ctr"/>
                      <a:r>
                        <a:rPr lang="nl-BE" sz="2200" b="1" i="0" dirty="0"/>
                        <a:t>Niveau(x) 1-2</a:t>
                      </a:r>
                    </a:p>
                  </a:txBody>
                  <a:tcPr anchor="ctr"/>
                </a:tc>
                <a:extLst>
                  <a:ext uri="{0D108BD9-81ED-4DB2-BD59-A6C34878D82A}">
                    <a16:rowId xmlns:a16="http://schemas.microsoft.com/office/drawing/2014/main" val="10006"/>
                  </a:ext>
                </a:extLst>
              </a:tr>
            </a:tbl>
          </a:graphicData>
        </a:graphic>
      </p:graphicFrame>
      <p:sp>
        <p:nvSpPr>
          <p:cNvPr id="14" name="ZoneTexte 13">
            <a:extLst>
              <a:ext uri="{FF2B5EF4-FFF2-40B4-BE49-F238E27FC236}">
                <a16:creationId xmlns:a16="http://schemas.microsoft.com/office/drawing/2014/main" id="{06489358-EB51-0FB3-798D-9225D6AF12CD}"/>
              </a:ext>
            </a:extLst>
          </p:cNvPr>
          <p:cNvSpPr txBox="1"/>
          <p:nvPr/>
        </p:nvSpPr>
        <p:spPr>
          <a:xfrm>
            <a:off x="386256" y="775398"/>
            <a:ext cx="1077859" cy="461665"/>
          </a:xfrm>
          <a:prstGeom prst="rect">
            <a:avLst/>
          </a:prstGeom>
          <a:noFill/>
        </p:spPr>
        <p:txBody>
          <a:bodyPr wrap="none" rtlCol="0">
            <a:spAutoFit/>
          </a:bodyPr>
          <a:lstStyle/>
          <a:p>
            <a:r>
              <a:rPr lang="fr-BE" sz="2400" b="1" dirty="0"/>
              <a:t>Niveau</a:t>
            </a:r>
          </a:p>
        </p:txBody>
      </p:sp>
      <p:sp>
        <p:nvSpPr>
          <p:cNvPr id="15" name="ZoneTexte 14">
            <a:extLst>
              <a:ext uri="{FF2B5EF4-FFF2-40B4-BE49-F238E27FC236}">
                <a16:creationId xmlns:a16="http://schemas.microsoft.com/office/drawing/2014/main" id="{193C8E15-2161-73C5-74EC-BB44AA25EC5B}"/>
              </a:ext>
            </a:extLst>
          </p:cNvPr>
          <p:cNvSpPr txBox="1"/>
          <p:nvPr/>
        </p:nvSpPr>
        <p:spPr>
          <a:xfrm>
            <a:off x="5357880" y="775397"/>
            <a:ext cx="3252720" cy="461665"/>
          </a:xfrm>
          <a:prstGeom prst="rect">
            <a:avLst/>
          </a:prstGeom>
          <a:noFill/>
        </p:spPr>
        <p:txBody>
          <a:bodyPr wrap="square" rtlCol="0">
            <a:spAutoFit/>
          </a:bodyPr>
          <a:lstStyle/>
          <a:p>
            <a:r>
              <a:rPr lang="fr-BE" sz="2400" b="1" dirty="0"/>
              <a:t>Peine</a:t>
            </a:r>
          </a:p>
        </p:txBody>
      </p:sp>
      <p:sp>
        <p:nvSpPr>
          <p:cNvPr id="16" name="ZoneTexte 15">
            <a:extLst>
              <a:ext uri="{FF2B5EF4-FFF2-40B4-BE49-F238E27FC236}">
                <a16:creationId xmlns:a16="http://schemas.microsoft.com/office/drawing/2014/main" id="{4E083A14-A35E-B35B-4541-FEE766EF72E2}"/>
              </a:ext>
            </a:extLst>
          </p:cNvPr>
          <p:cNvSpPr txBox="1"/>
          <p:nvPr/>
        </p:nvSpPr>
        <p:spPr>
          <a:xfrm>
            <a:off x="9967639" y="267565"/>
            <a:ext cx="2342883" cy="1292662"/>
          </a:xfrm>
          <a:prstGeom prst="rect">
            <a:avLst/>
          </a:prstGeom>
          <a:noFill/>
        </p:spPr>
        <p:txBody>
          <a:bodyPr wrap="square" rtlCol="0">
            <a:spAutoFit/>
          </a:bodyPr>
          <a:lstStyle/>
          <a:p>
            <a:pPr algn="ctr"/>
            <a:r>
              <a:rPr lang="nl-BE" sz="2000" b="1" baseline="0" dirty="0" err="1"/>
              <a:t>Peine</a:t>
            </a:r>
            <a:r>
              <a:rPr lang="nl-BE" sz="2000" b="1" baseline="0" dirty="0"/>
              <a:t> </a:t>
            </a:r>
            <a:r>
              <a:rPr lang="nl-BE" sz="2000" b="1" baseline="0" dirty="0" err="1"/>
              <a:t>avec</a:t>
            </a:r>
            <a:r>
              <a:rPr lang="nl-BE" sz="2000" b="1" baseline="0" dirty="0"/>
              <a:t> </a:t>
            </a:r>
          </a:p>
          <a:p>
            <a:pPr algn="ctr"/>
            <a:r>
              <a:rPr lang="nl-BE" sz="2000" b="1" baseline="0" dirty="0" err="1"/>
              <a:t>circonstances</a:t>
            </a:r>
            <a:r>
              <a:rPr lang="nl-BE" sz="2000" b="1" baseline="0" dirty="0"/>
              <a:t> </a:t>
            </a:r>
          </a:p>
          <a:p>
            <a:pPr algn="ctr"/>
            <a:r>
              <a:rPr lang="nl-BE" sz="2000" b="1" baseline="0" dirty="0" err="1"/>
              <a:t>atténuantes</a:t>
            </a:r>
            <a:endParaRPr lang="nl-BE" sz="2000" b="1" dirty="0"/>
          </a:p>
          <a:p>
            <a:pPr algn="ctr"/>
            <a:endParaRPr lang="fr-BE" dirty="0"/>
          </a:p>
        </p:txBody>
      </p:sp>
    </p:spTree>
    <p:extLst>
      <p:ext uri="{BB962C8B-B14F-4D97-AF65-F5344CB8AC3E}">
        <p14:creationId xmlns:p14="http://schemas.microsoft.com/office/powerpoint/2010/main" val="17342725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120590" y="331372"/>
            <a:ext cx="7055380" cy="888050"/>
          </a:xfrm>
        </p:spPr>
        <p:txBody>
          <a:bodyPr>
            <a:normAutofit fontScale="90000"/>
          </a:bodyPr>
          <a:lstStyle/>
          <a:p>
            <a:r>
              <a:rPr lang="fr-BE" sz="2000" dirty="0">
                <a:latin typeface="+mn-lt"/>
              </a:rPr>
              <a:t>Livre Ier  Chapitre 4. Les peines </a:t>
            </a:r>
            <a:br>
              <a:rPr lang="fr-BE" sz="2000" dirty="0">
                <a:latin typeface="+mn-lt"/>
              </a:rPr>
            </a:br>
            <a:r>
              <a:rPr lang="nl-BE" sz="2000" i="1" dirty="0" err="1">
                <a:latin typeface="+mn-lt"/>
                <a:cs typeface="Times New Roman" panose="02020603050405020304" pitchFamily="18" charset="0"/>
              </a:rPr>
              <a:t>Section</a:t>
            </a:r>
            <a:r>
              <a:rPr lang="nl-BE" sz="2000" i="1" dirty="0">
                <a:latin typeface="+mn-lt"/>
                <a:cs typeface="Times New Roman" panose="02020603050405020304" pitchFamily="18" charset="0"/>
              </a:rPr>
              <a:t> 3, Les </a:t>
            </a:r>
            <a:r>
              <a:rPr lang="nl-BE" sz="2000" i="1" dirty="0" err="1">
                <a:latin typeface="+mn-lt"/>
                <a:cs typeface="Times New Roman" panose="02020603050405020304" pitchFamily="18" charset="0"/>
              </a:rPr>
              <a:t>peines</a:t>
            </a:r>
            <a:r>
              <a:rPr lang="nl-BE" sz="2000" i="1" dirty="0">
                <a:latin typeface="+mn-lt"/>
                <a:cs typeface="Times New Roman" panose="02020603050405020304" pitchFamily="18" charset="0"/>
              </a:rPr>
              <a:t> </a:t>
            </a:r>
            <a:r>
              <a:rPr lang="nl-BE" sz="2000" i="1" dirty="0" err="1">
                <a:latin typeface="+mn-lt"/>
                <a:cs typeface="Times New Roman" panose="02020603050405020304" pitchFamily="18" charset="0"/>
              </a:rPr>
              <a:t>applicables</a:t>
            </a:r>
            <a:r>
              <a:rPr lang="nl-BE" sz="2000" i="1" dirty="0">
                <a:latin typeface="+mn-lt"/>
                <a:cs typeface="Times New Roman" panose="02020603050405020304" pitchFamily="18" charset="0"/>
              </a:rPr>
              <a:t> </a:t>
            </a:r>
            <a:r>
              <a:rPr lang="nl-BE" sz="2000" i="1" dirty="0" err="1">
                <a:latin typeface="+mn-lt"/>
                <a:cs typeface="Times New Roman" panose="02020603050405020304" pitchFamily="18" charset="0"/>
              </a:rPr>
              <a:t>aux</a:t>
            </a:r>
            <a:r>
              <a:rPr lang="nl-BE" sz="2000" i="1" dirty="0">
                <a:latin typeface="+mn-lt"/>
                <a:cs typeface="Times New Roman" panose="02020603050405020304" pitchFamily="18" charset="0"/>
              </a:rPr>
              <a:t> </a:t>
            </a:r>
            <a:r>
              <a:rPr lang="nl-BE" sz="2000" i="1" dirty="0" err="1">
                <a:latin typeface="+mn-lt"/>
                <a:cs typeface="Times New Roman" panose="02020603050405020304" pitchFamily="18" charset="0"/>
              </a:rPr>
              <a:t>personnes</a:t>
            </a:r>
            <a:r>
              <a:rPr lang="nl-BE" sz="2000" i="1" dirty="0">
                <a:latin typeface="+mn-lt"/>
                <a:cs typeface="Times New Roman" panose="02020603050405020304" pitchFamily="18" charset="0"/>
              </a:rPr>
              <a:t> </a:t>
            </a:r>
            <a:r>
              <a:rPr lang="nl-BE" sz="2000" i="1" dirty="0" err="1">
                <a:latin typeface="+mn-lt"/>
                <a:cs typeface="Times New Roman" panose="02020603050405020304" pitchFamily="18" charset="0"/>
              </a:rPr>
              <a:t>physiques</a:t>
            </a:r>
            <a:br>
              <a:rPr lang="nl-BE" sz="2000" i="1" dirty="0">
                <a:latin typeface="Times New Roman" panose="02020603050405020304" pitchFamily="18" charset="0"/>
                <a:cs typeface="Times New Roman" panose="02020603050405020304" pitchFamily="18" charset="0"/>
              </a:rPr>
            </a:br>
            <a:br>
              <a:rPr lang="nl-BE" sz="2000" dirty="0"/>
            </a:br>
            <a:r>
              <a:rPr lang="nl-BE" sz="4400" i="1" dirty="0"/>
              <a:t>     </a:t>
            </a:r>
            <a:endParaRPr lang="nl-BE" dirty="0"/>
          </a:p>
        </p:txBody>
      </p:sp>
      <p:sp>
        <p:nvSpPr>
          <p:cNvPr id="3" name="Espace réservé du numéro de diapositive 2">
            <a:extLst>
              <a:ext uri="{FF2B5EF4-FFF2-40B4-BE49-F238E27FC236}">
                <a16:creationId xmlns:a16="http://schemas.microsoft.com/office/drawing/2014/main" id="{DC0F1417-885E-275D-5B18-96F85DE80792}"/>
              </a:ext>
            </a:extLst>
          </p:cNvPr>
          <p:cNvSpPr>
            <a:spLocks noGrp="1"/>
          </p:cNvSpPr>
          <p:nvPr>
            <p:ph type="sldNum" sz="quarter" idx="12"/>
          </p:nvPr>
        </p:nvSpPr>
        <p:spPr/>
        <p:txBody>
          <a:bodyPr/>
          <a:lstStyle/>
          <a:p>
            <a:fld id="{936F8E82-FA06-4262-BC24-5C54F77931AE}" type="slidenum">
              <a:rPr lang="nl-BE" smtClean="0"/>
              <a:t>51</a:t>
            </a:fld>
            <a:endParaRPr lang="nl-BE"/>
          </a:p>
        </p:txBody>
      </p:sp>
      <p:graphicFrame>
        <p:nvGraphicFramePr>
          <p:cNvPr id="13" name="Tijdelijke aanduiding voor inhoud 4">
            <a:extLst>
              <a:ext uri="{FF2B5EF4-FFF2-40B4-BE49-F238E27FC236}">
                <a16:creationId xmlns:a16="http://schemas.microsoft.com/office/drawing/2014/main" id="{2ED7A578-CA93-4F96-99C3-2775C6D65A5B}"/>
              </a:ext>
            </a:extLst>
          </p:cNvPr>
          <p:cNvGraphicFramePr>
            <a:graphicFrameLocks noGrp="1"/>
          </p:cNvGraphicFramePr>
          <p:nvPr>
            <p:ph idx="1"/>
            <p:extLst>
              <p:ext uri="{D42A27DB-BD31-4B8C-83A1-F6EECF244321}">
                <p14:modId xmlns:p14="http://schemas.microsoft.com/office/powerpoint/2010/main" val="4230215425"/>
              </p:ext>
            </p:extLst>
          </p:nvPr>
        </p:nvGraphicFramePr>
        <p:xfrm>
          <a:off x="244225" y="1249680"/>
          <a:ext cx="11703549" cy="5608320"/>
        </p:xfrm>
        <a:graphic>
          <a:graphicData uri="http://schemas.openxmlformats.org/drawingml/2006/table">
            <a:tbl>
              <a:tblPr bandRow="1">
                <a:tableStyleId>{5C22544A-7EE6-4342-B048-85BDC9FD1C3A}</a:tableStyleId>
              </a:tblPr>
              <a:tblGrid>
                <a:gridCol w="1322762">
                  <a:extLst>
                    <a:ext uri="{9D8B030D-6E8A-4147-A177-3AD203B41FA5}">
                      <a16:colId xmlns:a16="http://schemas.microsoft.com/office/drawing/2014/main" val="20000"/>
                    </a:ext>
                  </a:extLst>
                </a:gridCol>
                <a:gridCol w="8586670">
                  <a:extLst>
                    <a:ext uri="{9D8B030D-6E8A-4147-A177-3AD203B41FA5}">
                      <a16:colId xmlns:a16="http://schemas.microsoft.com/office/drawing/2014/main" val="20001"/>
                    </a:ext>
                  </a:extLst>
                </a:gridCol>
                <a:gridCol w="1794117">
                  <a:extLst>
                    <a:ext uri="{9D8B030D-6E8A-4147-A177-3AD203B41FA5}">
                      <a16:colId xmlns:a16="http://schemas.microsoft.com/office/drawing/2014/main" val="20002"/>
                    </a:ext>
                  </a:extLst>
                </a:gridCol>
              </a:tblGrid>
              <a:tr h="2478417">
                <a:tc>
                  <a:txBody>
                    <a:bodyPr/>
                    <a:lstStyle/>
                    <a:p>
                      <a:pPr algn="ctr"/>
                      <a:r>
                        <a:rPr lang="nl-BE" sz="4400" b="1" i="0" dirty="0"/>
                        <a:t>2</a:t>
                      </a:r>
                    </a:p>
                  </a:txBody>
                  <a:tcPr anchor="ctr">
                    <a:lnR w="12700" cap="flat" cmpd="sng" algn="ctr">
                      <a:solidFill>
                        <a:schemeClr val="bg1"/>
                      </a:solidFill>
                      <a:prstDash val="solid"/>
                      <a:round/>
                      <a:headEnd type="none" w="med" len="med"/>
                      <a:tailEnd type="none" w="med" len="med"/>
                    </a:lnR>
                  </a:tcPr>
                </a:tc>
                <a:tc>
                  <a:txBody>
                    <a:bodyPr/>
                    <a:lstStyle/>
                    <a:p>
                      <a:pPr marL="342900" indent="-342900">
                        <a:buFont typeface="+mj-lt"/>
                        <a:buAutoNum type="arabicPeriod"/>
                      </a:pPr>
                      <a:r>
                        <a:rPr lang="nl-BE" sz="2400" i="0" dirty="0" err="1"/>
                        <a:t>Emprisonnement</a:t>
                      </a:r>
                      <a:r>
                        <a:rPr lang="nl-BE" sz="2400" i="0" baseline="0" dirty="0"/>
                        <a:t> de 6 </a:t>
                      </a:r>
                      <a:r>
                        <a:rPr lang="nl-BE" sz="2400" i="0" baseline="0" dirty="0" err="1"/>
                        <a:t>mois</a:t>
                      </a:r>
                      <a:r>
                        <a:rPr lang="nl-BE" sz="2400" i="0" baseline="0" dirty="0"/>
                        <a:t> à 3 </a:t>
                      </a:r>
                      <a:r>
                        <a:rPr lang="nl-BE" sz="2400" i="0" baseline="0" dirty="0" err="1"/>
                        <a:t>ans</a:t>
                      </a:r>
                      <a:endParaRPr lang="nl-BE" sz="2400" i="0" dirty="0"/>
                    </a:p>
                    <a:p>
                      <a:pPr marL="342900" marR="0" lvl="0" indent="-342900" algn="l" defTabSz="457207" rtl="0" eaLnBrk="1" fontAlgn="auto" latinLnBrk="0" hangingPunct="1">
                        <a:lnSpc>
                          <a:spcPct val="100000"/>
                        </a:lnSpc>
                        <a:spcBef>
                          <a:spcPts val="0"/>
                        </a:spcBef>
                        <a:spcAft>
                          <a:spcPts val="0"/>
                        </a:spcAft>
                        <a:buClrTx/>
                        <a:buSzTx/>
                        <a:buFont typeface="+mj-lt"/>
                        <a:buAutoNum type="arabicPeriod"/>
                        <a:tabLst/>
                        <a:defRPr/>
                      </a:pPr>
                      <a:r>
                        <a:rPr lang="nl-BE" sz="2400" i="0" dirty="0" err="1"/>
                        <a:t>Traitement</a:t>
                      </a:r>
                      <a:r>
                        <a:rPr lang="nl-BE" sz="2400" i="0" dirty="0"/>
                        <a:t> sous </a:t>
                      </a:r>
                      <a:r>
                        <a:rPr lang="nl-BE" sz="2400" i="0" dirty="0" err="1"/>
                        <a:t>privation</a:t>
                      </a:r>
                      <a:r>
                        <a:rPr lang="nl-BE" sz="2400" i="0" dirty="0"/>
                        <a:t> de </a:t>
                      </a:r>
                      <a:r>
                        <a:rPr lang="nl-BE" sz="2400" i="0" dirty="0" err="1"/>
                        <a:t>liberté</a:t>
                      </a:r>
                      <a:r>
                        <a:rPr lang="nl-BE" sz="2400" i="0" dirty="0"/>
                        <a:t> </a:t>
                      </a:r>
                      <a:r>
                        <a:rPr lang="nl-BE" sz="2400" i="0" baseline="0" dirty="0"/>
                        <a:t>d’1 à 3 </a:t>
                      </a:r>
                      <a:r>
                        <a:rPr lang="nl-BE" sz="2400" i="0" baseline="0" dirty="0" err="1"/>
                        <a:t>ans</a:t>
                      </a:r>
                      <a:endParaRPr lang="nl-BE" sz="2400" i="0" dirty="0"/>
                    </a:p>
                    <a:p>
                      <a:pPr marL="342900" indent="-342900">
                        <a:buFont typeface="+mj-lt"/>
                        <a:buAutoNum type="arabicPeriod"/>
                      </a:pPr>
                      <a:r>
                        <a:rPr lang="nl-BE" sz="2400" i="0" dirty="0" err="1"/>
                        <a:t>Peine</a:t>
                      </a:r>
                      <a:r>
                        <a:rPr lang="nl-BE" sz="2400" i="0" dirty="0"/>
                        <a:t> de surveillance </a:t>
                      </a:r>
                      <a:r>
                        <a:rPr lang="nl-BE" sz="2400" i="0" dirty="0" err="1"/>
                        <a:t>électronique</a:t>
                      </a:r>
                      <a:r>
                        <a:rPr lang="nl-BE" sz="2400" i="0" dirty="0"/>
                        <a:t> de 1 </a:t>
                      </a:r>
                      <a:r>
                        <a:rPr lang="nl-BE" sz="2400" i="0" dirty="0" err="1"/>
                        <a:t>mois</a:t>
                      </a:r>
                      <a:r>
                        <a:rPr lang="nl-BE" sz="2400" i="0" dirty="0"/>
                        <a:t> à 1 an</a:t>
                      </a:r>
                    </a:p>
                    <a:p>
                      <a:pPr marL="342900" indent="-342900">
                        <a:buFont typeface="+mj-lt"/>
                        <a:buAutoNum type="arabicPeriod"/>
                      </a:pPr>
                      <a:r>
                        <a:rPr lang="nl-BE" sz="2400" i="0" dirty="0" err="1"/>
                        <a:t>Peine</a:t>
                      </a:r>
                      <a:r>
                        <a:rPr lang="nl-BE" sz="2400" i="0" dirty="0"/>
                        <a:t> de </a:t>
                      </a:r>
                      <a:r>
                        <a:rPr lang="nl-BE" sz="2400" i="0" dirty="0" err="1"/>
                        <a:t>travail</a:t>
                      </a:r>
                      <a:r>
                        <a:rPr lang="nl-BE" sz="2400" i="0" dirty="0"/>
                        <a:t> de plus</a:t>
                      </a:r>
                      <a:r>
                        <a:rPr lang="nl-BE" sz="2400" i="0" baseline="0" dirty="0"/>
                        <a:t> de </a:t>
                      </a:r>
                      <a:r>
                        <a:rPr lang="nl-BE" sz="2400" i="0" baseline="0" dirty="0">
                          <a:solidFill>
                            <a:schemeClr val="accent2">
                              <a:lumMod val="75000"/>
                            </a:schemeClr>
                          </a:solidFill>
                        </a:rPr>
                        <a:t>120</a:t>
                      </a:r>
                      <a:r>
                        <a:rPr lang="nl-BE" sz="2400" i="0" baseline="0" dirty="0"/>
                        <a:t> h à 300 h</a:t>
                      </a:r>
                      <a:endParaRPr lang="nl-BE" sz="2400" i="0" dirty="0"/>
                    </a:p>
                    <a:p>
                      <a:pPr marL="342900" indent="-342900">
                        <a:buFont typeface="+mj-lt"/>
                        <a:buAutoNum type="arabicPeriod"/>
                      </a:pPr>
                      <a:r>
                        <a:rPr lang="nl-BE" sz="2400" i="0" dirty="0" err="1"/>
                        <a:t>Peine</a:t>
                      </a:r>
                      <a:r>
                        <a:rPr lang="nl-BE" sz="2400" i="0" dirty="0"/>
                        <a:t> de </a:t>
                      </a:r>
                      <a:r>
                        <a:rPr lang="nl-BE" sz="2400" i="0" dirty="0" err="1"/>
                        <a:t>probation</a:t>
                      </a:r>
                      <a:r>
                        <a:rPr lang="nl-BE" sz="2400" i="0" dirty="0"/>
                        <a:t> de plus de 12 </a:t>
                      </a:r>
                      <a:r>
                        <a:rPr lang="nl-BE" sz="2400" i="0" dirty="0" err="1"/>
                        <a:t>mois</a:t>
                      </a:r>
                      <a:r>
                        <a:rPr lang="nl-BE" sz="2400" i="0" dirty="0"/>
                        <a:t> à 2 </a:t>
                      </a:r>
                      <a:r>
                        <a:rPr lang="nl-BE" sz="2400" i="0" dirty="0" err="1"/>
                        <a:t>ans</a:t>
                      </a:r>
                      <a:endParaRPr lang="nl-BE" sz="2400" i="0" dirty="0"/>
                    </a:p>
                    <a:p>
                      <a:pPr marL="342900" indent="-342900">
                        <a:buFont typeface="+mj-lt"/>
                        <a:buAutoNum type="arabicPeriod"/>
                      </a:pPr>
                      <a:r>
                        <a:rPr lang="nl-BE" sz="2400" i="0" baseline="0" dirty="0" err="1"/>
                        <a:t>Condamnation</a:t>
                      </a:r>
                      <a:r>
                        <a:rPr lang="nl-BE" sz="2400" i="0" baseline="0" dirty="0"/>
                        <a:t> par </a:t>
                      </a:r>
                      <a:r>
                        <a:rPr lang="nl-BE" sz="2400" i="0" baseline="0" dirty="0" err="1"/>
                        <a:t>déclaration</a:t>
                      </a:r>
                      <a:r>
                        <a:rPr lang="nl-BE" sz="2400" i="0" baseline="0" dirty="0"/>
                        <a:t> de </a:t>
                      </a:r>
                      <a:r>
                        <a:rPr lang="nl-BE" sz="2400" i="0" baseline="0" dirty="0" err="1"/>
                        <a:t>culpabilité</a:t>
                      </a:r>
                      <a:endParaRPr lang="nl-BE" sz="2400" i="0" dirty="0"/>
                    </a:p>
                    <a:p>
                      <a:endParaRPr lang="nl-BE" sz="2200" i="0" dirty="0"/>
                    </a:p>
                  </a:txBody>
                  <a:tcPr anchor="ctr">
                    <a:lnL w="12700" cap="flat" cmpd="sng" algn="ctr">
                      <a:solidFill>
                        <a:schemeClr val="bg1"/>
                      </a:solidFill>
                      <a:prstDash val="solid"/>
                      <a:round/>
                      <a:headEnd type="none" w="med" len="med"/>
                      <a:tailEnd type="none" w="med" len="med"/>
                    </a:lnL>
                  </a:tcPr>
                </a:tc>
                <a:tc>
                  <a:txBody>
                    <a:bodyPr/>
                    <a:lstStyle/>
                    <a:p>
                      <a:pPr algn="ctr"/>
                      <a:r>
                        <a:rPr lang="nl-BE" sz="2200" b="1" i="0" dirty="0"/>
                        <a:t>Niveau 1</a:t>
                      </a:r>
                    </a:p>
                  </a:txBody>
                  <a:tcPr anchor="ctr"/>
                </a:tc>
                <a:extLst>
                  <a:ext uri="{0D108BD9-81ED-4DB2-BD59-A6C34878D82A}">
                    <a16:rowId xmlns:a16="http://schemas.microsoft.com/office/drawing/2014/main" val="10001"/>
                  </a:ext>
                </a:extLst>
              </a:tr>
              <a:tr h="2824243">
                <a:tc>
                  <a:txBody>
                    <a:bodyPr/>
                    <a:lstStyle/>
                    <a:p>
                      <a:pPr algn="ctr"/>
                      <a:r>
                        <a:rPr lang="nl-BE" sz="4400" b="1" i="0" dirty="0"/>
                        <a:t>1</a:t>
                      </a:r>
                    </a:p>
                  </a:txBody>
                  <a:tcPr anchor="ctr">
                    <a:lnR w="12700" cap="flat" cmpd="sng" algn="ctr">
                      <a:solidFill>
                        <a:schemeClr val="bg1"/>
                      </a:solidFill>
                      <a:prstDash val="solid"/>
                      <a:round/>
                      <a:headEnd type="none" w="med" len="med"/>
                      <a:tailEnd type="none" w="med" len="med"/>
                    </a:lnR>
                  </a:tcPr>
                </a:tc>
                <a:tc>
                  <a:txBody>
                    <a:bodyPr/>
                    <a:lstStyle/>
                    <a:p>
                      <a:pPr marL="342900" indent="-342900">
                        <a:buFont typeface="+mj-lt"/>
                        <a:buAutoNum type="arabicPeriod"/>
                      </a:pPr>
                      <a:r>
                        <a:rPr lang="nl-BE" sz="2400" i="0" dirty="0" err="1"/>
                        <a:t>Amende</a:t>
                      </a:r>
                      <a:r>
                        <a:rPr lang="nl-BE" sz="2400" i="0" dirty="0"/>
                        <a:t> de 200 à 20 000 </a:t>
                      </a:r>
                      <a:r>
                        <a:rPr lang="nl-BE" sz="2400" i="0" dirty="0" err="1"/>
                        <a:t>euros</a:t>
                      </a:r>
                      <a:endParaRPr lang="nl-BE" sz="2400" i="0" dirty="0"/>
                    </a:p>
                    <a:p>
                      <a:pPr marL="342900" indent="-342900">
                        <a:buFont typeface="+mj-lt"/>
                        <a:buAutoNum type="arabicPeriod"/>
                      </a:pPr>
                      <a:r>
                        <a:rPr lang="nl-BE" sz="2400" i="0" dirty="0" err="1"/>
                        <a:t>Peine</a:t>
                      </a:r>
                      <a:r>
                        <a:rPr lang="nl-BE" sz="2400" i="0" dirty="0"/>
                        <a:t> de </a:t>
                      </a:r>
                      <a:r>
                        <a:rPr lang="nl-BE" sz="2400" i="0" dirty="0" err="1"/>
                        <a:t>travail</a:t>
                      </a:r>
                      <a:r>
                        <a:rPr lang="nl-BE" sz="2400" i="0" dirty="0"/>
                        <a:t> de 20 à 120 h</a:t>
                      </a:r>
                    </a:p>
                    <a:p>
                      <a:pPr marL="342900" indent="-342900">
                        <a:buFont typeface="+mj-lt"/>
                        <a:buAutoNum type="arabicPeriod"/>
                      </a:pPr>
                      <a:r>
                        <a:rPr lang="nl-BE" sz="2400" i="0" dirty="0" err="1"/>
                        <a:t>Peine</a:t>
                      </a:r>
                      <a:r>
                        <a:rPr lang="nl-BE" sz="2400" i="0" dirty="0"/>
                        <a:t> de </a:t>
                      </a:r>
                      <a:r>
                        <a:rPr lang="nl-BE" sz="2400" i="0" dirty="0" err="1"/>
                        <a:t>probation</a:t>
                      </a:r>
                      <a:r>
                        <a:rPr lang="nl-BE" sz="2400" i="0" dirty="0"/>
                        <a:t> de 6 à 12 </a:t>
                      </a:r>
                      <a:r>
                        <a:rPr lang="nl-BE" sz="2400" i="0" dirty="0" err="1"/>
                        <a:t>mois</a:t>
                      </a:r>
                      <a:r>
                        <a:rPr lang="nl-BE" sz="2400" i="0" dirty="0"/>
                        <a:t> </a:t>
                      </a:r>
                    </a:p>
                    <a:p>
                      <a:pPr marL="342900" indent="-342900">
                        <a:buFont typeface="+mj-lt"/>
                        <a:buAutoNum type="arabicPeriod"/>
                      </a:pPr>
                      <a:r>
                        <a:rPr lang="nl-BE" sz="2400" i="0" dirty="0" err="1"/>
                        <a:t>Peine</a:t>
                      </a:r>
                      <a:r>
                        <a:rPr lang="nl-BE" sz="2400" i="0" dirty="0"/>
                        <a:t> de </a:t>
                      </a:r>
                      <a:r>
                        <a:rPr lang="nl-BE" sz="2400" i="0" dirty="0" err="1"/>
                        <a:t>confiscation</a:t>
                      </a:r>
                      <a:r>
                        <a:rPr lang="nl-BE" sz="2400" i="0" dirty="0"/>
                        <a:t> en </a:t>
                      </a:r>
                      <a:r>
                        <a:rPr lang="nl-BE" sz="2400" i="0" dirty="0" err="1"/>
                        <a:t>ce</a:t>
                      </a:r>
                      <a:r>
                        <a:rPr lang="nl-BE" sz="2400" i="0" dirty="0"/>
                        <a:t> </a:t>
                      </a:r>
                      <a:r>
                        <a:rPr lang="nl-BE" sz="2400" i="0" dirty="0" err="1"/>
                        <a:t>compris</a:t>
                      </a:r>
                      <a:r>
                        <a:rPr lang="nl-BE" sz="2400" i="0" dirty="0"/>
                        <a:t> la </a:t>
                      </a:r>
                      <a:r>
                        <a:rPr lang="nl-BE" sz="2400" i="0" dirty="0" err="1"/>
                        <a:t>confiscation</a:t>
                      </a:r>
                      <a:r>
                        <a:rPr lang="nl-BE" sz="2400" i="0" dirty="0"/>
                        <a:t> </a:t>
                      </a:r>
                      <a:r>
                        <a:rPr lang="nl-BE" sz="2400" i="0" dirty="0" err="1"/>
                        <a:t>élargie</a:t>
                      </a:r>
                      <a:r>
                        <a:rPr lang="nl-BE" sz="2400" i="0" dirty="0"/>
                        <a:t> </a:t>
                      </a:r>
                    </a:p>
                    <a:p>
                      <a:pPr marL="342900" indent="-342900">
                        <a:buFont typeface="+mj-lt"/>
                        <a:buAutoNum type="arabicPeriod"/>
                      </a:pPr>
                      <a:r>
                        <a:rPr lang="nl-BE" sz="2400" i="0" dirty="0" err="1"/>
                        <a:t>Peine</a:t>
                      </a:r>
                      <a:r>
                        <a:rPr lang="nl-BE" sz="2400" i="0" dirty="0"/>
                        <a:t> pécuniaire en </a:t>
                      </a:r>
                      <a:r>
                        <a:rPr lang="nl-BE" sz="2400" i="0" dirty="0" err="1"/>
                        <a:t>fonction</a:t>
                      </a:r>
                      <a:r>
                        <a:rPr lang="nl-BE" sz="2400" i="0" dirty="0"/>
                        <a:t> du </a:t>
                      </a:r>
                      <a:r>
                        <a:rPr lang="nl-BE" sz="2400" i="0" dirty="0" err="1"/>
                        <a:t>profit</a:t>
                      </a:r>
                      <a:r>
                        <a:rPr lang="nl-BE" sz="2400" i="0" dirty="0"/>
                        <a:t> </a:t>
                      </a:r>
                      <a:r>
                        <a:rPr lang="nl-BE" sz="2400" i="0" dirty="0" err="1"/>
                        <a:t>escompté</a:t>
                      </a:r>
                      <a:r>
                        <a:rPr lang="nl-BE" sz="2400" i="0" dirty="0"/>
                        <a:t> </a:t>
                      </a:r>
                      <a:r>
                        <a:rPr lang="nl-BE" sz="2400" i="0" dirty="0" err="1"/>
                        <a:t>ou</a:t>
                      </a:r>
                      <a:r>
                        <a:rPr lang="nl-BE" sz="2400" i="0" dirty="0"/>
                        <a:t> </a:t>
                      </a:r>
                      <a:r>
                        <a:rPr lang="nl-BE" sz="2400" i="0" dirty="0" err="1"/>
                        <a:t>obtenu</a:t>
                      </a:r>
                      <a:r>
                        <a:rPr lang="nl-BE" sz="2400" i="0" baseline="0" dirty="0"/>
                        <a:t> de </a:t>
                      </a:r>
                      <a:r>
                        <a:rPr lang="nl-BE" sz="2400" i="0" baseline="0" dirty="0" err="1"/>
                        <a:t>l’infraction</a:t>
                      </a:r>
                      <a:endParaRPr lang="nl-BE" sz="2400" i="0" dirty="0"/>
                    </a:p>
                    <a:p>
                      <a:pPr marL="342900" indent="-342900">
                        <a:buFont typeface="+mj-lt"/>
                        <a:buAutoNum type="arabicPeriod"/>
                      </a:pPr>
                      <a:r>
                        <a:rPr lang="nl-BE" sz="2400" i="0" dirty="0" err="1"/>
                        <a:t>Condamnation</a:t>
                      </a:r>
                      <a:r>
                        <a:rPr lang="nl-BE" sz="2400" i="0" dirty="0"/>
                        <a:t> par </a:t>
                      </a:r>
                      <a:r>
                        <a:rPr lang="nl-BE" sz="2400" i="0" dirty="0" err="1"/>
                        <a:t>simple</a:t>
                      </a:r>
                      <a:r>
                        <a:rPr lang="nl-BE" sz="2400" i="0" dirty="0"/>
                        <a:t> </a:t>
                      </a:r>
                      <a:r>
                        <a:rPr lang="nl-BE" sz="2400" i="0" dirty="0" err="1"/>
                        <a:t>déclaration</a:t>
                      </a:r>
                      <a:r>
                        <a:rPr lang="nl-BE" sz="2400" i="0" dirty="0"/>
                        <a:t> de </a:t>
                      </a:r>
                      <a:r>
                        <a:rPr lang="nl-BE" sz="2400" i="0" dirty="0" err="1"/>
                        <a:t>culpabilité</a:t>
                      </a:r>
                      <a:endParaRPr lang="nl-BE" sz="2400" i="0" dirty="0"/>
                    </a:p>
                    <a:p>
                      <a:endParaRPr lang="nl-BE" sz="2200" i="0" dirty="0"/>
                    </a:p>
                  </a:txBody>
                  <a:tcPr anchor="ctr">
                    <a:lnL w="12700" cap="flat" cmpd="sng" algn="ctr">
                      <a:solidFill>
                        <a:schemeClr val="bg1"/>
                      </a:solidFill>
                      <a:prstDash val="solid"/>
                      <a:round/>
                      <a:headEnd type="none" w="med" len="med"/>
                      <a:tailEnd type="none" w="med" len="med"/>
                    </a:ln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2000" b="1" i="0" baseline="0" dirty="0" err="1"/>
                        <a:t>Possibilité</a:t>
                      </a:r>
                      <a:r>
                        <a:rPr lang="nl-BE" sz="2000" b="1" i="0" baseline="0" dirty="0"/>
                        <a:t> de ne </a:t>
                      </a:r>
                      <a:r>
                        <a:rPr lang="nl-BE" sz="2000" b="1" i="0" baseline="0" dirty="0" err="1"/>
                        <a:t>prononcer</a:t>
                      </a:r>
                      <a:r>
                        <a:rPr lang="nl-BE" sz="2000" b="1" i="0" baseline="0" dirty="0"/>
                        <a:t> </a:t>
                      </a:r>
                      <a:r>
                        <a:rPr lang="nl-BE" sz="2000" b="1" i="0" baseline="0" dirty="0" err="1"/>
                        <a:t>qu’une</a:t>
                      </a:r>
                      <a:r>
                        <a:rPr lang="nl-BE" sz="2000" b="1" i="0" baseline="0" dirty="0"/>
                        <a:t> </a:t>
                      </a:r>
                      <a:r>
                        <a:rPr lang="nl-BE" sz="2000" b="1" i="0" baseline="0" dirty="0" err="1"/>
                        <a:t>peine</a:t>
                      </a:r>
                      <a:r>
                        <a:rPr lang="nl-BE" sz="2000" b="1" i="0" baseline="0" dirty="0"/>
                        <a:t> accessoire comme </a:t>
                      </a:r>
                      <a:r>
                        <a:rPr lang="nl-BE" sz="2000" b="1" i="0" baseline="0" dirty="0" err="1"/>
                        <a:t>peine</a:t>
                      </a:r>
                      <a:r>
                        <a:rPr lang="nl-BE" sz="2000" b="1" i="0" baseline="0" dirty="0"/>
                        <a:t> principale</a:t>
                      </a:r>
                      <a:endParaRPr lang="nl-BE" sz="2000" b="1" i="0" dirty="0"/>
                    </a:p>
                    <a:p>
                      <a:pPr algn="ctr"/>
                      <a:endParaRPr lang="nl-BE" sz="2200" b="1" i="0" dirty="0"/>
                    </a:p>
                  </a:txBody>
                  <a:tcPr anchor="ctr"/>
                </a:tc>
                <a:extLst>
                  <a:ext uri="{0D108BD9-81ED-4DB2-BD59-A6C34878D82A}">
                    <a16:rowId xmlns:a16="http://schemas.microsoft.com/office/drawing/2014/main" val="10002"/>
                  </a:ext>
                </a:extLst>
              </a:tr>
            </a:tbl>
          </a:graphicData>
        </a:graphic>
      </p:graphicFrame>
      <p:sp>
        <p:nvSpPr>
          <p:cNvPr id="14" name="ZoneTexte 13">
            <a:extLst>
              <a:ext uri="{FF2B5EF4-FFF2-40B4-BE49-F238E27FC236}">
                <a16:creationId xmlns:a16="http://schemas.microsoft.com/office/drawing/2014/main" id="{06489358-EB51-0FB3-798D-9225D6AF12CD}"/>
              </a:ext>
            </a:extLst>
          </p:cNvPr>
          <p:cNvSpPr txBox="1"/>
          <p:nvPr/>
        </p:nvSpPr>
        <p:spPr>
          <a:xfrm>
            <a:off x="386256" y="775398"/>
            <a:ext cx="1077859" cy="461665"/>
          </a:xfrm>
          <a:prstGeom prst="rect">
            <a:avLst/>
          </a:prstGeom>
          <a:noFill/>
        </p:spPr>
        <p:txBody>
          <a:bodyPr wrap="none" rtlCol="0">
            <a:spAutoFit/>
          </a:bodyPr>
          <a:lstStyle/>
          <a:p>
            <a:r>
              <a:rPr lang="fr-BE" sz="2400" b="1" dirty="0"/>
              <a:t>Niveau</a:t>
            </a:r>
          </a:p>
        </p:txBody>
      </p:sp>
      <p:sp>
        <p:nvSpPr>
          <p:cNvPr id="15" name="ZoneTexte 14">
            <a:extLst>
              <a:ext uri="{FF2B5EF4-FFF2-40B4-BE49-F238E27FC236}">
                <a16:creationId xmlns:a16="http://schemas.microsoft.com/office/drawing/2014/main" id="{193C8E15-2161-73C5-74EC-BB44AA25EC5B}"/>
              </a:ext>
            </a:extLst>
          </p:cNvPr>
          <p:cNvSpPr txBox="1"/>
          <p:nvPr/>
        </p:nvSpPr>
        <p:spPr>
          <a:xfrm>
            <a:off x="5357880" y="775397"/>
            <a:ext cx="3252720" cy="461665"/>
          </a:xfrm>
          <a:prstGeom prst="rect">
            <a:avLst/>
          </a:prstGeom>
          <a:noFill/>
        </p:spPr>
        <p:txBody>
          <a:bodyPr wrap="square" rtlCol="0">
            <a:spAutoFit/>
          </a:bodyPr>
          <a:lstStyle/>
          <a:p>
            <a:r>
              <a:rPr lang="fr-BE" sz="2400" b="1" dirty="0"/>
              <a:t>Peine</a:t>
            </a:r>
          </a:p>
        </p:txBody>
      </p:sp>
      <p:sp>
        <p:nvSpPr>
          <p:cNvPr id="16" name="ZoneTexte 15">
            <a:extLst>
              <a:ext uri="{FF2B5EF4-FFF2-40B4-BE49-F238E27FC236}">
                <a16:creationId xmlns:a16="http://schemas.microsoft.com/office/drawing/2014/main" id="{4E083A14-A35E-B35B-4541-FEE766EF72E2}"/>
              </a:ext>
            </a:extLst>
          </p:cNvPr>
          <p:cNvSpPr txBox="1"/>
          <p:nvPr/>
        </p:nvSpPr>
        <p:spPr>
          <a:xfrm>
            <a:off x="9967639" y="267565"/>
            <a:ext cx="2342883" cy="1292662"/>
          </a:xfrm>
          <a:prstGeom prst="rect">
            <a:avLst/>
          </a:prstGeom>
          <a:noFill/>
        </p:spPr>
        <p:txBody>
          <a:bodyPr wrap="square" rtlCol="0">
            <a:spAutoFit/>
          </a:bodyPr>
          <a:lstStyle/>
          <a:p>
            <a:pPr algn="ctr"/>
            <a:r>
              <a:rPr lang="nl-BE" sz="2000" b="1" baseline="0" dirty="0" err="1"/>
              <a:t>Peine</a:t>
            </a:r>
            <a:r>
              <a:rPr lang="nl-BE" sz="2000" b="1" baseline="0" dirty="0"/>
              <a:t> </a:t>
            </a:r>
            <a:r>
              <a:rPr lang="nl-BE" sz="2000" b="1" baseline="0" dirty="0" err="1"/>
              <a:t>avec</a:t>
            </a:r>
            <a:r>
              <a:rPr lang="nl-BE" sz="2000" b="1" baseline="0" dirty="0"/>
              <a:t> </a:t>
            </a:r>
          </a:p>
          <a:p>
            <a:pPr algn="ctr"/>
            <a:r>
              <a:rPr lang="nl-BE" sz="2000" b="1" baseline="0" dirty="0" err="1"/>
              <a:t>circonstances</a:t>
            </a:r>
            <a:r>
              <a:rPr lang="nl-BE" sz="2000" b="1" baseline="0" dirty="0"/>
              <a:t> </a:t>
            </a:r>
          </a:p>
          <a:p>
            <a:pPr algn="ctr"/>
            <a:r>
              <a:rPr lang="nl-BE" sz="2000" b="1" baseline="0" dirty="0" err="1"/>
              <a:t>atténuantes</a:t>
            </a:r>
            <a:endParaRPr lang="nl-BE" sz="2000" b="1" dirty="0"/>
          </a:p>
          <a:p>
            <a:pPr algn="ctr"/>
            <a:endParaRPr lang="fr-BE" dirty="0"/>
          </a:p>
        </p:txBody>
      </p:sp>
    </p:spTree>
    <p:extLst>
      <p:ext uri="{BB962C8B-B14F-4D97-AF65-F5344CB8AC3E}">
        <p14:creationId xmlns:p14="http://schemas.microsoft.com/office/powerpoint/2010/main" val="27295472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91483" y="615130"/>
            <a:ext cx="7055380" cy="816042"/>
          </a:xfrm>
        </p:spPr>
        <p:txBody>
          <a:bodyPr>
            <a:normAutofit fontScale="90000"/>
          </a:bodyPr>
          <a:lstStyle/>
          <a:p>
            <a:r>
              <a:rPr lang="fr-BE" sz="2000" dirty="0">
                <a:latin typeface="+mn-lt"/>
              </a:rPr>
              <a:t>Livre Ier  Chapitre 4. Les peines </a:t>
            </a:r>
            <a:br>
              <a:rPr lang="fr-BE" sz="2000" dirty="0">
                <a:latin typeface="+mn-lt"/>
              </a:rPr>
            </a:br>
            <a:r>
              <a:rPr lang="nl-BE" sz="2000" b="1" i="1" dirty="0" err="1">
                <a:latin typeface="+mn-lt"/>
                <a:cs typeface="Times New Roman" panose="02020603050405020304" pitchFamily="18" charset="0"/>
              </a:rPr>
              <a:t>Section</a:t>
            </a:r>
            <a:r>
              <a:rPr lang="nl-BE" sz="2000" b="1" i="1" dirty="0">
                <a:latin typeface="+mn-lt"/>
                <a:cs typeface="Times New Roman" panose="02020603050405020304" pitchFamily="18" charset="0"/>
              </a:rPr>
              <a:t> 3, Les </a:t>
            </a:r>
            <a:r>
              <a:rPr lang="nl-BE" sz="2000" b="1" i="1" dirty="0" err="1">
                <a:latin typeface="+mn-lt"/>
                <a:cs typeface="Times New Roman" panose="02020603050405020304" pitchFamily="18" charset="0"/>
              </a:rPr>
              <a:t>peines</a:t>
            </a:r>
            <a:r>
              <a:rPr lang="nl-BE" sz="2000" b="1" i="1" dirty="0">
                <a:latin typeface="+mn-lt"/>
                <a:cs typeface="Times New Roman" panose="02020603050405020304" pitchFamily="18" charset="0"/>
              </a:rPr>
              <a:t> </a:t>
            </a:r>
            <a:r>
              <a:rPr lang="nl-BE" sz="2000" b="1" i="1" dirty="0" err="1">
                <a:latin typeface="+mn-lt"/>
                <a:cs typeface="Times New Roman" panose="02020603050405020304" pitchFamily="18" charset="0"/>
              </a:rPr>
              <a:t>applicables</a:t>
            </a:r>
            <a:r>
              <a:rPr lang="nl-BE" sz="2000" b="1" i="1" dirty="0">
                <a:latin typeface="+mn-lt"/>
                <a:cs typeface="Times New Roman" panose="02020603050405020304" pitchFamily="18" charset="0"/>
              </a:rPr>
              <a:t> </a:t>
            </a:r>
            <a:r>
              <a:rPr lang="nl-BE" sz="2000" b="1" i="1" dirty="0" err="1">
                <a:latin typeface="+mn-lt"/>
                <a:cs typeface="Times New Roman" panose="02020603050405020304" pitchFamily="18" charset="0"/>
              </a:rPr>
              <a:t>aux</a:t>
            </a:r>
            <a:r>
              <a:rPr lang="nl-BE" sz="2000" b="1" i="1" dirty="0">
                <a:latin typeface="+mn-lt"/>
                <a:cs typeface="Times New Roman" panose="02020603050405020304" pitchFamily="18" charset="0"/>
              </a:rPr>
              <a:t> </a:t>
            </a:r>
            <a:r>
              <a:rPr lang="nl-BE" sz="2000" b="1" i="1" dirty="0" err="1">
                <a:latin typeface="+mn-lt"/>
                <a:cs typeface="Times New Roman" panose="02020603050405020304" pitchFamily="18" charset="0"/>
              </a:rPr>
              <a:t>personnes</a:t>
            </a:r>
            <a:r>
              <a:rPr lang="nl-BE" sz="2000" b="1" i="1" dirty="0">
                <a:latin typeface="+mn-lt"/>
                <a:cs typeface="Times New Roman" panose="02020603050405020304" pitchFamily="18" charset="0"/>
              </a:rPr>
              <a:t> </a:t>
            </a:r>
            <a:r>
              <a:rPr lang="nl-BE" sz="2000" b="1" i="1" dirty="0" err="1">
                <a:latin typeface="+mn-lt"/>
                <a:cs typeface="Times New Roman" panose="02020603050405020304" pitchFamily="18" charset="0"/>
              </a:rPr>
              <a:t>physiques</a:t>
            </a:r>
            <a:br>
              <a:rPr lang="nl-BE" sz="1800" dirty="0"/>
            </a:br>
            <a:br>
              <a:rPr lang="nl-BE" sz="1800" dirty="0"/>
            </a:br>
            <a:br>
              <a:rPr lang="nl-BE" sz="1800" dirty="0"/>
            </a:br>
            <a:br>
              <a:rPr lang="nl-BE" sz="1500" i="1" dirty="0">
                <a:solidFill>
                  <a:schemeClr val="tx1"/>
                </a:solidFill>
                <a:latin typeface="Times New Roman" panose="02020603050405020304" pitchFamily="18" charset="0"/>
              </a:rPr>
            </a:br>
            <a:br>
              <a:rPr lang="nl-BE" sz="1500" i="1" dirty="0">
                <a:solidFill>
                  <a:schemeClr val="tx1"/>
                </a:solidFill>
                <a:latin typeface="Times New Roman" panose="02020603050405020304" pitchFamily="18" charset="0"/>
              </a:rPr>
            </a:br>
            <a:br>
              <a:rPr lang="nl-BE" sz="2000" dirty="0"/>
            </a:br>
            <a:endParaRPr lang="nl-BE" sz="2000" dirty="0"/>
          </a:p>
        </p:txBody>
      </p:sp>
      <p:sp>
        <p:nvSpPr>
          <p:cNvPr id="3" name="Tijdelijke aanduiding voor inhoud 2"/>
          <p:cNvSpPr>
            <a:spLocks noGrp="1"/>
          </p:cNvSpPr>
          <p:nvPr>
            <p:ph idx="1"/>
          </p:nvPr>
        </p:nvSpPr>
        <p:spPr>
          <a:xfrm>
            <a:off x="91483" y="761654"/>
            <a:ext cx="9664149" cy="5777258"/>
          </a:xfrm>
        </p:spPr>
        <p:txBody>
          <a:bodyPr>
            <a:normAutofit fontScale="92500" lnSpcReduction="20000"/>
          </a:bodyPr>
          <a:lstStyle/>
          <a:p>
            <a:pPr indent="0" algn="l">
              <a:spcBef>
                <a:spcPts val="400"/>
              </a:spcBef>
              <a:spcAft>
                <a:spcPts val="400"/>
              </a:spcAft>
              <a:buNone/>
            </a:pPr>
            <a:r>
              <a:rPr lang="nl-BE" b="1" dirty="0"/>
              <a:t>Art. 37.  </a:t>
            </a:r>
            <a:r>
              <a:rPr lang="nl-BE" b="1" dirty="0" err="1"/>
              <a:t>Peines</a:t>
            </a:r>
            <a:r>
              <a:rPr lang="nl-BE" b="1" dirty="0"/>
              <a:t> accessoires </a:t>
            </a:r>
            <a:r>
              <a:rPr lang="nl-BE" b="1" dirty="0" err="1"/>
              <a:t>applicables</a:t>
            </a:r>
            <a:r>
              <a:rPr lang="nl-BE" b="1" dirty="0"/>
              <a:t> </a:t>
            </a:r>
            <a:r>
              <a:rPr lang="nl-BE" b="1" dirty="0" err="1"/>
              <a:t>aux</a:t>
            </a:r>
            <a:r>
              <a:rPr lang="nl-BE" b="1" dirty="0"/>
              <a:t> </a:t>
            </a:r>
            <a:r>
              <a:rPr lang="nl-BE" b="1" dirty="0" err="1"/>
              <a:t>personnes</a:t>
            </a:r>
            <a:r>
              <a:rPr lang="nl-BE" b="1" dirty="0"/>
              <a:t> </a:t>
            </a:r>
            <a:r>
              <a:rPr lang="nl-BE" b="1" dirty="0" err="1"/>
              <a:t>physiques</a:t>
            </a:r>
            <a:endParaRPr lang="fr-FR" b="1" i="1" dirty="0">
              <a:effectLst/>
              <a:ea typeface="Times New Roman" panose="02020603050405020304" pitchFamily="18" charset="0"/>
            </a:endParaRPr>
          </a:p>
          <a:p>
            <a:pPr indent="0" algn="l">
              <a:spcBef>
                <a:spcPts val="400"/>
              </a:spcBef>
              <a:spcAft>
                <a:spcPts val="400"/>
              </a:spcAft>
              <a:buNone/>
            </a:pPr>
            <a:r>
              <a:rPr lang="fr-FR" i="1" dirty="0">
                <a:effectLst/>
                <a:ea typeface="Times New Roman" panose="02020603050405020304" pitchFamily="18" charset="0"/>
              </a:rPr>
              <a:t>Dans les cas prévus par la loi et sans </a:t>
            </a:r>
            <a:r>
              <a:rPr lang="fr-FR" i="1" dirty="0"/>
              <a:t>p</a:t>
            </a:r>
            <a:r>
              <a:rPr lang="fr-FR" i="1" dirty="0">
                <a:effectLst/>
                <a:ea typeface="Times New Roman" panose="02020603050405020304" pitchFamily="18" charset="0"/>
              </a:rPr>
              <a:t>réjudice des peines prévues par les lois particulières, les peines accessoires applicables aux infractions sont:</a:t>
            </a:r>
            <a:endParaRPr lang="en-GB" dirty="0">
              <a:effectLst/>
              <a:ea typeface="Times New Roman" panose="02020603050405020304" pitchFamily="18" charset="0"/>
            </a:endParaRPr>
          </a:p>
          <a:p>
            <a:pPr indent="0" algn="l">
              <a:spcBef>
                <a:spcPts val="400"/>
              </a:spcBef>
              <a:spcAft>
                <a:spcPts val="400"/>
              </a:spcAft>
              <a:buNone/>
            </a:pPr>
            <a:r>
              <a:rPr lang="fr-FR" i="1" dirty="0">
                <a:effectLst/>
                <a:ea typeface="Times New Roman" panose="02020603050405020304" pitchFamily="18" charset="0"/>
              </a:rPr>
              <a:t>1</a:t>
            </a:r>
            <a:r>
              <a:rPr lang="fr-FR" i="1" dirty="0"/>
              <a:t>°</a:t>
            </a:r>
            <a:r>
              <a:rPr lang="fr-FR" i="1" dirty="0">
                <a:effectLst/>
                <a:ea typeface="Times New Roman" panose="02020603050405020304" pitchFamily="18" charset="0"/>
              </a:rPr>
              <a:t> le suivi prolongé;</a:t>
            </a:r>
            <a:endParaRPr lang="en-GB" dirty="0">
              <a:effectLst/>
              <a:ea typeface="Times New Roman" panose="02020603050405020304" pitchFamily="18" charset="0"/>
            </a:endParaRPr>
          </a:p>
          <a:p>
            <a:pPr indent="0" algn="l">
              <a:spcBef>
                <a:spcPts val="400"/>
              </a:spcBef>
              <a:spcAft>
                <a:spcPts val="400"/>
              </a:spcAft>
              <a:buNone/>
            </a:pPr>
            <a:r>
              <a:rPr lang="fr-FR" i="1" dirty="0">
                <a:effectLst/>
                <a:ea typeface="Times New Roman" panose="02020603050405020304" pitchFamily="18" charset="0"/>
              </a:rPr>
              <a:t>2</a:t>
            </a:r>
            <a:r>
              <a:rPr lang="fr-FR" i="1" dirty="0"/>
              <a:t>°</a:t>
            </a:r>
            <a:r>
              <a:rPr lang="fr-FR" i="1" dirty="0">
                <a:effectLst/>
                <a:ea typeface="Times New Roman" panose="02020603050405020304" pitchFamily="18" charset="0"/>
              </a:rPr>
              <a:t> l’amende;</a:t>
            </a:r>
            <a:endParaRPr lang="en-GB" dirty="0">
              <a:effectLst/>
              <a:ea typeface="Times New Roman" panose="02020603050405020304" pitchFamily="18" charset="0"/>
            </a:endParaRPr>
          </a:p>
          <a:p>
            <a:pPr indent="0" algn="l">
              <a:spcBef>
                <a:spcPts val="400"/>
              </a:spcBef>
              <a:spcAft>
                <a:spcPts val="400"/>
              </a:spcAft>
              <a:buNone/>
            </a:pPr>
            <a:r>
              <a:rPr lang="fr-FR" i="1" dirty="0">
                <a:effectLst/>
                <a:ea typeface="Times New Roman" panose="02020603050405020304" pitchFamily="18" charset="0"/>
              </a:rPr>
              <a:t>3</a:t>
            </a:r>
            <a:r>
              <a:rPr lang="fr-FR" i="1" dirty="0"/>
              <a:t>° </a:t>
            </a:r>
            <a:r>
              <a:rPr lang="fr-FR" i="1" dirty="0">
                <a:effectLst/>
                <a:ea typeface="Times New Roman" panose="02020603050405020304" pitchFamily="18" charset="0"/>
              </a:rPr>
              <a:t>la confiscation;</a:t>
            </a:r>
            <a:endParaRPr lang="en-GB" dirty="0">
              <a:effectLst/>
              <a:ea typeface="Times New Roman" panose="02020603050405020304" pitchFamily="18" charset="0"/>
            </a:endParaRPr>
          </a:p>
          <a:p>
            <a:pPr indent="0">
              <a:spcBef>
                <a:spcPts val="400"/>
              </a:spcBef>
              <a:spcAft>
                <a:spcPts val="400"/>
              </a:spcAft>
              <a:buNone/>
            </a:pPr>
            <a:r>
              <a:rPr lang="fr-FR" i="1" dirty="0"/>
              <a:t>4° la confiscation élargie;</a:t>
            </a:r>
            <a:endParaRPr lang="en-GB" i="1" dirty="0"/>
          </a:p>
          <a:p>
            <a:pPr indent="0">
              <a:spcBef>
                <a:spcPts val="400"/>
              </a:spcBef>
              <a:spcAft>
                <a:spcPts val="400"/>
              </a:spcAft>
              <a:buNone/>
            </a:pPr>
            <a:r>
              <a:rPr lang="fr-FR" i="1" dirty="0">
                <a:solidFill>
                  <a:srgbClr val="FFFF00"/>
                </a:solidFill>
              </a:rPr>
              <a:t>5° la peine pécuniaire fixée en fonction du profit escompté ou obtenu de l’infraction;</a:t>
            </a:r>
            <a:endParaRPr lang="en-GB" i="1" dirty="0">
              <a:solidFill>
                <a:srgbClr val="FFFF00"/>
              </a:solidFill>
            </a:endParaRPr>
          </a:p>
          <a:p>
            <a:pPr indent="0">
              <a:spcBef>
                <a:spcPts val="400"/>
              </a:spcBef>
              <a:spcAft>
                <a:spcPts val="400"/>
              </a:spcAft>
              <a:buNone/>
            </a:pPr>
            <a:r>
              <a:rPr lang="fr-FR" i="1" dirty="0"/>
              <a:t>6° la déchéance de certains droits civils et politiques;</a:t>
            </a:r>
            <a:endParaRPr lang="en-GB" i="1" dirty="0"/>
          </a:p>
          <a:p>
            <a:pPr indent="0">
              <a:spcBef>
                <a:spcPts val="400"/>
              </a:spcBef>
              <a:spcAft>
                <a:spcPts val="400"/>
              </a:spcAft>
              <a:buNone/>
            </a:pPr>
            <a:r>
              <a:rPr lang="fr-FR" i="1" dirty="0">
                <a:solidFill>
                  <a:srgbClr val="FFFF00"/>
                </a:solidFill>
              </a:rPr>
              <a:t>7° l’interdiction professionnelle;</a:t>
            </a:r>
            <a:endParaRPr lang="en-GB" i="1" dirty="0">
              <a:solidFill>
                <a:srgbClr val="FFFF00"/>
              </a:solidFill>
            </a:endParaRPr>
          </a:p>
          <a:p>
            <a:pPr indent="0">
              <a:spcBef>
                <a:spcPts val="400"/>
              </a:spcBef>
              <a:spcAft>
                <a:spcPts val="400"/>
              </a:spcAft>
              <a:buNone/>
            </a:pPr>
            <a:r>
              <a:rPr lang="fr-FR" i="1" dirty="0"/>
              <a:t>8° la publication de la décision de condamnation;</a:t>
            </a:r>
            <a:endParaRPr lang="en-GB" i="1" dirty="0"/>
          </a:p>
          <a:p>
            <a:pPr indent="0">
              <a:spcBef>
                <a:spcPts val="400"/>
              </a:spcBef>
              <a:spcAft>
                <a:spcPts val="400"/>
              </a:spcAft>
              <a:buNone/>
            </a:pPr>
            <a:r>
              <a:rPr lang="fr-FR" i="1" dirty="0"/>
              <a:t>9° la fermeture d’établissement;</a:t>
            </a:r>
            <a:endParaRPr lang="en-GB" i="1" dirty="0"/>
          </a:p>
          <a:p>
            <a:pPr indent="0">
              <a:spcBef>
                <a:spcPts val="400"/>
              </a:spcBef>
              <a:spcAft>
                <a:spcPts val="400"/>
              </a:spcAft>
              <a:buNone/>
            </a:pPr>
            <a:r>
              <a:rPr lang="fr-FR" i="1" dirty="0">
                <a:solidFill>
                  <a:srgbClr val="FFFF00"/>
                </a:solidFill>
              </a:rPr>
              <a:t>10° la déchéance du droit de conduire;</a:t>
            </a:r>
          </a:p>
          <a:p>
            <a:pPr indent="0">
              <a:spcBef>
                <a:spcPts val="400"/>
              </a:spcBef>
              <a:spcAft>
                <a:spcPts val="400"/>
              </a:spcAft>
              <a:buNone/>
            </a:pPr>
            <a:r>
              <a:rPr lang="fr-FR" i="1" dirty="0">
                <a:solidFill>
                  <a:srgbClr val="FFFF00"/>
                </a:solidFill>
              </a:rPr>
              <a:t>11° l’interdiction de résidence, de lieu ou de contact</a:t>
            </a:r>
            <a:r>
              <a:rPr lang="fr-FR" i="1" dirty="0"/>
              <a:t>.</a:t>
            </a:r>
            <a:endParaRPr lang="nl-BE" i="1" dirty="0"/>
          </a:p>
        </p:txBody>
      </p:sp>
      <p:sp>
        <p:nvSpPr>
          <p:cNvPr id="5" name="Espace réservé du numéro de diapositive 4">
            <a:extLst>
              <a:ext uri="{FF2B5EF4-FFF2-40B4-BE49-F238E27FC236}">
                <a16:creationId xmlns:a16="http://schemas.microsoft.com/office/drawing/2014/main" id="{A0E823C3-B19E-B03B-C180-8747CAAC75FE}"/>
              </a:ext>
            </a:extLst>
          </p:cNvPr>
          <p:cNvSpPr>
            <a:spLocks noGrp="1"/>
          </p:cNvSpPr>
          <p:nvPr>
            <p:ph type="sldNum" sz="quarter" idx="12"/>
          </p:nvPr>
        </p:nvSpPr>
        <p:spPr/>
        <p:txBody>
          <a:bodyPr/>
          <a:lstStyle/>
          <a:p>
            <a:fld id="{936F8E82-FA06-4262-BC24-5C54F77931AE}" type="slidenum">
              <a:rPr lang="nl-BE" smtClean="0"/>
              <a:t>52</a:t>
            </a:fld>
            <a:endParaRPr lang="nl-BE"/>
          </a:p>
        </p:txBody>
      </p:sp>
      <p:pic>
        <p:nvPicPr>
          <p:cNvPr id="6" name="Image 5">
            <a:extLst>
              <a:ext uri="{FF2B5EF4-FFF2-40B4-BE49-F238E27FC236}">
                <a16:creationId xmlns:a16="http://schemas.microsoft.com/office/drawing/2014/main" id="{D0EB337E-18C6-D4AF-EC42-31BC9F89B88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232900" y="3402012"/>
            <a:ext cx="3136900" cy="3136900"/>
          </a:xfrm>
          <a:prstGeom prst="rect">
            <a:avLst/>
          </a:prstGeom>
        </p:spPr>
      </p:pic>
    </p:spTree>
    <p:extLst>
      <p:ext uri="{BB962C8B-B14F-4D97-AF65-F5344CB8AC3E}">
        <p14:creationId xmlns:p14="http://schemas.microsoft.com/office/powerpoint/2010/main" val="22627551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13ABF48-94E8-DBF5-611E-82C949288CC7}"/>
              </a:ext>
            </a:extLst>
          </p:cNvPr>
          <p:cNvSpPr txBox="1"/>
          <p:nvPr/>
        </p:nvSpPr>
        <p:spPr>
          <a:xfrm>
            <a:off x="231228" y="114878"/>
            <a:ext cx="6096000" cy="369332"/>
          </a:xfrm>
          <a:prstGeom prst="rect">
            <a:avLst/>
          </a:prstGeom>
          <a:noFill/>
        </p:spPr>
        <p:txBody>
          <a:bodyPr wrap="square">
            <a:spAutoFit/>
          </a:bodyPr>
          <a:lstStyle/>
          <a:p>
            <a:r>
              <a:rPr lang="fr-BE" sz="1800" dirty="0">
                <a:latin typeface="+mn-lt"/>
              </a:rPr>
              <a:t>Livre Ier  Chapitre 4. Les peines </a:t>
            </a:r>
            <a:endParaRPr lang="fr-BE" dirty="0"/>
          </a:p>
        </p:txBody>
      </p:sp>
      <p:graphicFrame>
        <p:nvGraphicFramePr>
          <p:cNvPr id="10" name="Diagramme 9">
            <a:extLst>
              <a:ext uri="{FF2B5EF4-FFF2-40B4-BE49-F238E27FC236}">
                <a16:creationId xmlns:a16="http://schemas.microsoft.com/office/drawing/2014/main" id="{F18A4806-0874-D01A-F60C-F61BC3D6FACA}"/>
              </a:ext>
            </a:extLst>
          </p:cNvPr>
          <p:cNvGraphicFramePr/>
          <p:nvPr>
            <p:extLst>
              <p:ext uri="{D42A27DB-BD31-4B8C-83A1-F6EECF244321}">
                <p14:modId xmlns:p14="http://schemas.microsoft.com/office/powerpoint/2010/main" val="1598225274"/>
              </p:ext>
            </p:extLst>
          </p:nvPr>
        </p:nvGraphicFramePr>
        <p:xfrm>
          <a:off x="231228" y="941196"/>
          <a:ext cx="11523997" cy="58019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ZoneTexte 11">
            <a:extLst>
              <a:ext uri="{FF2B5EF4-FFF2-40B4-BE49-F238E27FC236}">
                <a16:creationId xmlns:a16="http://schemas.microsoft.com/office/drawing/2014/main" id="{DBC56988-50C4-5E84-2636-E694C4803F5F}"/>
              </a:ext>
            </a:extLst>
          </p:cNvPr>
          <p:cNvSpPr txBox="1"/>
          <p:nvPr/>
        </p:nvSpPr>
        <p:spPr>
          <a:xfrm>
            <a:off x="964734" y="299544"/>
            <a:ext cx="8585925" cy="584775"/>
          </a:xfrm>
          <a:prstGeom prst="rect">
            <a:avLst/>
          </a:prstGeom>
          <a:noFill/>
        </p:spPr>
        <p:txBody>
          <a:bodyPr wrap="square">
            <a:spAutoFit/>
          </a:bodyPr>
          <a:lstStyle/>
          <a:p>
            <a:r>
              <a:rPr lang="fr-BE" sz="3200" b="1" dirty="0">
                <a:solidFill>
                  <a:srgbClr val="D20823"/>
                </a:solidFill>
                <a:latin typeface="Calibri" panose="020F0502020204030204" pitchFamily="34" charset="0"/>
              </a:rPr>
              <a:t>Champ d’application des peines accessoires</a:t>
            </a:r>
            <a:endParaRPr lang="fr-BE" sz="3200" dirty="0"/>
          </a:p>
        </p:txBody>
      </p:sp>
      <p:sp>
        <p:nvSpPr>
          <p:cNvPr id="13" name="Espace réservé du numéro de diapositive 12">
            <a:extLst>
              <a:ext uri="{FF2B5EF4-FFF2-40B4-BE49-F238E27FC236}">
                <a16:creationId xmlns:a16="http://schemas.microsoft.com/office/drawing/2014/main" id="{399535A7-098F-53F8-8AB7-4A8FE7E6925E}"/>
              </a:ext>
            </a:extLst>
          </p:cNvPr>
          <p:cNvSpPr>
            <a:spLocks noGrp="1"/>
          </p:cNvSpPr>
          <p:nvPr>
            <p:ph type="sldNum" sz="quarter" idx="12"/>
          </p:nvPr>
        </p:nvSpPr>
        <p:spPr/>
        <p:txBody>
          <a:bodyPr/>
          <a:lstStyle/>
          <a:p>
            <a:fld id="{C4568290-62E3-49A9-80FC-8AA481342A46}" type="slidenum">
              <a:rPr lang="fr-BE" smtClean="0"/>
              <a:t>53</a:t>
            </a:fld>
            <a:endParaRPr lang="fr-BE"/>
          </a:p>
        </p:txBody>
      </p:sp>
    </p:spTree>
    <p:extLst>
      <p:ext uri="{BB962C8B-B14F-4D97-AF65-F5344CB8AC3E}">
        <p14:creationId xmlns:p14="http://schemas.microsoft.com/office/powerpoint/2010/main" val="40760061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2289567" y="136525"/>
            <a:ext cx="8394700" cy="816042"/>
          </a:xfrm>
        </p:spPr>
        <p:txBody>
          <a:bodyPr>
            <a:noAutofit/>
          </a:bodyPr>
          <a:lstStyle/>
          <a:p>
            <a:r>
              <a:rPr lang="fr-BE" sz="1800" dirty="0">
                <a:latin typeface="+mn-lt"/>
              </a:rPr>
              <a:t>Livre Ier  Chapitre 4. Les peines </a:t>
            </a:r>
            <a:br>
              <a:rPr lang="fr-BE" sz="1800" dirty="0">
                <a:latin typeface="+mn-lt"/>
              </a:rPr>
            </a:br>
            <a:r>
              <a:rPr lang="nl-BE" sz="2400" b="1" i="1" dirty="0" err="1">
                <a:latin typeface="+mn-lt"/>
                <a:cs typeface="Times New Roman" panose="02020603050405020304" pitchFamily="18" charset="0"/>
              </a:rPr>
              <a:t>Section</a:t>
            </a:r>
            <a:r>
              <a:rPr lang="nl-BE" sz="2400" b="1" i="1" dirty="0">
                <a:latin typeface="+mn-lt"/>
                <a:cs typeface="Times New Roman" panose="02020603050405020304" pitchFamily="18" charset="0"/>
              </a:rPr>
              <a:t> 4, Les </a:t>
            </a:r>
            <a:r>
              <a:rPr lang="nl-BE" sz="2400" b="1" i="1" dirty="0" err="1">
                <a:latin typeface="+mn-lt"/>
                <a:cs typeface="Times New Roman" panose="02020603050405020304" pitchFamily="18" charset="0"/>
              </a:rPr>
              <a:t>peines</a:t>
            </a:r>
            <a:r>
              <a:rPr lang="nl-BE" sz="2400" b="1" i="1" dirty="0">
                <a:latin typeface="+mn-lt"/>
                <a:cs typeface="Times New Roman" panose="02020603050405020304" pitchFamily="18" charset="0"/>
              </a:rPr>
              <a:t> </a:t>
            </a:r>
            <a:r>
              <a:rPr lang="nl-BE" sz="2400" b="1" i="1" dirty="0" err="1">
                <a:latin typeface="+mn-lt"/>
                <a:cs typeface="Times New Roman" panose="02020603050405020304" pitchFamily="18" charset="0"/>
              </a:rPr>
              <a:t>applicables</a:t>
            </a:r>
            <a:r>
              <a:rPr lang="nl-BE" sz="2400" b="1" i="1" dirty="0">
                <a:latin typeface="+mn-lt"/>
                <a:cs typeface="Times New Roman" panose="02020603050405020304" pitchFamily="18" charset="0"/>
              </a:rPr>
              <a:t> </a:t>
            </a:r>
            <a:r>
              <a:rPr lang="nl-BE" sz="2400" b="1" i="1" dirty="0" err="1">
                <a:latin typeface="+mn-lt"/>
                <a:cs typeface="Times New Roman" panose="02020603050405020304" pitchFamily="18" charset="0"/>
              </a:rPr>
              <a:t>aux</a:t>
            </a:r>
            <a:r>
              <a:rPr lang="nl-BE" sz="2400" b="1" i="1" dirty="0">
                <a:latin typeface="+mn-lt"/>
                <a:cs typeface="Times New Roman" panose="02020603050405020304" pitchFamily="18" charset="0"/>
              </a:rPr>
              <a:t> </a:t>
            </a:r>
            <a:r>
              <a:rPr lang="nl-BE" sz="2400" b="1" i="1" u="sng" dirty="0" err="1">
                <a:latin typeface="+mn-lt"/>
                <a:cs typeface="Times New Roman" panose="02020603050405020304" pitchFamily="18" charset="0"/>
              </a:rPr>
              <a:t>personnes</a:t>
            </a:r>
            <a:r>
              <a:rPr lang="nl-BE" sz="2400" b="1" i="1" u="sng" dirty="0">
                <a:latin typeface="+mn-lt"/>
                <a:cs typeface="Times New Roman" panose="02020603050405020304" pitchFamily="18" charset="0"/>
              </a:rPr>
              <a:t> </a:t>
            </a:r>
            <a:r>
              <a:rPr lang="nl-BE" sz="2400" b="1" i="1" u="sng" dirty="0" err="1">
                <a:latin typeface="+mn-lt"/>
                <a:cs typeface="Times New Roman" panose="02020603050405020304" pitchFamily="18" charset="0"/>
              </a:rPr>
              <a:t>morales</a:t>
            </a:r>
            <a:br>
              <a:rPr lang="nl-BE" sz="1800" dirty="0">
                <a:latin typeface="+mn-lt"/>
              </a:rPr>
            </a:br>
            <a:endParaRPr lang="nl-BE" sz="1800" dirty="0">
              <a:latin typeface="+mn-lt"/>
            </a:endParaRPr>
          </a:p>
        </p:txBody>
      </p:sp>
      <p:sp>
        <p:nvSpPr>
          <p:cNvPr id="3" name="Tijdelijke aanduiding voor inhoud 2"/>
          <p:cNvSpPr>
            <a:spLocks noGrp="1"/>
          </p:cNvSpPr>
          <p:nvPr>
            <p:ph idx="1"/>
          </p:nvPr>
        </p:nvSpPr>
        <p:spPr>
          <a:xfrm>
            <a:off x="150350" y="750772"/>
            <a:ext cx="9443030" cy="5051655"/>
          </a:xfrm>
        </p:spPr>
        <p:txBody>
          <a:bodyPr>
            <a:noAutofit/>
          </a:bodyPr>
          <a:lstStyle/>
          <a:p>
            <a:pPr indent="0" algn="just">
              <a:spcBef>
                <a:spcPts val="400"/>
              </a:spcBef>
              <a:spcAft>
                <a:spcPts val="600"/>
              </a:spcAft>
              <a:buNone/>
            </a:pPr>
            <a:r>
              <a:rPr lang="fr-FR" sz="2000" b="1" dirty="0">
                <a:effectLst/>
                <a:ea typeface="Times New Roman" panose="02020603050405020304" pitchFamily="18" charset="0"/>
              </a:rPr>
              <a:t>Art. 38. Les peines principales</a:t>
            </a:r>
            <a:endParaRPr lang="en-GB" sz="2000" b="1" dirty="0">
              <a:effectLst/>
              <a:ea typeface="Times New Roman" panose="02020603050405020304" pitchFamily="18" charset="0"/>
            </a:endParaRPr>
          </a:p>
          <a:p>
            <a:pPr indent="0">
              <a:spcBef>
                <a:spcPts val="400"/>
              </a:spcBef>
              <a:spcAft>
                <a:spcPts val="400"/>
              </a:spcAft>
              <a:buNone/>
            </a:pPr>
            <a:r>
              <a:rPr lang="fr-FR" sz="2000" i="1" dirty="0"/>
              <a:t>La peine de niveau 8 est constituée d’une amende de plus de 4.000.000 euros à 5.760.000 euros au plus. En cas d’admission de circonstances atténuantes, cette peine est remplacée par une des peines de niveau 7, 6, 5, 4 ou 3.</a:t>
            </a:r>
            <a:endParaRPr lang="en-GB" sz="2000" i="1" dirty="0"/>
          </a:p>
          <a:p>
            <a:pPr indent="0">
              <a:spcBef>
                <a:spcPts val="400"/>
              </a:spcBef>
              <a:spcAft>
                <a:spcPts val="400"/>
              </a:spcAft>
              <a:buNone/>
            </a:pPr>
            <a:r>
              <a:rPr lang="fr-FR" sz="2000" i="1" dirty="0"/>
              <a:t>La peine de niveau 7 est constituée d’une amende de plus de 1.600.000 euros à 4.000.000 euros au plus. En cas d’admission de circonstances atténuantes, cette peine est remplacée par une des peines de niveau 6,5, 4 ou 3.</a:t>
            </a:r>
            <a:endParaRPr lang="en-GB" sz="2000" i="1" dirty="0"/>
          </a:p>
          <a:p>
            <a:pPr indent="0">
              <a:spcBef>
                <a:spcPts val="400"/>
              </a:spcBef>
              <a:spcAft>
                <a:spcPts val="400"/>
              </a:spcAft>
              <a:buNone/>
            </a:pPr>
            <a:r>
              <a:rPr lang="fr-FR" sz="2000" i="1" dirty="0"/>
              <a:t>La peine de niveau 6 est constituée d’une amende de plus de 1.200.000 euros à 1.600.000 euros au plus. En cas d’admission de circonstances atténuantes, cette peine est remplacée par une des peines de niveau 5,</a:t>
            </a:r>
            <a:r>
              <a:rPr lang="en-GB" sz="2000" i="1" dirty="0"/>
              <a:t> </a:t>
            </a:r>
            <a:r>
              <a:rPr lang="fr-FR" sz="2000" i="1" dirty="0"/>
              <a:t>4, 3 ou 2.</a:t>
            </a:r>
            <a:endParaRPr lang="en-GB" sz="2000" i="1" dirty="0"/>
          </a:p>
          <a:p>
            <a:pPr indent="0">
              <a:spcBef>
                <a:spcPts val="400"/>
              </a:spcBef>
              <a:spcAft>
                <a:spcPts val="400"/>
              </a:spcAft>
              <a:buNone/>
            </a:pPr>
            <a:r>
              <a:rPr lang="fr-FR" sz="2000" i="1" dirty="0"/>
              <a:t>La peine de niveau 5 est constituée d’une amende de plus de 800.000 euros à 1.200.000 euros au plus. En cas d’admission de circonstances atténuantes, cette peine est remplacée par une des peines de niveau 4, 3 ou 2.</a:t>
            </a:r>
          </a:p>
          <a:p>
            <a:pPr indent="0">
              <a:spcBef>
                <a:spcPts val="400"/>
              </a:spcBef>
              <a:spcAft>
                <a:spcPts val="400"/>
              </a:spcAft>
              <a:buNone/>
            </a:pPr>
            <a:r>
              <a:rPr lang="fr-FR" sz="2000" i="1" dirty="0"/>
              <a:t>La peine de niveau 4 est constituée d’une amende de plus de 600.000 euros à 800.000 euros au plus. En cas d’admission de circonstances atténuantes, cette peine est remplacée par une des peines de niveau 3 ou 2.</a:t>
            </a:r>
            <a:endParaRPr lang="en-GB" sz="2000" i="1" dirty="0"/>
          </a:p>
          <a:p>
            <a:pPr indent="0">
              <a:spcBef>
                <a:spcPts val="400"/>
              </a:spcBef>
              <a:spcAft>
                <a:spcPts val="400"/>
              </a:spcAft>
              <a:buNone/>
            </a:pPr>
            <a:r>
              <a:rPr lang="fr-FR" sz="2000" i="1" dirty="0"/>
              <a:t>La peine de niveau 3 est constituée d’une amende de plus de 360.000 euros à 600.000 euros au plus. En cas d’admission de circonstances atténuantes, cette peine est remplacée par une des peines de niveau 2 ou 1,</a:t>
            </a:r>
            <a:endParaRPr lang="en-GB" sz="2000" i="1" dirty="0"/>
          </a:p>
        </p:txBody>
      </p:sp>
      <p:sp>
        <p:nvSpPr>
          <p:cNvPr id="5" name="Espace réservé du numéro de diapositive 4">
            <a:extLst>
              <a:ext uri="{FF2B5EF4-FFF2-40B4-BE49-F238E27FC236}">
                <a16:creationId xmlns:a16="http://schemas.microsoft.com/office/drawing/2014/main" id="{A0E823C3-B19E-B03B-C180-8747CAAC75FE}"/>
              </a:ext>
            </a:extLst>
          </p:cNvPr>
          <p:cNvSpPr>
            <a:spLocks noGrp="1"/>
          </p:cNvSpPr>
          <p:nvPr>
            <p:ph type="sldNum" sz="quarter" idx="12"/>
          </p:nvPr>
        </p:nvSpPr>
        <p:spPr/>
        <p:txBody>
          <a:bodyPr/>
          <a:lstStyle/>
          <a:p>
            <a:fld id="{936F8E82-FA06-4262-BC24-5C54F77931AE}" type="slidenum">
              <a:rPr lang="nl-BE" smtClean="0"/>
              <a:t>54</a:t>
            </a:fld>
            <a:endParaRPr lang="nl-BE"/>
          </a:p>
        </p:txBody>
      </p:sp>
      <p:graphicFrame>
        <p:nvGraphicFramePr>
          <p:cNvPr id="6" name="Tableau 5">
            <a:extLst>
              <a:ext uri="{FF2B5EF4-FFF2-40B4-BE49-F238E27FC236}">
                <a16:creationId xmlns:a16="http://schemas.microsoft.com/office/drawing/2014/main" id="{0D53E859-ACE0-2A44-CF83-1CDF70048681}"/>
              </a:ext>
            </a:extLst>
          </p:cNvPr>
          <p:cNvGraphicFramePr>
            <a:graphicFrameLocks noGrp="1"/>
          </p:cNvGraphicFramePr>
          <p:nvPr/>
        </p:nvGraphicFramePr>
        <p:xfrm>
          <a:off x="4871865" y="9431817"/>
          <a:ext cx="2396059" cy="137160"/>
        </p:xfrm>
        <a:graphic>
          <a:graphicData uri="http://schemas.openxmlformats.org/drawingml/2006/table">
            <a:tbl>
              <a:tblPr firstRow="1" firstCol="1" bandRow="1">
                <a:tableStyleId>{5C22544A-7EE6-4342-B048-85BDC9FD1C3A}</a:tableStyleId>
              </a:tblPr>
              <a:tblGrid>
                <a:gridCol w="2396059">
                  <a:extLst>
                    <a:ext uri="{9D8B030D-6E8A-4147-A177-3AD203B41FA5}">
                      <a16:colId xmlns:a16="http://schemas.microsoft.com/office/drawing/2014/main" val="2629792735"/>
                    </a:ext>
                  </a:extLst>
                </a:gridCol>
              </a:tblGrid>
              <a:tr h="45719">
                <a:tc>
                  <a:txBody>
                    <a:bodyPr/>
                    <a:lstStyle/>
                    <a:p>
                      <a:pPr indent="5715" algn="just">
                        <a:spcBef>
                          <a:spcPts val="400"/>
                        </a:spcBef>
                        <a:spcAft>
                          <a:spcPts val="600"/>
                        </a:spcAft>
                      </a:pPr>
                      <a:endParaRPr lang="en-US" sz="900" dirty="0">
                        <a:effectLst/>
                        <a:latin typeface="Times New Roman" panose="02020603050405020304" pitchFamily="18" charset="0"/>
                        <a:ea typeface="Times New Roman" panose="02020603050405020304" pitchFamily="18" charset="0"/>
                      </a:endParaRPr>
                    </a:p>
                  </a:txBody>
                  <a:tcPr marL="55532" marR="55532" marT="0" marB="0"/>
                </a:tc>
                <a:extLst>
                  <a:ext uri="{0D108BD9-81ED-4DB2-BD59-A6C34878D82A}">
                    <a16:rowId xmlns:a16="http://schemas.microsoft.com/office/drawing/2014/main" val="1316513617"/>
                  </a:ext>
                </a:extLst>
              </a:tr>
            </a:tbl>
          </a:graphicData>
        </a:graphic>
      </p:graphicFrame>
      <p:pic>
        <p:nvPicPr>
          <p:cNvPr id="7" name="Image 6">
            <a:extLst>
              <a:ext uri="{FF2B5EF4-FFF2-40B4-BE49-F238E27FC236}">
                <a16:creationId xmlns:a16="http://schemas.microsoft.com/office/drawing/2014/main" id="{F908E8C4-0166-6605-E7F4-D07976FCAB8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45700" y="366569"/>
            <a:ext cx="1820838" cy="1820838"/>
          </a:xfrm>
          <a:prstGeom prst="rect">
            <a:avLst/>
          </a:prstGeom>
        </p:spPr>
      </p:pic>
      <p:pic>
        <p:nvPicPr>
          <p:cNvPr id="1026" name="Picture 2" descr="group-icon">
            <a:extLst>
              <a:ext uri="{FF2B5EF4-FFF2-40B4-BE49-F238E27FC236}">
                <a16:creationId xmlns:a16="http://schemas.microsoft.com/office/drawing/2014/main" id="{DA446E66-18CA-3CDC-D4A2-6A68B14F137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045700" y="4405524"/>
            <a:ext cx="1810535" cy="181053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ndustry-pollution-chemical-environment-factory-industrial-icon">
            <a:extLst>
              <a:ext uri="{FF2B5EF4-FFF2-40B4-BE49-F238E27FC236}">
                <a16:creationId xmlns:a16="http://schemas.microsoft.com/office/drawing/2014/main" id="{4A3523AD-0241-1C2D-3D07-C6E4C7B98BA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918700" y="2327698"/>
            <a:ext cx="1937535" cy="19375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15304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ZoneTexte 15">
            <a:extLst>
              <a:ext uri="{FF2B5EF4-FFF2-40B4-BE49-F238E27FC236}">
                <a16:creationId xmlns:a16="http://schemas.microsoft.com/office/drawing/2014/main" id="{3C9CE702-4DEB-B77B-E864-F27099B522B5}"/>
              </a:ext>
            </a:extLst>
          </p:cNvPr>
          <p:cNvSpPr txBox="1"/>
          <p:nvPr/>
        </p:nvSpPr>
        <p:spPr>
          <a:xfrm>
            <a:off x="1435100" y="736667"/>
            <a:ext cx="8904265" cy="6247864"/>
          </a:xfrm>
          <a:prstGeom prst="rect">
            <a:avLst/>
          </a:prstGeom>
          <a:noFill/>
        </p:spPr>
        <p:txBody>
          <a:bodyPr wrap="square">
            <a:spAutoFit/>
          </a:bodyPr>
          <a:lstStyle/>
          <a:p>
            <a:pPr algn="l"/>
            <a:r>
              <a:rPr lang="fr-BE" sz="2000" b="1" i="0" dirty="0">
                <a:solidFill>
                  <a:srgbClr val="242424"/>
                </a:solidFill>
                <a:effectLst/>
              </a:rPr>
              <a:t>Niveau 2</a:t>
            </a:r>
            <a:r>
              <a:rPr lang="fr-BE" sz="2000" b="0" i="0" dirty="0">
                <a:solidFill>
                  <a:srgbClr val="242424"/>
                </a:solidFill>
                <a:effectLst/>
              </a:rPr>
              <a:t> :</a:t>
            </a:r>
          </a:p>
          <a:p>
            <a:pPr marL="800100" lvl="1" indent="-342900" algn="l">
              <a:buFont typeface="+mj-lt"/>
              <a:buAutoNum type="arabicPeriod"/>
            </a:pPr>
            <a:r>
              <a:rPr lang="fr-BE" sz="2000" b="0" i="0" dirty="0">
                <a:solidFill>
                  <a:srgbClr val="242424"/>
                </a:solidFill>
                <a:effectLst/>
              </a:rPr>
              <a:t>Amende de plus de 20.000 € à 360.000 € au plus</a:t>
            </a:r>
          </a:p>
          <a:p>
            <a:pPr marL="800100" lvl="1" indent="-342900" algn="l">
              <a:buFont typeface="+mj-lt"/>
              <a:buAutoNum type="arabicPeriod"/>
            </a:pPr>
            <a:r>
              <a:rPr lang="fr-BE" sz="2000" b="0" i="0" dirty="0">
                <a:solidFill>
                  <a:srgbClr val="242424"/>
                </a:solidFill>
                <a:effectLst/>
                <a:highlight>
                  <a:srgbClr val="FFFF00"/>
                </a:highlight>
              </a:rPr>
              <a:t>Prestation en faveur de la communauté </a:t>
            </a:r>
            <a:r>
              <a:rPr lang="fr-BE" sz="2000" b="0" i="0" dirty="0">
                <a:solidFill>
                  <a:srgbClr val="242424"/>
                </a:solidFill>
                <a:effectLst/>
              </a:rPr>
              <a:t>évaluée à un montant de plus de 20.000 € à 360.000 € au plus</a:t>
            </a:r>
          </a:p>
          <a:p>
            <a:pPr marL="800100" lvl="1" indent="-342900" algn="l">
              <a:buFont typeface="+mj-lt"/>
              <a:buAutoNum type="arabicPeriod"/>
            </a:pPr>
            <a:r>
              <a:rPr lang="fr-BE" sz="2000" b="0" i="0" dirty="0">
                <a:solidFill>
                  <a:srgbClr val="242424"/>
                </a:solidFill>
                <a:effectLst/>
                <a:highlight>
                  <a:srgbClr val="FFFF00"/>
                </a:highlight>
              </a:rPr>
              <a:t>Peine de probation </a:t>
            </a:r>
            <a:r>
              <a:rPr lang="fr-BE" sz="2000" b="0" i="0" dirty="0">
                <a:solidFill>
                  <a:srgbClr val="242424"/>
                </a:solidFill>
                <a:effectLst/>
              </a:rPr>
              <a:t>de plus de douze mois à deux ans au plus</a:t>
            </a:r>
          </a:p>
          <a:p>
            <a:pPr marL="800100" lvl="1" indent="-342900" algn="l">
              <a:buFont typeface="+mj-lt"/>
              <a:buAutoNum type="arabicPeriod"/>
            </a:pPr>
            <a:r>
              <a:rPr lang="fr-BE" sz="2000" b="0" i="0" dirty="0">
                <a:solidFill>
                  <a:srgbClr val="242424"/>
                </a:solidFill>
                <a:effectLst/>
              </a:rPr>
              <a:t>Cumul de deux peines de niveau 1</a:t>
            </a:r>
          </a:p>
          <a:p>
            <a:pPr marL="800100" lvl="1" indent="-342900" algn="l">
              <a:buFont typeface="+mj-lt"/>
              <a:buAutoNum type="arabicPeriod"/>
            </a:pPr>
            <a:r>
              <a:rPr lang="fr-BE" sz="2000" b="0" i="0" dirty="0">
                <a:solidFill>
                  <a:srgbClr val="242424"/>
                </a:solidFill>
                <a:effectLst/>
              </a:rPr>
              <a:t>Condamnation par déclaration de culpabilité</a:t>
            </a:r>
          </a:p>
          <a:p>
            <a:pPr marL="742950" lvl="1" indent="-285750" algn="l">
              <a:buFont typeface="Arial" panose="020B0604020202020204" pitchFamily="34" charset="0"/>
              <a:buChar char="•"/>
            </a:pPr>
            <a:endParaRPr lang="fr-BE" sz="2000" b="0" i="0" dirty="0">
              <a:solidFill>
                <a:srgbClr val="242424"/>
              </a:solidFill>
              <a:effectLst/>
            </a:endParaRPr>
          </a:p>
          <a:p>
            <a:pPr algn="l"/>
            <a:r>
              <a:rPr lang="fr-BE" sz="2000" b="1" i="0" dirty="0">
                <a:solidFill>
                  <a:srgbClr val="242424"/>
                </a:solidFill>
                <a:effectLst/>
              </a:rPr>
              <a:t>Niveau 1</a:t>
            </a:r>
            <a:r>
              <a:rPr lang="fr-BE" sz="2000" b="0" i="0" dirty="0">
                <a:solidFill>
                  <a:srgbClr val="242424"/>
                </a:solidFill>
                <a:effectLst/>
              </a:rPr>
              <a:t> :</a:t>
            </a:r>
          </a:p>
          <a:p>
            <a:pPr marL="800100" lvl="1" indent="-342900" algn="l">
              <a:buFont typeface="+mj-lt"/>
              <a:buAutoNum type="arabicPeriod"/>
            </a:pPr>
            <a:r>
              <a:rPr lang="fr-BE" sz="2000" b="0" i="0" dirty="0">
                <a:solidFill>
                  <a:srgbClr val="242424"/>
                </a:solidFill>
                <a:effectLst/>
              </a:rPr>
              <a:t>Amende de 200 € à 20.000 € au plus</a:t>
            </a:r>
          </a:p>
          <a:p>
            <a:pPr marL="800100" lvl="1" indent="-342900" algn="l">
              <a:buFont typeface="+mj-lt"/>
              <a:buAutoNum type="arabicPeriod"/>
            </a:pPr>
            <a:r>
              <a:rPr lang="fr-BE" sz="2000" b="0" i="0" dirty="0">
                <a:solidFill>
                  <a:srgbClr val="242424"/>
                </a:solidFill>
                <a:effectLst/>
                <a:highlight>
                  <a:srgbClr val="FFFF00"/>
                </a:highlight>
              </a:rPr>
              <a:t>Prestation en faveur de la communauté </a:t>
            </a:r>
            <a:r>
              <a:rPr lang="fr-BE" sz="2000" b="0" i="0" dirty="0">
                <a:solidFill>
                  <a:srgbClr val="242424"/>
                </a:solidFill>
                <a:effectLst/>
              </a:rPr>
              <a:t>évaluée à un montant de 200 € à 20.000 € au plus</a:t>
            </a:r>
          </a:p>
          <a:p>
            <a:pPr marL="800100" lvl="1" indent="-342900" algn="l">
              <a:buFont typeface="+mj-lt"/>
              <a:buAutoNum type="arabicPeriod"/>
            </a:pPr>
            <a:r>
              <a:rPr lang="fr-BE" sz="2000" b="0" i="0" dirty="0">
                <a:solidFill>
                  <a:srgbClr val="242424"/>
                </a:solidFill>
                <a:effectLst/>
                <a:highlight>
                  <a:srgbClr val="FFFF00"/>
                </a:highlight>
              </a:rPr>
              <a:t>Peine de probation </a:t>
            </a:r>
            <a:r>
              <a:rPr lang="fr-BE" sz="2000" b="0" i="0" dirty="0">
                <a:solidFill>
                  <a:srgbClr val="242424"/>
                </a:solidFill>
                <a:effectLst/>
              </a:rPr>
              <a:t>d’une durée de six mois à douze mois au plus</a:t>
            </a:r>
          </a:p>
          <a:p>
            <a:pPr marL="800100" lvl="1" indent="-342900" algn="l">
              <a:buFont typeface="+mj-lt"/>
              <a:buAutoNum type="arabicPeriod"/>
            </a:pPr>
            <a:r>
              <a:rPr lang="fr-BE" sz="2000" b="0" i="0" dirty="0">
                <a:solidFill>
                  <a:srgbClr val="242424"/>
                </a:solidFill>
                <a:effectLst/>
              </a:rPr>
              <a:t>Interdiction d’exercer une activité relevant de l’objet pour une période d’un an à dix ans au plus</a:t>
            </a:r>
          </a:p>
          <a:p>
            <a:pPr marL="800100" lvl="1" indent="-342900" algn="l">
              <a:buFont typeface="+mj-lt"/>
              <a:buAutoNum type="arabicPeriod"/>
            </a:pPr>
            <a:r>
              <a:rPr lang="fr-BE" sz="2000" b="0" i="0" dirty="0">
                <a:solidFill>
                  <a:srgbClr val="242424"/>
                </a:solidFill>
                <a:effectLst/>
              </a:rPr>
              <a:t>Peine de confiscation, y compris la peine de confiscation élargie</a:t>
            </a:r>
          </a:p>
          <a:p>
            <a:pPr marL="800100" lvl="1" indent="-342900" algn="l">
              <a:buFont typeface="+mj-lt"/>
              <a:buAutoNum type="arabicPeriod"/>
            </a:pPr>
            <a:r>
              <a:rPr lang="fr-BE" sz="2000" b="0" i="0" dirty="0">
                <a:solidFill>
                  <a:srgbClr val="242424"/>
                </a:solidFill>
                <a:effectLst/>
              </a:rPr>
              <a:t>Peine pécuniaire fixée en fonction du profit escompté ou obtenu de l’infraction</a:t>
            </a:r>
          </a:p>
          <a:p>
            <a:pPr marL="800100" lvl="1" indent="-342900" algn="l">
              <a:buFont typeface="+mj-lt"/>
              <a:buAutoNum type="arabicPeriod"/>
            </a:pPr>
            <a:r>
              <a:rPr lang="fr-BE" sz="2000" b="0" i="0" dirty="0">
                <a:solidFill>
                  <a:srgbClr val="242424"/>
                </a:solidFill>
                <a:effectLst/>
              </a:rPr>
              <a:t>Fermeture d’établissement</a:t>
            </a:r>
          </a:p>
          <a:p>
            <a:pPr marL="800100" lvl="1" indent="-342900" algn="l">
              <a:buFont typeface="+mj-lt"/>
              <a:buAutoNum type="arabicPeriod"/>
            </a:pPr>
            <a:r>
              <a:rPr lang="fr-BE" sz="2000" b="0" i="0" dirty="0">
                <a:solidFill>
                  <a:srgbClr val="242424"/>
                </a:solidFill>
                <a:effectLst/>
              </a:rPr>
              <a:t>Condamnation par déclaration de culpabilité</a:t>
            </a:r>
          </a:p>
        </p:txBody>
      </p:sp>
      <p:sp>
        <p:nvSpPr>
          <p:cNvPr id="2" name="Titel 1"/>
          <p:cNvSpPr>
            <a:spLocks noGrp="1"/>
          </p:cNvSpPr>
          <p:nvPr>
            <p:ph type="title"/>
          </p:nvPr>
        </p:nvSpPr>
        <p:spPr>
          <a:xfrm>
            <a:off x="150350" y="212725"/>
            <a:ext cx="8394700" cy="816042"/>
          </a:xfrm>
        </p:spPr>
        <p:txBody>
          <a:bodyPr>
            <a:noAutofit/>
          </a:bodyPr>
          <a:lstStyle/>
          <a:p>
            <a:r>
              <a:rPr lang="fr-BE" sz="1800" dirty="0">
                <a:latin typeface="+mn-lt"/>
              </a:rPr>
              <a:t>Livre Ier  Chapitre 4. Les peines </a:t>
            </a:r>
            <a:br>
              <a:rPr lang="fr-BE" sz="1800" dirty="0">
                <a:latin typeface="+mn-lt"/>
              </a:rPr>
            </a:br>
            <a:r>
              <a:rPr lang="nl-BE" sz="2400" b="1" i="1" dirty="0" err="1">
                <a:latin typeface="+mn-lt"/>
                <a:cs typeface="Times New Roman" panose="02020603050405020304" pitchFamily="18" charset="0"/>
              </a:rPr>
              <a:t>Section</a:t>
            </a:r>
            <a:r>
              <a:rPr lang="nl-BE" sz="2400" b="1" i="1" dirty="0">
                <a:latin typeface="+mn-lt"/>
                <a:cs typeface="Times New Roman" panose="02020603050405020304" pitchFamily="18" charset="0"/>
              </a:rPr>
              <a:t> 4, Les </a:t>
            </a:r>
            <a:r>
              <a:rPr lang="nl-BE" sz="2400" b="1" i="1" dirty="0" err="1">
                <a:latin typeface="+mn-lt"/>
                <a:cs typeface="Times New Roman" panose="02020603050405020304" pitchFamily="18" charset="0"/>
              </a:rPr>
              <a:t>peines</a:t>
            </a:r>
            <a:r>
              <a:rPr lang="nl-BE" sz="2400" b="1" i="1" dirty="0">
                <a:latin typeface="+mn-lt"/>
                <a:cs typeface="Times New Roman" panose="02020603050405020304" pitchFamily="18" charset="0"/>
              </a:rPr>
              <a:t> </a:t>
            </a:r>
            <a:r>
              <a:rPr lang="nl-BE" sz="2400" b="1" i="1" dirty="0" err="1">
                <a:latin typeface="+mn-lt"/>
                <a:cs typeface="Times New Roman" panose="02020603050405020304" pitchFamily="18" charset="0"/>
              </a:rPr>
              <a:t>applicables</a:t>
            </a:r>
            <a:r>
              <a:rPr lang="nl-BE" sz="2400" b="1" i="1" dirty="0">
                <a:latin typeface="+mn-lt"/>
                <a:cs typeface="Times New Roman" panose="02020603050405020304" pitchFamily="18" charset="0"/>
              </a:rPr>
              <a:t> </a:t>
            </a:r>
            <a:r>
              <a:rPr lang="nl-BE" sz="2400" b="1" i="1" dirty="0" err="1">
                <a:latin typeface="+mn-lt"/>
                <a:cs typeface="Times New Roman" panose="02020603050405020304" pitchFamily="18" charset="0"/>
              </a:rPr>
              <a:t>aux</a:t>
            </a:r>
            <a:r>
              <a:rPr lang="nl-BE" sz="2400" b="1" i="1" dirty="0">
                <a:latin typeface="+mn-lt"/>
                <a:cs typeface="Times New Roman" panose="02020603050405020304" pitchFamily="18" charset="0"/>
              </a:rPr>
              <a:t> </a:t>
            </a:r>
            <a:r>
              <a:rPr lang="nl-BE" sz="2400" b="1" i="1" u="sng" dirty="0" err="1">
                <a:latin typeface="+mn-lt"/>
                <a:cs typeface="Times New Roman" panose="02020603050405020304" pitchFamily="18" charset="0"/>
              </a:rPr>
              <a:t>personnes</a:t>
            </a:r>
            <a:r>
              <a:rPr lang="nl-BE" sz="2400" b="1" i="1" u="sng" dirty="0">
                <a:latin typeface="+mn-lt"/>
                <a:cs typeface="Times New Roman" panose="02020603050405020304" pitchFamily="18" charset="0"/>
              </a:rPr>
              <a:t> </a:t>
            </a:r>
            <a:r>
              <a:rPr lang="nl-BE" sz="2400" b="1" i="1" u="sng" dirty="0" err="1">
                <a:latin typeface="+mn-lt"/>
                <a:cs typeface="Times New Roman" panose="02020603050405020304" pitchFamily="18" charset="0"/>
              </a:rPr>
              <a:t>morales</a:t>
            </a:r>
            <a:br>
              <a:rPr lang="nl-BE" sz="1800" dirty="0">
                <a:latin typeface="+mn-lt"/>
              </a:rPr>
            </a:br>
            <a:endParaRPr lang="nl-BE" sz="1800" dirty="0">
              <a:latin typeface="+mn-lt"/>
            </a:endParaRPr>
          </a:p>
        </p:txBody>
      </p:sp>
      <p:sp>
        <p:nvSpPr>
          <p:cNvPr id="5" name="Espace réservé du numéro de diapositive 4">
            <a:extLst>
              <a:ext uri="{FF2B5EF4-FFF2-40B4-BE49-F238E27FC236}">
                <a16:creationId xmlns:a16="http://schemas.microsoft.com/office/drawing/2014/main" id="{A0E823C3-B19E-B03B-C180-8747CAAC75FE}"/>
              </a:ext>
            </a:extLst>
          </p:cNvPr>
          <p:cNvSpPr>
            <a:spLocks noGrp="1"/>
          </p:cNvSpPr>
          <p:nvPr>
            <p:ph type="sldNum" sz="quarter" idx="12"/>
          </p:nvPr>
        </p:nvSpPr>
        <p:spPr/>
        <p:txBody>
          <a:bodyPr/>
          <a:lstStyle/>
          <a:p>
            <a:fld id="{936F8E82-FA06-4262-BC24-5C54F77931AE}" type="slidenum">
              <a:rPr lang="nl-BE" smtClean="0"/>
              <a:t>55</a:t>
            </a:fld>
            <a:endParaRPr lang="nl-BE"/>
          </a:p>
        </p:txBody>
      </p:sp>
      <p:graphicFrame>
        <p:nvGraphicFramePr>
          <p:cNvPr id="6" name="Tableau 5">
            <a:extLst>
              <a:ext uri="{FF2B5EF4-FFF2-40B4-BE49-F238E27FC236}">
                <a16:creationId xmlns:a16="http://schemas.microsoft.com/office/drawing/2014/main" id="{0D53E859-ACE0-2A44-CF83-1CDF70048681}"/>
              </a:ext>
            </a:extLst>
          </p:cNvPr>
          <p:cNvGraphicFramePr>
            <a:graphicFrameLocks noGrp="1"/>
          </p:cNvGraphicFramePr>
          <p:nvPr/>
        </p:nvGraphicFramePr>
        <p:xfrm>
          <a:off x="4871865" y="9431817"/>
          <a:ext cx="2396059" cy="137160"/>
        </p:xfrm>
        <a:graphic>
          <a:graphicData uri="http://schemas.openxmlformats.org/drawingml/2006/table">
            <a:tbl>
              <a:tblPr firstRow="1" firstCol="1" bandRow="1">
                <a:tableStyleId>{5C22544A-7EE6-4342-B048-85BDC9FD1C3A}</a:tableStyleId>
              </a:tblPr>
              <a:tblGrid>
                <a:gridCol w="2396059">
                  <a:extLst>
                    <a:ext uri="{9D8B030D-6E8A-4147-A177-3AD203B41FA5}">
                      <a16:colId xmlns:a16="http://schemas.microsoft.com/office/drawing/2014/main" val="2629792735"/>
                    </a:ext>
                  </a:extLst>
                </a:gridCol>
              </a:tblGrid>
              <a:tr h="45719">
                <a:tc>
                  <a:txBody>
                    <a:bodyPr/>
                    <a:lstStyle/>
                    <a:p>
                      <a:pPr indent="5715" algn="just">
                        <a:spcBef>
                          <a:spcPts val="400"/>
                        </a:spcBef>
                        <a:spcAft>
                          <a:spcPts val="600"/>
                        </a:spcAft>
                      </a:pPr>
                      <a:endParaRPr lang="en-US" sz="900" dirty="0">
                        <a:effectLst/>
                        <a:latin typeface="Times New Roman" panose="02020603050405020304" pitchFamily="18" charset="0"/>
                        <a:ea typeface="Times New Roman" panose="02020603050405020304" pitchFamily="18" charset="0"/>
                      </a:endParaRPr>
                    </a:p>
                  </a:txBody>
                  <a:tcPr marL="55532" marR="55532" marT="0" marB="0"/>
                </a:tc>
                <a:extLst>
                  <a:ext uri="{0D108BD9-81ED-4DB2-BD59-A6C34878D82A}">
                    <a16:rowId xmlns:a16="http://schemas.microsoft.com/office/drawing/2014/main" val="1316513617"/>
                  </a:ext>
                </a:extLst>
              </a:tr>
            </a:tbl>
          </a:graphicData>
        </a:graphic>
      </p:graphicFrame>
      <p:pic>
        <p:nvPicPr>
          <p:cNvPr id="7" name="Image 6">
            <a:extLst>
              <a:ext uri="{FF2B5EF4-FFF2-40B4-BE49-F238E27FC236}">
                <a16:creationId xmlns:a16="http://schemas.microsoft.com/office/drawing/2014/main" id="{F908E8C4-0166-6605-E7F4-D07976FCAB8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25100" y="324297"/>
            <a:ext cx="1820838" cy="1820838"/>
          </a:xfrm>
          <a:prstGeom prst="rect">
            <a:avLst/>
          </a:prstGeom>
        </p:spPr>
      </p:pic>
      <p:pic>
        <p:nvPicPr>
          <p:cNvPr id="1026" name="Picture 2" descr="group-icon">
            <a:extLst>
              <a:ext uri="{FF2B5EF4-FFF2-40B4-BE49-F238E27FC236}">
                <a16:creationId xmlns:a16="http://schemas.microsoft.com/office/drawing/2014/main" id="{DA446E66-18CA-3CDC-D4A2-6A68B14F137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325100" y="4384388"/>
            <a:ext cx="1810535" cy="181053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ndustry-pollution-chemical-environment-factory-industrial-icon">
            <a:extLst>
              <a:ext uri="{FF2B5EF4-FFF2-40B4-BE49-F238E27FC236}">
                <a16:creationId xmlns:a16="http://schemas.microsoft.com/office/drawing/2014/main" id="{4A3523AD-0241-1C2D-3D07-C6E4C7B98BA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198100" y="2285426"/>
            <a:ext cx="1937535" cy="193753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more-horizontal-user-interface-icon">
            <a:extLst>
              <a:ext uri="{FF2B5EF4-FFF2-40B4-BE49-F238E27FC236}">
                <a16:creationId xmlns:a16="http://schemas.microsoft.com/office/drawing/2014/main" id="{1B93E704-18D6-1ED6-8BB4-F126DF722690}"/>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20665" y="348667"/>
            <a:ext cx="1171534" cy="117153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more-horizontal-user-interface-icon">
            <a:extLst>
              <a:ext uri="{FF2B5EF4-FFF2-40B4-BE49-F238E27FC236}">
                <a16:creationId xmlns:a16="http://schemas.microsoft.com/office/drawing/2014/main" id="{BDA2279E-A45D-41DF-8C81-3E3D7C45EF00}"/>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77833" y="2843233"/>
            <a:ext cx="1171534" cy="1171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01257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rot="16200000">
            <a:off x="-2755585" y="2945590"/>
            <a:ext cx="6769100" cy="782671"/>
          </a:xfrm>
        </p:spPr>
        <p:txBody>
          <a:bodyPr>
            <a:noAutofit/>
          </a:bodyPr>
          <a:lstStyle/>
          <a:p>
            <a:r>
              <a:rPr lang="fr-BE" sz="1800" dirty="0">
                <a:latin typeface="+mn-lt"/>
              </a:rPr>
              <a:t>Livre Ier  Chapitre 4. Les peines </a:t>
            </a:r>
            <a:br>
              <a:rPr lang="fr-BE" sz="1800" dirty="0">
                <a:latin typeface="+mn-lt"/>
              </a:rPr>
            </a:br>
            <a:r>
              <a:rPr lang="nl-BE" sz="2400" b="1" i="1" dirty="0" err="1">
                <a:latin typeface="+mn-lt"/>
                <a:cs typeface="Times New Roman" panose="02020603050405020304" pitchFamily="18" charset="0"/>
              </a:rPr>
              <a:t>Section</a:t>
            </a:r>
            <a:r>
              <a:rPr lang="nl-BE" sz="2400" b="1" i="1" dirty="0">
                <a:latin typeface="+mn-lt"/>
                <a:cs typeface="Times New Roman" panose="02020603050405020304" pitchFamily="18" charset="0"/>
              </a:rPr>
              <a:t> 4, Les </a:t>
            </a:r>
            <a:r>
              <a:rPr lang="nl-BE" sz="2400" b="1" i="1" dirty="0" err="1">
                <a:latin typeface="+mn-lt"/>
                <a:cs typeface="Times New Roman" panose="02020603050405020304" pitchFamily="18" charset="0"/>
              </a:rPr>
              <a:t>peines</a:t>
            </a:r>
            <a:r>
              <a:rPr lang="nl-BE" sz="2400" b="1" i="1" dirty="0">
                <a:latin typeface="+mn-lt"/>
                <a:cs typeface="Times New Roman" panose="02020603050405020304" pitchFamily="18" charset="0"/>
              </a:rPr>
              <a:t> </a:t>
            </a:r>
            <a:r>
              <a:rPr lang="nl-BE" sz="2400" b="1" i="1" dirty="0" err="1">
                <a:latin typeface="+mn-lt"/>
                <a:cs typeface="Times New Roman" panose="02020603050405020304" pitchFamily="18" charset="0"/>
              </a:rPr>
              <a:t>applicables</a:t>
            </a:r>
            <a:r>
              <a:rPr lang="nl-BE" sz="2400" b="1" i="1" dirty="0">
                <a:latin typeface="+mn-lt"/>
                <a:cs typeface="Times New Roman" panose="02020603050405020304" pitchFamily="18" charset="0"/>
              </a:rPr>
              <a:t> </a:t>
            </a:r>
            <a:r>
              <a:rPr lang="nl-BE" sz="2400" b="1" i="1" dirty="0" err="1">
                <a:latin typeface="+mn-lt"/>
                <a:cs typeface="Times New Roman" panose="02020603050405020304" pitchFamily="18" charset="0"/>
              </a:rPr>
              <a:t>aux</a:t>
            </a:r>
            <a:r>
              <a:rPr lang="nl-BE" sz="2400" b="1" i="1" dirty="0">
                <a:latin typeface="+mn-lt"/>
                <a:cs typeface="Times New Roman" panose="02020603050405020304" pitchFamily="18" charset="0"/>
              </a:rPr>
              <a:t> </a:t>
            </a:r>
            <a:r>
              <a:rPr lang="nl-BE" sz="2400" b="1" i="1" u="sng" dirty="0" err="1">
                <a:latin typeface="+mn-lt"/>
                <a:cs typeface="Times New Roman" panose="02020603050405020304" pitchFamily="18" charset="0"/>
              </a:rPr>
              <a:t>personnes</a:t>
            </a:r>
            <a:r>
              <a:rPr lang="nl-BE" sz="2400" b="1" i="1" u="sng" dirty="0">
                <a:latin typeface="+mn-lt"/>
                <a:cs typeface="Times New Roman" panose="02020603050405020304" pitchFamily="18" charset="0"/>
              </a:rPr>
              <a:t> </a:t>
            </a:r>
            <a:r>
              <a:rPr lang="nl-BE" sz="2400" b="1" i="1" u="sng" dirty="0" err="1">
                <a:latin typeface="+mn-lt"/>
                <a:cs typeface="Times New Roman" panose="02020603050405020304" pitchFamily="18" charset="0"/>
              </a:rPr>
              <a:t>morales</a:t>
            </a:r>
            <a:br>
              <a:rPr lang="nl-BE" sz="1800" dirty="0">
                <a:latin typeface="+mn-lt"/>
              </a:rPr>
            </a:br>
            <a:endParaRPr lang="nl-BE" sz="1800" dirty="0">
              <a:latin typeface="+mn-lt"/>
            </a:endParaRPr>
          </a:p>
        </p:txBody>
      </p:sp>
      <p:sp>
        <p:nvSpPr>
          <p:cNvPr id="5" name="Espace réservé du numéro de diapositive 4">
            <a:extLst>
              <a:ext uri="{FF2B5EF4-FFF2-40B4-BE49-F238E27FC236}">
                <a16:creationId xmlns:a16="http://schemas.microsoft.com/office/drawing/2014/main" id="{A0E823C3-B19E-B03B-C180-8747CAAC75FE}"/>
              </a:ext>
            </a:extLst>
          </p:cNvPr>
          <p:cNvSpPr>
            <a:spLocks noGrp="1"/>
          </p:cNvSpPr>
          <p:nvPr>
            <p:ph type="sldNum" sz="quarter" idx="12"/>
          </p:nvPr>
        </p:nvSpPr>
        <p:spPr/>
        <p:txBody>
          <a:bodyPr/>
          <a:lstStyle/>
          <a:p>
            <a:fld id="{936F8E82-FA06-4262-BC24-5C54F77931AE}" type="slidenum">
              <a:rPr lang="nl-BE" smtClean="0"/>
              <a:t>56</a:t>
            </a:fld>
            <a:endParaRPr lang="nl-BE"/>
          </a:p>
        </p:txBody>
      </p:sp>
      <p:graphicFrame>
        <p:nvGraphicFramePr>
          <p:cNvPr id="6" name="Tableau 5">
            <a:extLst>
              <a:ext uri="{FF2B5EF4-FFF2-40B4-BE49-F238E27FC236}">
                <a16:creationId xmlns:a16="http://schemas.microsoft.com/office/drawing/2014/main" id="{0D53E859-ACE0-2A44-CF83-1CDF70048681}"/>
              </a:ext>
            </a:extLst>
          </p:cNvPr>
          <p:cNvGraphicFramePr>
            <a:graphicFrameLocks noGrp="1"/>
          </p:cNvGraphicFramePr>
          <p:nvPr/>
        </p:nvGraphicFramePr>
        <p:xfrm>
          <a:off x="4871865" y="9431817"/>
          <a:ext cx="2396059" cy="137160"/>
        </p:xfrm>
        <a:graphic>
          <a:graphicData uri="http://schemas.openxmlformats.org/drawingml/2006/table">
            <a:tbl>
              <a:tblPr firstRow="1" firstCol="1" bandRow="1">
                <a:tableStyleId>{5C22544A-7EE6-4342-B048-85BDC9FD1C3A}</a:tableStyleId>
              </a:tblPr>
              <a:tblGrid>
                <a:gridCol w="2396059">
                  <a:extLst>
                    <a:ext uri="{9D8B030D-6E8A-4147-A177-3AD203B41FA5}">
                      <a16:colId xmlns:a16="http://schemas.microsoft.com/office/drawing/2014/main" val="2629792735"/>
                    </a:ext>
                  </a:extLst>
                </a:gridCol>
              </a:tblGrid>
              <a:tr h="45719">
                <a:tc>
                  <a:txBody>
                    <a:bodyPr/>
                    <a:lstStyle/>
                    <a:p>
                      <a:pPr indent="5715" algn="just">
                        <a:spcBef>
                          <a:spcPts val="400"/>
                        </a:spcBef>
                        <a:spcAft>
                          <a:spcPts val="600"/>
                        </a:spcAft>
                      </a:pPr>
                      <a:endParaRPr lang="en-US" sz="900" dirty="0">
                        <a:effectLst/>
                        <a:latin typeface="Times New Roman" panose="02020603050405020304" pitchFamily="18" charset="0"/>
                        <a:ea typeface="Times New Roman" panose="02020603050405020304" pitchFamily="18" charset="0"/>
                      </a:endParaRPr>
                    </a:p>
                  </a:txBody>
                  <a:tcPr marL="55532" marR="55532" marT="0" marB="0"/>
                </a:tc>
                <a:extLst>
                  <a:ext uri="{0D108BD9-81ED-4DB2-BD59-A6C34878D82A}">
                    <a16:rowId xmlns:a16="http://schemas.microsoft.com/office/drawing/2014/main" val="1316513617"/>
                  </a:ext>
                </a:extLst>
              </a:tr>
            </a:tbl>
          </a:graphicData>
        </a:graphic>
      </p:graphicFrame>
      <p:graphicFrame>
        <p:nvGraphicFramePr>
          <p:cNvPr id="11" name="Espace réservé du contenu 4">
            <a:extLst>
              <a:ext uri="{FF2B5EF4-FFF2-40B4-BE49-F238E27FC236}">
                <a16:creationId xmlns:a16="http://schemas.microsoft.com/office/drawing/2014/main" id="{A04476F3-FE5A-0335-EAD4-65E4512E619C}"/>
              </a:ext>
            </a:extLst>
          </p:cNvPr>
          <p:cNvGraphicFramePr>
            <a:graphicFrameLocks noGrp="1"/>
          </p:cNvGraphicFramePr>
          <p:nvPr>
            <p:ph idx="1"/>
            <p:extLst>
              <p:ext uri="{D42A27DB-BD31-4B8C-83A1-F6EECF244321}">
                <p14:modId xmlns:p14="http://schemas.microsoft.com/office/powerpoint/2010/main" val="416010006"/>
              </p:ext>
            </p:extLst>
          </p:nvPr>
        </p:nvGraphicFramePr>
        <p:xfrm>
          <a:off x="1231900" y="44027"/>
          <a:ext cx="10960100" cy="6813973"/>
        </p:xfrm>
        <a:graphic>
          <a:graphicData uri="http://schemas.openxmlformats.org/drawingml/2006/table">
            <a:tbl>
              <a:tblPr/>
              <a:tblGrid>
                <a:gridCol w="3129290">
                  <a:extLst>
                    <a:ext uri="{9D8B030D-6E8A-4147-A177-3AD203B41FA5}">
                      <a16:colId xmlns:a16="http://schemas.microsoft.com/office/drawing/2014/main" val="1110076806"/>
                    </a:ext>
                  </a:extLst>
                </a:gridCol>
                <a:gridCol w="4546346">
                  <a:extLst>
                    <a:ext uri="{9D8B030D-6E8A-4147-A177-3AD203B41FA5}">
                      <a16:colId xmlns:a16="http://schemas.microsoft.com/office/drawing/2014/main" val="2960536139"/>
                    </a:ext>
                  </a:extLst>
                </a:gridCol>
                <a:gridCol w="3284464">
                  <a:extLst>
                    <a:ext uri="{9D8B030D-6E8A-4147-A177-3AD203B41FA5}">
                      <a16:colId xmlns:a16="http://schemas.microsoft.com/office/drawing/2014/main" val="3623723165"/>
                    </a:ext>
                  </a:extLst>
                </a:gridCol>
              </a:tblGrid>
              <a:tr h="1073201">
                <a:tc>
                  <a:txBody>
                    <a:bodyPr/>
                    <a:lstStyle/>
                    <a:p>
                      <a:pPr algn="ctr" latinLnBrk="1"/>
                      <a:r>
                        <a:rPr lang="fr-BE" sz="2400" b="1" dirty="0">
                          <a:solidFill>
                            <a:schemeClr val="tx1"/>
                          </a:solidFill>
                          <a:effectLst/>
                        </a:rPr>
                        <a:t>Niveau </a:t>
                      </a:r>
                    </a:p>
                    <a:p>
                      <a:pPr algn="ctr" latinLnBrk="1"/>
                      <a:r>
                        <a:rPr lang="fr-BE" sz="2400" b="1" dirty="0">
                          <a:solidFill>
                            <a:schemeClr val="tx1"/>
                          </a:solidFill>
                          <a:effectLst/>
                        </a:rPr>
                        <a:t>de peine</a:t>
                      </a:r>
                    </a:p>
                  </a:txBody>
                  <a:tcPr marL="39110" marR="39110" marT="7822" marB="7822" anchor="ctr">
                    <a:lnL w="9525" cap="flat" cmpd="sng" algn="ctr">
                      <a:solidFill>
                        <a:srgbClr val="30B7A7"/>
                      </a:solidFill>
                      <a:prstDash val="solid"/>
                      <a:round/>
                      <a:headEnd type="none" w="med" len="med"/>
                      <a:tailEnd type="none" w="med" len="med"/>
                    </a:lnL>
                    <a:lnR w="9525" cap="flat" cmpd="sng" algn="ctr">
                      <a:solidFill>
                        <a:srgbClr val="90BAA7"/>
                      </a:solidFill>
                      <a:prstDash val="solid"/>
                      <a:round/>
                      <a:headEnd type="none" w="med" len="med"/>
                      <a:tailEnd type="none" w="med" len="med"/>
                    </a:lnR>
                    <a:lnT w="9525" cap="flat" cmpd="sng" algn="ctr">
                      <a:solidFill>
                        <a:srgbClr val="D0B6A7"/>
                      </a:solidFill>
                      <a:prstDash val="solid"/>
                      <a:round/>
                      <a:headEnd type="none" w="med" len="med"/>
                      <a:tailEnd type="none" w="med" len="med"/>
                    </a:lnT>
                    <a:lnB w="9525" cap="flat" cmpd="sng" algn="ctr">
                      <a:solidFill>
                        <a:srgbClr val="30B7A7"/>
                      </a:solidFill>
                      <a:prstDash val="solid"/>
                      <a:round/>
                      <a:headEnd type="none" w="med" len="med"/>
                      <a:tailEnd type="none" w="med" len="med"/>
                    </a:lnB>
                    <a:solidFill>
                      <a:srgbClr val="FFFFFF">
                        <a:alpha val="44000"/>
                      </a:srgbClr>
                    </a:solidFill>
                  </a:tcPr>
                </a:tc>
                <a:tc>
                  <a:txBody>
                    <a:bodyPr/>
                    <a:lstStyle/>
                    <a:p>
                      <a:pPr algn="ctr" latinLnBrk="1"/>
                      <a:r>
                        <a:rPr lang="fr-BE" sz="2400" b="1" dirty="0">
                          <a:solidFill>
                            <a:schemeClr val="tx1"/>
                          </a:solidFill>
                          <a:effectLst/>
                        </a:rPr>
                        <a:t>Montant de l'amende</a:t>
                      </a:r>
                    </a:p>
                  </a:txBody>
                  <a:tcPr marL="39110" marR="39110" marT="7822" marB="7822" anchor="ctr">
                    <a:lnL w="9525" cap="flat" cmpd="sng" algn="ctr">
                      <a:solidFill>
                        <a:srgbClr val="90BAA7"/>
                      </a:solidFill>
                      <a:prstDash val="solid"/>
                      <a:round/>
                      <a:headEnd type="none" w="med" len="med"/>
                      <a:tailEnd type="none" w="med" len="med"/>
                    </a:lnL>
                    <a:lnR w="9525" cap="flat" cmpd="sng" algn="ctr">
                      <a:solidFill>
                        <a:srgbClr val="90BAA7"/>
                      </a:solidFill>
                      <a:prstDash val="solid"/>
                      <a:round/>
                      <a:headEnd type="none" w="med" len="med"/>
                      <a:tailEnd type="none" w="med" len="med"/>
                    </a:lnR>
                    <a:lnT w="9525" cap="flat" cmpd="sng" algn="ctr">
                      <a:solidFill>
                        <a:srgbClr val="D0B6A7"/>
                      </a:solidFill>
                      <a:prstDash val="solid"/>
                      <a:round/>
                      <a:headEnd type="none" w="med" len="med"/>
                      <a:tailEnd type="none" w="med" len="med"/>
                    </a:lnT>
                    <a:lnB w="9525" cap="flat" cmpd="sng" algn="ctr">
                      <a:solidFill>
                        <a:srgbClr val="30B7A7"/>
                      </a:solidFill>
                      <a:prstDash val="solid"/>
                      <a:round/>
                      <a:headEnd type="none" w="med" len="med"/>
                      <a:tailEnd type="none" w="med" len="med"/>
                    </a:lnB>
                    <a:solidFill>
                      <a:srgbClr val="FFFFFF">
                        <a:alpha val="44000"/>
                      </a:srgbClr>
                    </a:solidFill>
                  </a:tcPr>
                </a:tc>
                <a:tc>
                  <a:txBody>
                    <a:bodyPr/>
                    <a:lstStyle/>
                    <a:p>
                      <a:pPr algn="ctr" latinLnBrk="1"/>
                      <a:r>
                        <a:rPr lang="fr-BE" sz="2400" b="1" dirty="0">
                          <a:solidFill>
                            <a:schemeClr val="tx1"/>
                          </a:solidFill>
                          <a:effectLst/>
                        </a:rPr>
                        <a:t>Peine en cas de </a:t>
                      </a:r>
                    </a:p>
                    <a:p>
                      <a:pPr algn="ctr" latinLnBrk="1"/>
                      <a:r>
                        <a:rPr lang="fr-BE" sz="2400" b="1" dirty="0">
                          <a:solidFill>
                            <a:schemeClr val="tx1"/>
                          </a:solidFill>
                          <a:effectLst/>
                        </a:rPr>
                        <a:t>circonstances </a:t>
                      </a:r>
                    </a:p>
                    <a:p>
                      <a:pPr algn="ctr" latinLnBrk="1"/>
                      <a:r>
                        <a:rPr lang="fr-BE" sz="2400" b="1" dirty="0">
                          <a:solidFill>
                            <a:schemeClr val="tx1"/>
                          </a:solidFill>
                          <a:effectLst/>
                        </a:rPr>
                        <a:t>atténuantes</a:t>
                      </a:r>
                    </a:p>
                  </a:txBody>
                  <a:tcPr marL="39110" marR="39110" marT="7822" marB="7822" anchor="ctr">
                    <a:lnL w="9525" cap="flat" cmpd="sng" algn="ctr">
                      <a:solidFill>
                        <a:srgbClr val="90BAA7"/>
                      </a:solidFill>
                      <a:prstDash val="solid"/>
                      <a:round/>
                      <a:headEnd type="none" w="med" len="med"/>
                      <a:tailEnd type="none" w="med" len="med"/>
                    </a:lnL>
                    <a:lnR w="9525" cap="flat" cmpd="sng" algn="ctr">
                      <a:solidFill>
                        <a:srgbClr val="30B7A7"/>
                      </a:solidFill>
                      <a:prstDash val="solid"/>
                      <a:round/>
                      <a:headEnd type="none" w="med" len="med"/>
                      <a:tailEnd type="none" w="med" len="med"/>
                    </a:lnR>
                    <a:lnT w="9525" cap="flat" cmpd="sng" algn="ctr">
                      <a:solidFill>
                        <a:srgbClr val="D0B6A7"/>
                      </a:solidFill>
                      <a:prstDash val="solid"/>
                      <a:round/>
                      <a:headEnd type="none" w="med" len="med"/>
                      <a:tailEnd type="none" w="med" len="med"/>
                    </a:lnT>
                    <a:lnB w="9525" cap="flat" cmpd="sng" algn="ctr">
                      <a:solidFill>
                        <a:srgbClr val="30B7A7"/>
                      </a:solidFill>
                      <a:prstDash val="solid"/>
                      <a:round/>
                      <a:headEnd type="none" w="med" len="med"/>
                      <a:tailEnd type="none" w="med" len="med"/>
                    </a:lnB>
                    <a:solidFill>
                      <a:srgbClr val="FFFFFF">
                        <a:alpha val="44000"/>
                      </a:srgbClr>
                    </a:solidFill>
                  </a:tcPr>
                </a:tc>
                <a:extLst>
                  <a:ext uri="{0D108BD9-81ED-4DB2-BD59-A6C34878D82A}">
                    <a16:rowId xmlns:a16="http://schemas.microsoft.com/office/drawing/2014/main" val="431859616"/>
                  </a:ext>
                </a:extLst>
              </a:tr>
              <a:tr h="603195">
                <a:tc>
                  <a:txBody>
                    <a:bodyPr/>
                    <a:lstStyle/>
                    <a:p>
                      <a:pPr algn="ctr" latinLnBrk="1"/>
                      <a:r>
                        <a:rPr lang="fr-BE" sz="2800" b="1" dirty="0">
                          <a:solidFill>
                            <a:schemeClr val="tx1"/>
                          </a:solidFill>
                          <a:effectLst/>
                        </a:rPr>
                        <a:t>Niveau 8</a:t>
                      </a:r>
                    </a:p>
                  </a:txBody>
                  <a:tcPr marL="39110" marR="39110" marT="7822" marB="7822" anchor="ctr">
                    <a:lnL w="9525" cap="flat" cmpd="sng" algn="ctr">
                      <a:solidFill>
                        <a:srgbClr val="B0BBA7"/>
                      </a:solidFill>
                      <a:prstDash val="solid"/>
                      <a:round/>
                      <a:headEnd type="none" w="med" len="med"/>
                      <a:tailEnd type="none" w="med" len="med"/>
                    </a:lnL>
                    <a:lnR w="9525" cap="flat" cmpd="sng" algn="ctr">
                      <a:solidFill>
                        <a:srgbClr val="B0BBA7"/>
                      </a:solidFill>
                      <a:prstDash val="solid"/>
                      <a:round/>
                      <a:headEnd type="none" w="med" len="med"/>
                      <a:tailEnd type="none" w="med" len="med"/>
                    </a:lnR>
                    <a:lnT w="9525" cap="flat" cmpd="sng" algn="ctr">
                      <a:solidFill>
                        <a:srgbClr val="30B7A7"/>
                      </a:solidFill>
                      <a:prstDash val="solid"/>
                      <a:round/>
                      <a:headEnd type="none" w="med" len="med"/>
                      <a:tailEnd type="none" w="med" len="med"/>
                    </a:lnT>
                    <a:lnB w="9525" cap="flat" cmpd="sng" algn="ctr">
                      <a:solidFill>
                        <a:srgbClr val="30B7A7"/>
                      </a:solidFill>
                      <a:prstDash val="solid"/>
                      <a:round/>
                      <a:headEnd type="none" w="med" len="med"/>
                      <a:tailEnd type="none" w="med" len="med"/>
                    </a:lnB>
                    <a:solidFill>
                      <a:srgbClr val="FFFFFF">
                        <a:alpha val="44000"/>
                      </a:srgbClr>
                    </a:solidFill>
                  </a:tcPr>
                </a:tc>
                <a:tc>
                  <a:txBody>
                    <a:bodyPr/>
                    <a:lstStyle/>
                    <a:p>
                      <a:pPr latinLnBrk="1"/>
                      <a:r>
                        <a:rPr lang="fr-BE" sz="2000" dirty="0">
                          <a:solidFill>
                            <a:schemeClr val="tx1"/>
                          </a:solidFill>
                          <a:effectLst/>
                        </a:rPr>
                        <a:t>Plus de 4.000.000 € à 5.760.000 € au plus</a:t>
                      </a:r>
                    </a:p>
                  </a:txBody>
                  <a:tcPr marL="39110" marR="39110" marT="7822" marB="7822" anchor="ctr">
                    <a:lnL w="9525" cap="flat" cmpd="sng" algn="ctr">
                      <a:solidFill>
                        <a:srgbClr val="B0BBA7"/>
                      </a:solidFill>
                      <a:prstDash val="solid"/>
                      <a:round/>
                      <a:headEnd type="none" w="med" len="med"/>
                      <a:tailEnd type="none" w="med" len="med"/>
                    </a:lnL>
                    <a:lnR w="9525" cap="flat" cmpd="sng" algn="ctr">
                      <a:solidFill>
                        <a:srgbClr val="B0BBA7"/>
                      </a:solidFill>
                      <a:prstDash val="solid"/>
                      <a:round/>
                      <a:headEnd type="none" w="med" len="med"/>
                      <a:tailEnd type="none" w="med" len="med"/>
                    </a:lnR>
                    <a:lnT w="9525" cap="flat" cmpd="sng" algn="ctr">
                      <a:solidFill>
                        <a:srgbClr val="30B7A7"/>
                      </a:solidFill>
                      <a:prstDash val="solid"/>
                      <a:round/>
                      <a:headEnd type="none" w="med" len="med"/>
                      <a:tailEnd type="none" w="med" len="med"/>
                    </a:lnT>
                    <a:lnB w="9525" cap="flat" cmpd="sng" algn="ctr">
                      <a:solidFill>
                        <a:srgbClr val="90BAA7"/>
                      </a:solidFill>
                      <a:prstDash val="solid"/>
                      <a:round/>
                      <a:headEnd type="none" w="med" len="med"/>
                      <a:tailEnd type="none" w="med" len="med"/>
                    </a:lnB>
                    <a:solidFill>
                      <a:srgbClr val="FFFFFF">
                        <a:alpha val="44000"/>
                      </a:srgbClr>
                    </a:solidFill>
                  </a:tcPr>
                </a:tc>
                <a:tc>
                  <a:txBody>
                    <a:bodyPr/>
                    <a:lstStyle/>
                    <a:p>
                      <a:pPr algn="ctr" latinLnBrk="1"/>
                      <a:r>
                        <a:rPr lang="fr-BE" sz="2400" b="1" dirty="0">
                          <a:solidFill>
                            <a:schemeClr val="tx1"/>
                          </a:solidFill>
                          <a:effectLst/>
                        </a:rPr>
                        <a:t>Niveau 7, 6, 5, 4 ou 3</a:t>
                      </a:r>
                    </a:p>
                  </a:txBody>
                  <a:tcPr marL="39110" marR="39110" marT="7822" marB="7822" anchor="ctr">
                    <a:lnL w="9525" cap="flat" cmpd="sng" algn="ctr">
                      <a:solidFill>
                        <a:srgbClr val="B0BBA7"/>
                      </a:solidFill>
                      <a:prstDash val="solid"/>
                      <a:round/>
                      <a:headEnd type="none" w="med" len="med"/>
                      <a:tailEnd type="none" w="med" len="med"/>
                    </a:lnL>
                    <a:lnR w="9525" cap="flat" cmpd="sng" algn="ctr">
                      <a:solidFill>
                        <a:srgbClr val="90BAA7"/>
                      </a:solidFill>
                      <a:prstDash val="solid"/>
                      <a:round/>
                      <a:headEnd type="none" w="med" len="med"/>
                      <a:tailEnd type="none" w="med" len="med"/>
                    </a:lnR>
                    <a:lnT w="9525" cap="flat" cmpd="sng" algn="ctr">
                      <a:solidFill>
                        <a:srgbClr val="30B7A7"/>
                      </a:solidFill>
                      <a:prstDash val="solid"/>
                      <a:round/>
                      <a:headEnd type="none" w="med" len="med"/>
                      <a:tailEnd type="none" w="med" len="med"/>
                    </a:lnT>
                    <a:lnB w="9525" cap="flat" cmpd="sng" algn="ctr">
                      <a:solidFill>
                        <a:srgbClr val="30B7A7"/>
                      </a:solidFill>
                      <a:prstDash val="solid"/>
                      <a:round/>
                      <a:headEnd type="none" w="med" len="med"/>
                      <a:tailEnd type="none" w="med" len="med"/>
                    </a:lnB>
                    <a:solidFill>
                      <a:srgbClr val="FFFFFF">
                        <a:alpha val="44000"/>
                      </a:srgbClr>
                    </a:solidFill>
                  </a:tcPr>
                </a:tc>
                <a:extLst>
                  <a:ext uri="{0D108BD9-81ED-4DB2-BD59-A6C34878D82A}">
                    <a16:rowId xmlns:a16="http://schemas.microsoft.com/office/drawing/2014/main" val="536992532"/>
                  </a:ext>
                </a:extLst>
              </a:tr>
              <a:tr h="603195">
                <a:tc>
                  <a:txBody>
                    <a:bodyPr/>
                    <a:lstStyle/>
                    <a:p>
                      <a:pPr algn="ctr" latinLnBrk="1"/>
                      <a:r>
                        <a:rPr lang="fr-BE" sz="2800" b="1" dirty="0">
                          <a:solidFill>
                            <a:schemeClr val="tx1"/>
                          </a:solidFill>
                          <a:effectLst/>
                        </a:rPr>
                        <a:t>Niveau 7</a:t>
                      </a:r>
                    </a:p>
                  </a:txBody>
                  <a:tcPr marL="39110" marR="39110" marT="7822" marB="7822" anchor="ctr">
                    <a:lnL w="9525" cap="flat" cmpd="sng" algn="ctr">
                      <a:solidFill>
                        <a:srgbClr val="B0BBA7"/>
                      </a:solidFill>
                      <a:prstDash val="solid"/>
                      <a:round/>
                      <a:headEnd type="none" w="med" len="med"/>
                      <a:tailEnd type="none" w="med" len="med"/>
                    </a:lnL>
                    <a:lnR w="9525" cap="flat" cmpd="sng" algn="ctr">
                      <a:solidFill>
                        <a:srgbClr val="B0BBA7"/>
                      </a:solidFill>
                      <a:prstDash val="solid"/>
                      <a:round/>
                      <a:headEnd type="none" w="med" len="med"/>
                      <a:tailEnd type="none" w="med" len="med"/>
                    </a:lnR>
                    <a:lnT w="9525" cap="flat" cmpd="sng" algn="ctr">
                      <a:solidFill>
                        <a:srgbClr val="30B7A7"/>
                      </a:solidFill>
                      <a:prstDash val="solid"/>
                      <a:round/>
                      <a:headEnd type="none" w="med" len="med"/>
                      <a:tailEnd type="none" w="med" len="med"/>
                    </a:lnT>
                    <a:lnB w="9525" cap="flat" cmpd="sng" algn="ctr">
                      <a:solidFill>
                        <a:srgbClr val="B0BBA7"/>
                      </a:solidFill>
                      <a:prstDash val="solid"/>
                      <a:round/>
                      <a:headEnd type="none" w="med" len="med"/>
                      <a:tailEnd type="none" w="med" len="med"/>
                    </a:lnB>
                    <a:solidFill>
                      <a:srgbClr val="FFFFFF">
                        <a:alpha val="44000"/>
                      </a:srgbClr>
                    </a:solidFill>
                  </a:tcPr>
                </a:tc>
                <a:tc>
                  <a:txBody>
                    <a:bodyPr/>
                    <a:lstStyle/>
                    <a:p>
                      <a:pPr latinLnBrk="1"/>
                      <a:r>
                        <a:rPr lang="fr-BE" sz="2000" dirty="0">
                          <a:solidFill>
                            <a:schemeClr val="tx1"/>
                          </a:solidFill>
                          <a:effectLst/>
                        </a:rPr>
                        <a:t>Plus de 1.600.000 € à 4.000.000 € au plus</a:t>
                      </a:r>
                    </a:p>
                  </a:txBody>
                  <a:tcPr marL="39110" marR="39110" marT="7822" marB="7822" anchor="ctr">
                    <a:lnL w="9525" cap="flat" cmpd="sng" algn="ctr">
                      <a:solidFill>
                        <a:srgbClr val="B0BBA7"/>
                      </a:solidFill>
                      <a:prstDash val="solid"/>
                      <a:round/>
                      <a:headEnd type="none" w="med" len="med"/>
                      <a:tailEnd type="none" w="med" len="med"/>
                    </a:lnL>
                    <a:lnR w="9525" cap="flat" cmpd="sng" algn="ctr">
                      <a:solidFill>
                        <a:srgbClr val="B0BBA7"/>
                      </a:solidFill>
                      <a:prstDash val="solid"/>
                      <a:round/>
                      <a:headEnd type="none" w="med" len="med"/>
                      <a:tailEnd type="none" w="med" len="med"/>
                    </a:lnR>
                    <a:lnT w="9525" cap="flat" cmpd="sng" algn="ctr">
                      <a:solidFill>
                        <a:srgbClr val="90BAA7"/>
                      </a:solidFill>
                      <a:prstDash val="solid"/>
                      <a:round/>
                      <a:headEnd type="none" w="med" len="med"/>
                      <a:tailEnd type="none" w="med" len="med"/>
                    </a:lnT>
                    <a:lnB w="9525" cap="flat" cmpd="sng" algn="ctr">
                      <a:solidFill>
                        <a:srgbClr val="90BAA7"/>
                      </a:solidFill>
                      <a:prstDash val="solid"/>
                      <a:round/>
                      <a:headEnd type="none" w="med" len="med"/>
                      <a:tailEnd type="none" w="med" len="med"/>
                    </a:lnB>
                    <a:solidFill>
                      <a:srgbClr val="FFFFFF">
                        <a:alpha val="44000"/>
                      </a:srgbClr>
                    </a:solidFill>
                  </a:tcPr>
                </a:tc>
                <a:tc>
                  <a:txBody>
                    <a:bodyPr/>
                    <a:lstStyle/>
                    <a:p>
                      <a:pPr algn="ctr" latinLnBrk="1"/>
                      <a:r>
                        <a:rPr lang="fr-BE" sz="2400" b="1" dirty="0">
                          <a:solidFill>
                            <a:schemeClr val="tx1"/>
                          </a:solidFill>
                          <a:effectLst/>
                        </a:rPr>
                        <a:t>Niveau 6, 5, 4 ou 3</a:t>
                      </a:r>
                    </a:p>
                  </a:txBody>
                  <a:tcPr marL="39110" marR="39110" marT="7822" marB="7822" anchor="ctr">
                    <a:lnL w="9525" cap="flat" cmpd="sng" algn="ctr">
                      <a:solidFill>
                        <a:srgbClr val="B0BBA7"/>
                      </a:solidFill>
                      <a:prstDash val="solid"/>
                      <a:round/>
                      <a:headEnd type="none" w="med" len="med"/>
                      <a:tailEnd type="none" w="med" len="med"/>
                    </a:lnL>
                    <a:lnR w="9525" cap="flat" cmpd="sng" algn="ctr">
                      <a:solidFill>
                        <a:srgbClr val="90BAA7"/>
                      </a:solidFill>
                      <a:prstDash val="solid"/>
                      <a:round/>
                      <a:headEnd type="none" w="med" len="med"/>
                      <a:tailEnd type="none" w="med" len="med"/>
                    </a:lnR>
                    <a:lnT w="9525" cap="flat" cmpd="sng" algn="ctr">
                      <a:solidFill>
                        <a:srgbClr val="30B7A7"/>
                      </a:solidFill>
                      <a:prstDash val="solid"/>
                      <a:round/>
                      <a:headEnd type="none" w="med" len="med"/>
                      <a:tailEnd type="none" w="med" len="med"/>
                    </a:lnT>
                    <a:lnB w="9525" cap="flat" cmpd="sng" algn="ctr">
                      <a:solidFill>
                        <a:srgbClr val="30B7A7"/>
                      </a:solidFill>
                      <a:prstDash val="solid"/>
                      <a:round/>
                      <a:headEnd type="none" w="med" len="med"/>
                      <a:tailEnd type="none" w="med" len="med"/>
                    </a:lnB>
                    <a:solidFill>
                      <a:srgbClr val="FFFFFF">
                        <a:alpha val="44000"/>
                      </a:srgbClr>
                    </a:solidFill>
                  </a:tcPr>
                </a:tc>
                <a:extLst>
                  <a:ext uri="{0D108BD9-81ED-4DB2-BD59-A6C34878D82A}">
                    <a16:rowId xmlns:a16="http://schemas.microsoft.com/office/drawing/2014/main" val="2882723752"/>
                  </a:ext>
                </a:extLst>
              </a:tr>
              <a:tr h="603195">
                <a:tc>
                  <a:txBody>
                    <a:bodyPr/>
                    <a:lstStyle/>
                    <a:p>
                      <a:pPr algn="ctr" latinLnBrk="1"/>
                      <a:r>
                        <a:rPr lang="fr-BE" sz="2800" b="1" dirty="0">
                          <a:solidFill>
                            <a:schemeClr val="tx1"/>
                          </a:solidFill>
                          <a:effectLst/>
                        </a:rPr>
                        <a:t>Niveau 6</a:t>
                      </a:r>
                    </a:p>
                  </a:txBody>
                  <a:tcPr marL="39110" marR="39110" marT="7822" marB="7822" anchor="ctr">
                    <a:lnL w="9525" cap="flat" cmpd="sng" algn="ctr">
                      <a:solidFill>
                        <a:srgbClr val="90BAA7"/>
                      </a:solidFill>
                      <a:prstDash val="solid"/>
                      <a:round/>
                      <a:headEnd type="none" w="med" len="med"/>
                      <a:tailEnd type="none" w="med" len="med"/>
                    </a:lnL>
                    <a:lnR w="9525" cap="flat" cmpd="sng" algn="ctr">
                      <a:solidFill>
                        <a:srgbClr val="B0BBA7"/>
                      </a:solidFill>
                      <a:prstDash val="solid"/>
                      <a:round/>
                      <a:headEnd type="none" w="med" len="med"/>
                      <a:tailEnd type="none" w="med" len="med"/>
                    </a:lnR>
                    <a:lnT w="9525" cap="flat" cmpd="sng" algn="ctr">
                      <a:solidFill>
                        <a:srgbClr val="B0BBA7"/>
                      </a:solidFill>
                      <a:prstDash val="solid"/>
                      <a:round/>
                      <a:headEnd type="none" w="med" len="med"/>
                      <a:tailEnd type="none" w="med" len="med"/>
                    </a:lnT>
                    <a:lnB w="9525" cap="flat" cmpd="sng" algn="ctr">
                      <a:solidFill>
                        <a:srgbClr val="30B7A7"/>
                      </a:solidFill>
                      <a:prstDash val="solid"/>
                      <a:round/>
                      <a:headEnd type="none" w="med" len="med"/>
                      <a:tailEnd type="none" w="med" len="med"/>
                    </a:lnB>
                    <a:solidFill>
                      <a:srgbClr val="FFFFFF">
                        <a:alpha val="44000"/>
                      </a:srgbClr>
                    </a:solidFill>
                  </a:tcPr>
                </a:tc>
                <a:tc>
                  <a:txBody>
                    <a:bodyPr/>
                    <a:lstStyle/>
                    <a:p>
                      <a:pPr latinLnBrk="1"/>
                      <a:r>
                        <a:rPr lang="fr-BE" sz="2000" dirty="0">
                          <a:solidFill>
                            <a:schemeClr val="tx1"/>
                          </a:solidFill>
                          <a:effectLst/>
                        </a:rPr>
                        <a:t>Plus de 1.200.000 € à 1.600.000 € au plus</a:t>
                      </a:r>
                    </a:p>
                  </a:txBody>
                  <a:tcPr marL="39110" marR="39110" marT="7822" marB="7822" anchor="ctr">
                    <a:lnL w="9525" cap="flat" cmpd="sng" algn="ctr">
                      <a:solidFill>
                        <a:srgbClr val="B0BBA7"/>
                      </a:solidFill>
                      <a:prstDash val="solid"/>
                      <a:round/>
                      <a:headEnd type="none" w="med" len="med"/>
                      <a:tailEnd type="none" w="med" len="med"/>
                    </a:lnL>
                    <a:lnR w="9525" cap="flat" cmpd="sng" algn="ctr">
                      <a:solidFill>
                        <a:srgbClr val="B0BBA7"/>
                      </a:solidFill>
                      <a:prstDash val="solid"/>
                      <a:round/>
                      <a:headEnd type="none" w="med" len="med"/>
                      <a:tailEnd type="none" w="med" len="med"/>
                    </a:lnR>
                    <a:lnT w="9525" cap="flat" cmpd="sng" algn="ctr">
                      <a:solidFill>
                        <a:srgbClr val="90BAA7"/>
                      </a:solidFill>
                      <a:prstDash val="solid"/>
                      <a:round/>
                      <a:headEnd type="none" w="med" len="med"/>
                      <a:tailEnd type="none" w="med" len="med"/>
                    </a:lnT>
                    <a:lnB w="9525" cap="flat" cmpd="sng" algn="ctr">
                      <a:solidFill>
                        <a:srgbClr val="B0BBA7"/>
                      </a:solidFill>
                      <a:prstDash val="solid"/>
                      <a:round/>
                      <a:headEnd type="none" w="med" len="med"/>
                      <a:tailEnd type="none" w="med" len="med"/>
                    </a:lnB>
                    <a:solidFill>
                      <a:srgbClr val="FFFFFF">
                        <a:alpha val="44000"/>
                      </a:srgbClr>
                    </a:solidFill>
                  </a:tcPr>
                </a:tc>
                <a:tc>
                  <a:txBody>
                    <a:bodyPr/>
                    <a:lstStyle/>
                    <a:p>
                      <a:pPr algn="ctr" latinLnBrk="1"/>
                      <a:r>
                        <a:rPr lang="fr-BE" sz="2400" b="1" dirty="0">
                          <a:solidFill>
                            <a:schemeClr val="tx1"/>
                          </a:solidFill>
                          <a:effectLst/>
                        </a:rPr>
                        <a:t>Niveau 5, 4, 3 ou 2</a:t>
                      </a:r>
                    </a:p>
                  </a:txBody>
                  <a:tcPr marL="39110" marR="39110" marT="7822" marB="7822" anchor="ctr">
                    <a:lnL w="9525" cap="flat" cmpd="sng" algn="ctr">
                      <a:solidFill>
                        <a:srgbClr val="B0BBA7"/>
                      </a:solidFill>
                      <a:prstDash val="solid"/>
                      <a:round/>
                      <a:headEnd type="none" w="med" len="med"/>
                      <a:tailEnd type="none" w="med" len="med"/>
                    </a:lnL>
                    <a:lnR w="9525" cap="flat" cmpd="sng" algn="ctr">
                      <a:solidFill>
                        <a:srgbClr val="90BAA7"/>
                      </a:solidFill>
                      <a:prstDash val="solid"/>
                      <a:round/>
                      <a:headEnd type="none" w="med" len="med"/>
                      <a:tailEnd type="none" w="med" len="med"/>
                    </a:lnR>
                    <a:lnT w="9525" cap="flat" cmpd="sng" algn="ctr">
                      <a:solidFill>
                        <a:srgbClr val="30B7A7"/>
                      </a:solidFill>
                      <a:prstDash val="solid"/>
                      <a:round/>
                      <a:headEnd type="none" w="med" len="med"/>
                      <a:tailEnd type="none" w="med" len="med"/>
                    </a:lnT>
                    <a:lnB w="9525" cap="flat" cmpd="sng" algn="ctr">
                      <a:solidFill>
                        <a:srgbClr val="D0B6A7"/>
                      </a:solidFill>
                      <a:prstDash val="solid"/>
                      <a:round/>
                      <a:headEnd type="none" w="med" len="med"/>
                      <a:tailEnd type="none" w="med" len="med"/>
                    </a:lnB>
                    <a:solidFill>
                      <a:srgbClr val="FFFFFF">
                        <a:alpha val="44000"/>
                      </a:srgbClr>
                    </a:solidFill>
                  </a:tcPr>
                </a:tc>
                <a:extLst>
                  <a:ext uri="{0D108BD9-81ED-4DB2-BD59-A6C34878D82A}">
                    <a16:rowId xmlns:a16="http://schemas.microsoft.com/office/drawing/2014/main" val="1462797970"/>
                  </a:ext>
                </a:extLst>
              </a:tr>
              <a:tr h="603195">
                <a:tc>
                  <a:txBody>
                    <a:bodyPr/>
                    <a:lstStyle/>
                    <a:p>
                      <a:pPr algn="ctr" latinLnBrk="1"/>
                      <a:r>
                        <a:rPr lang="fr-BE" sz="2800" b="1">
                          <a:solidFill>
                            <a:schemeClr val="tx1"/>
                          </a:solidFill>
                          <a:effectLst/>
                        </a:rPr>
                        <a:t>Niveau 5</a:t>
                      </a:r>
                    </a:p>
                  </a:txBody>
                  <a:tcPr marL="39110" marR="39110" marT="7822" marB="7822" anchor="ctr">
                    <a:lnL w="9525" cap="flat" cmpd="sng" algn="ctr">
                      <a:solidFill>
                        <a:srgbClr val="B0BBA7"/>
                      </a:solidFill>
                      <a:prstDash val="solid"/>
                      <a:round/>
                      <a:headEnd type="none" w="med" len="med"/>
                      <a:tailEnd type="none" w="med" len="med"/>
                    </a:lnL>
                    <a:lnR w="9525" cap="flat" cmpd="sng" algn="ctr">
                      <a:solidFill>
                        <a:srgbClr val="90BAA7"/>
                      </a:solidFill>
                      <a:prstDash val="solid"/>
                      <a:round/>
                      <a:headEnd type="none" w="med" len="med"/>
                      <a:tailEnd type="none" w="med" len="med"/>
                    </a:lnR>
                    <a:lnT w="9525" cap="flat" cmpd="sng" algn="ctr">
                      <a:solidFill>
                        <a:srgbClr val="30B7A7"/>
                      </a:solidFill>
                      <a:prstDash val="solid"/>
                      <a:round/>
                      <a:headEnd type="none" w="med" len="med"/>
                      <a:tailEnd type="none" w="med" len="med"/>
                    </a:lnT>
                    <a:lnB w="9525" cap="flat" cmpd="sng" algn="ctr">
                      <a:solidFill>
                        <a:srgbClr val="D0DDA7"/>
                      </a:solidFill>
                      <a:prstDash val="solid"/>
                      <a:round/>
                      <a:headEnd type="none" w="med" len="med"/>
                      <a:tailEnd type="none" w="med" len="med"/>
                    </a:lnB>
                    <a:solidFill>
                      <a:srgbClr val="FFFFFF">
                        <a:alpha val="44000"/>
                      </a:srgbClr>
                    </a:solidFill>
                  </a:tcPr>
                </a:tc>
                <a:tc>
                  <a:txBody>
                    <a:bodyPr/>
                    <a:lstStyle/>
                    <a:p>
                      <a:pPr latinLnBrk="1"/>
                      <a:r>
                        <a:rPr lang="fr-BE" sz="2000" dirty="0">
                          <a:solidFill>
                            <a:schemeClr val="tx1"/>
                          </a:solidFill>
                          <a:effectLst/>
                        </a:rPr>
                        <a:t>Plus de 800.000 € à 1.200.000 € au plus</a:t>
                      </a:r>
                    </a:p>
                  </a:txBody>
                  <a:tcPr marL="39110" marR="39110" marT="7822" marB="7822" anchor="ctr">
                    <a:lnL w="9525" cap="flat" cmpd="sng" algn="ctr">
                      <a:solidFill>
                        <a:srgbClr val="90BAA7"/>
                      </a:solidFill>
                      <a:prstDash val="solid"/>
                      <a:round/>
                      <a:headEnd type="none" w="med" len="med"/>
                      <a:tailEnd type="none" w="med" len="med"/>
                    </a:lnL>
                    <a:lnR w="9525" cap="flat" cmpd="sng" algn="ctr">
                      <a:solidFill>
                        <a:srgbClr val="10DDA7"/>
                      </a:solidFill>
                      <a:prstDash val="solid"/>
                      <a:round/>
                      <a:headEnd type="none" w="med" len="med"/>
                      <a:tailEnd type="none" w="med" len="med"/>
                    </a:lnR>
                    <a:lnT w="9525" cap="flat" cmpd="sng" algn="ctr">
                      <a:solidFill>
                        <a:srgbClr val="B0BBA7"/>
                      </a:solidFill>
                      <a:prstDash val="solid"/>
                      <a:round/>
                      <a:headEnd type="none" w="med" len="med"/>
                      <a:tailEnd type="none" w="med" len="med"/>
                    </a:lnT>
                    <a:lnB w="9525" cap="flat" cmpd="sng" algn="ctr">
                      <a:solidFill>
                        <a:srgbClr val="30D8A7"/>
                      </a:solidFill>
                      <a:prstDash val="solid"/>
                      <a:round/>
                      <a:headEnd type="none" w="med" len="med"/>
                      <a:tailEnd type="none" w="med" len="med"/>
                    </a:lnB>
                    <a:solidFill>
                      <a:srgbClr val="FFFFFF">
                        <a:alpha val="44000"/>
                      </a:srgbClr>
                    </a:solidFill>
                  </a:tcPr>
                </a:tc>
                <a:tc>
                  <a:txBody>
                    <a:bodyPr/>
                    <a:lstStyle/>
                    <a:p>
                      <a:pPr algn="ctr" latinLnBrk="1"/>
                      <a:r>
                        <a:rPr lang="fr-BE" sz="2400" b="1" dirty="0">
                          <a:solidFill>
                            <a:schemeClr val="tx1"/>
                          </a:solidFill>
                          <a:effectLst/>
                        </a:rPr>
                        <a:t>Niveau 4, 3 ou 2</a:t>
                      </a:r>
                    </a:p>
                  </a:txBody>
                  <a:tcPr marL="39110" marR="39110" marT="7822" marB="7822" anchor="ctr">
                    <a:lnL w="9525" cap="flat" cmpd="sng" algn="ctr">
                      <a:solidFill>
                        <a:srgbClr val="10DDA7"/>
                      </a:solidFill>
                      <a:prstDash val="solid"/>
                      <a:round/>
                      <a:headEnd type="none" w="med" len="med"/>
                      <a:tailEnd type="none" w="med" len="med"/>
                    </a:lnL>
                    <a:lnR w="9525" cap="flat" cmpd="sng" algn="ctr">
                      <a:solidFill>
                        <a:srgbClr val="30B7A7"/>
                      </a:solidFill>
                      <a:prstDash val="solid"/>
                      <a:round/>
                      <a:headEnd type="none" w="med" len="med"/>
                      <a:tailEnd type="none" w="med" len="med"/>
                    </a:lnR>
                    <a:lnT w="9525" cap="flat" cmpd="sng" algn="ctr">
                      <a:solidFill>
                        <a:srgbClr val="D0B6A7"/>
                      </a:solidFill>
                      <a:prstDash val="solid"/>
                      <a:round/>
                      <a:headEnd type="none" w="med" len="med"/>
                      <a:tailEnd type="none" w="med" len="med"/>
                    </a:lnT>
                    <a:lnB w="9525" cap="flat" cmpd="sng" algn="ctr">
                      <a:solidFill>
                        <a:srgbClr val="30DBA7"/>
                      </a:solidFill>
                      <a:prstDash val="solid"/>
                      <a:round/>
                      <a:headEnd type="none" w="med" len="med"/>
                      <a:tailEnd type="none" w="med" len="med"/>
                    </a:lnB>
                    <a:solidFill>
                      <a:srgbClr val="FFFFFF">
                        <a:alpha val="44000"/>
                      </a:srgbClr>
                    </a:solidFill>
                  </a:tcPr>
                </a:tc>
                <a:extLst>
                  <a:ext uri="{0D108BD9-81ED-4DB2-BD59-A6C34878D82A}">
                    <a16:rowId xmlns:a16="http://schemas.microsoft.com/office/drawing/2014/main" val="1710297762"/>
                  </a:ext>
                </a:extLst>
              </a:tr>
              <a:tr h="603195">
                <a:tc>
                  <a:txBody>
                    <a:bodyPr/>
                    <a:lstStyle/>
                    <a:p>
                      <a:pPr algn="ctr" latinLnBrk="1"/>
                      <a:r>
                        <a:rPr lang="fr-BE" sz="2800" b="1">
                          <a:solidFill>
                            <a:schemeClr val="tx1"/>
                          </a:solidFill>
                          <a:effectLst/>
                        </a:rPr>
                        <a:t>Niveau 4</a:t>
                      </a:r>
                    </a:p>
                  </a:txBody>
                  <a:tcPr marL="39110" marR="39110" marT="7822" marB="7822" anchor="ctr">
                    <a:lnL w="9525" cap="flat" cmpd="sng" algn="ctr">
                      <a:solidFill>
                        <a:srgbClr val="10D7A7"/>
                      </a:solidFill>
                      <a:prstDash val="solid"/>
                      <a:round/>
                      <a:headEnd type="none" w="med" len="med"/>
                      <a:tailEnd type="none" w="med" len="med"/>
                    </a:lnL>
                    <a:lnR w="9525" cap="flat" cmpd="sng" algn="ctr">
                      <a:solidFill>
                        <a:srgbClr val="90D5A7"/>
                      </a:solidFill>
                      <a:prstDash val="solid"/>
                      <a:round/>
                      <a:headEnd type="none" w="med" len="med"/>
                      <a:tailEnd type="none" w="med" len="med"/>
                    </a:lnR>
                    <a:lnT w="9525" cap="flat" cmpd="sng" algn="ctr">
                      <a:solidFill>
                        <a:srgbClr val="D0DDA7"/>
                      </a:solidFill>
                      <a:prstDash val="solid"/>
                      <a:round/>
                      <a:headEnd type="none" w="med" len="med"/>
                      <a:tailEnd type="none" w="med" len="med"/>
                    </a:lnT>
                    <a:lnB w="9525" cap="flat" cmpd="sng" algn="ctr">
                      <a:solidFill>
                        <a:srgbClr val="B0D0A7"/>
                      </a:solidFill>
                      <a:prstDash val="solid"/>
                      <a:round/>
                      <a:headEnd type="none" w="med" len="med"/>
                      <a:tailEnd type="none" w="med" len="med"/>
                    </a:lnB>
                    <a:solidFill>
                      <a:srgbClr val="FFFFFF">
                        <a:alpha val="44000"/>
                      </a:srgbClr>
                    </a:solidFill>
                  </a:tcPr>
                </a:tc>
                <a:tc>
                  <a:txBody>
                    <a:bodyPr/>
                    <a:lstStyle/>
                    <a:p>
                      <a:pPr latinLnBrk="1"/>
                      <a:r>
                        <a:rPr lang="fr-BE" sz="2000">
                          <a:solidFill>
                            <a:schemeClr val="tx1"/>
                          </a:solidFill>
                          <a:effectLst/>
                        </a:rPr>
                        <a:t>Plus de 600.000 € à 800.000 € au plus</a:t>
                      </a:r>
                    </a:p>
                  </a:txBody>
                  <a:tcPr marL="39110" marR="39110" marT="7822" marB="7822" anchor="ctr">
                    <a:lnL w="9525" cap="flat" cmpd="sng" algn="ctr">
                      <a:solidFill>
                        <a:srgbClr val="90D5A7"/>
                      </a:solidFill>
                      <a:prstDash val="solid"/>
                      <a:round/>
                      <a:headEnd type="none" w="med" len="med"/>
                      <a:tailEnd type="none" w="med" len="med"/>
                    </a:lnL>
                    <a:lnR w="9525" cap="flat" cmpd="sng" algn="ctr">
                      <a:solidFill>
                        <a:srgbClr val="50E5A7"/>
                      </a:solidFill>
                      <a:prstDash val="solid"/>
                      <a:round/>
                      <a:headEnd type="none" w="med" len="med"/>
                      <a:tailEnd type="none" w="med" len="med"/>
                    </a:lnR>
                    <a:lnT w="9525" cap="flat" cmpd="sng" algn="ctr">
                      <a:solidFill>
                        <a:srgbClr val="30D8A7"/>
                      </a:solidFill>
                      <a:prstDash val="solid"/>
                      <a:round/>
                      <a:headEnd type="none" w="med" len="med"/>
                      <a:tailEnd type="none" w="med" len="med"/>
                    </a:lnT>
                    <a:lnB w="9525" cap="flat" cmpd="sng" algn="ctr">
                      <a:solidFill>
                        <a:srgbClr val="90D5A7"/>
                      </a:solidFill>
                      <a:prstDash val="solid"/>
                      <a:round/>
                      <a:headEnd type="none" w="med" len="med"/>
                      <a:tailEnd type="none" w="med" len="med"/>
                    </a:lnB>
                    <a:solidFill>
                      <a:srgbClr val="FFFFFF">
                        <a:alpha val="44000"/>
                      </a:srgbClr>
                    </a:solidFill>
                  </a:tcPr>
                </a:tc>
                <a:tc>
                  <a:txBody>
                    <a:bodyPr/>
                    <a:lstStyle/>
                    <a:p>
                      <a:pPr algn="ctr" latinLnBrk="1"/>
                      <a:r>
                        <a:rPr lang="fr-BE" sz="2400" b="1" dirty="0">
                          <a:solidFill>
                            <a:schemeClr val="tx1"/>
                          </a:solidFill>
                          <a:effectLst/>
                        </a:rPr>
                        <a:t>Niveau 3 ou 2</a:t>
                      </a:r>
                    </a:p>
                  </a:txBody>
                  <a:tcPr marL="39110" marR="39110" marT="7822" marB="7822" anchor="ctr">
                    <a:lnL w="9525" cap="flat" cmpd="sng" algn="ctr">
                      <a:solidFill>
                        <a:srgbClr val="50E5A7"/>
                      </a:solidFill>
                      <a:prstDash val="solid"/>
                      <a:round/>
                      <a:headEnd type="none" w="med" len="med"/>
                      <a:tailEnd type="none" w="med" len="med"/>
                    </a:lnL>
                    <a:lnR w="9525" cap="flat" cmpd="sng" algn="ctr">
                      <a:solidFill>
                        <a:srgbClr val="10DDA7"/>
                      </a:solidFill>
                      <a:prstDash val="solid"/>
                      <a:round/>
                      <a:headEnd type="none" w="med" len="med"/>
                      <a:tailEnd type="none" w="med" len="med"/>
                    </a:lnR>
                    <a:lnT w="9525" cap="flat" cmpd="sng" algn="ctr">
                      <a:solidFill>
                        <a:srgbClr val="30DBA7"/>
                      </a:solidFill>
                      <a:prstDash val="solid"/>
                      <a:round/>
                      <a:headEnd type="none" w="med" len="med"/>
                      <a:tailEnd type="none" w="med" len="med"/>
                    </a:lnT>
                    <a:lnB w="9525" cap="flat" cmpd="sng" algn="ctr">
                      <a:solidFill>
                        <a:srgbClr val="50E5A7"/>
                      </a:solidFill>
                      <a:prstDash val="solid"/>
                      <a:round/>
                      <a:headEnd type="none" w="med" len="med"/>
                      <a:tailEnd type="none" w="med" len="med"/>
                    </a:lnB>
                    <a:solidFill>
                      <a:srgbClr val="FFFFFF">
                        <a:alpha val="44000"/>
                      </a:srgbClr>
                    </a:solidFill>
                  </a:tcPr>
                </a:tc>
                <a:extLst>
                  <a:ext uri="{0D108BD9-81ED-4DB2-BD59-A6C34878D82A}">
                    <a16:rowId xmlns:a16="http://schemas.microsoft.com/office/drawing/2014/main" val="3698050077"/>
                  </a:ext>
                </a:extLst>
              </a:tr>
              <a:tr h="603195">
                <a:tc>
                  <a:txBody>
                    <a:bodyPr/>
                    <a:lstStyle/>
                    <a:p>
                      <a:pPr algn="ctr" latinLnBrk="1"/>
                      <a:r>
                        <a:rPr lang="fr-BE" sz="2800" b="1">
                          <a:solidFill>
                            <a:schemeClr val="tx1"/>
                          </a:solidFill>
                          <a:effectLst/>
                        </a:rPr>
                        <a:t>Niveau 3</a:t>
                      </a:r>
                    </a:p>
                  </a:txBody>
                  <a:tcPr marL="39110" marR="39110" marT="7822" marB="7822" anchor="ctr">
                    <a:lnL w="9525" cap="flat" cmpd="sng" algn="ctr">
                      <a:solidFill>
                        <a:srgbClr val="F0CFA7"/>
                      </a:solidFill>
                      <a:prstDash val="solid"/>
                      <a:round/>
                      <a:headEnd type="none" w="med" len="med"/>
                      <a:tailEnd type="none" w="med" len="med"/>
                    </a:lnL>
                    <a:lnR w="9525" cap="flat" cmpd="sng" algn="ctr">
                      <a:solidFill>
                        <a:srgbClr val="70D1A7"/>
                      </a:solidFill>
                      <a:prstDash val="solid"/>
                      <a:round/>
                      <a:headEnd type="none" w="med" len="med"/>
                      <a:tailEnd type="none" w="med" len="med"/>
                    </a:lnR>
                    <a:lnT w="9525" cap="flat" cmpd="sng" algn="ctr">
                      <a:solidFill>
                        <a:srgbClr val="B0D0A7"/>
                      </a:solidFill>
                      <a:prstDash val="solid"/>
                      <a:round/>
                      <a:headEnd type="none" w="med" len="med"/>
                      <a:tailEnd type="none" w="med" len="med"/>
                    </a:lnT>
                    <a:lnB w="9525" cap="flat" cmpd="sng" algn="ctr">
                      <a:solidFill>
                        <a:srgbClr val="50D0A7"/>
                      </a:solidFill>
                      <a:prstDash val="solid"/>
                      <a:round/>
                      <a:headEnd type="none" w="med" len="med"/>
                      <a:tailEnd type="none" w="med" len="med"/>
                    </a:lnB>
                    <a:solidFill>
                      <a:srgbClr val="FFFFFF">
                        <a:alpha val="44000"/>
                      </a:srgbClr>
                    </a:solidFill>
                  </a:tcPr>
                </a:tc>
                <a:tc>
                  <a:txBody>
                    <a:bodyPr/>
                    <a:lstStyle/>
                    <a:p>
                      <a:pPr latinLnBrk="1"/>
                      <a:r>
                        <a:rPr lang="fr-BE" sz="2000">
                          <a:solidFill>
                            <a:schemeClr val="tx1"/>
                          </a:solidFill>
                          <a:effectLst/>
                        </a:rPr>
                        <a:t>Plus de 360.000 € à 600.000 € au plus</a:t>
                      </a:r>
                    </a:p>
                  </a:txBody>
                  <a:tcPr marL="39110" marR="39110" marT="7822" marB="7822" anchor="ctr">
                    <a:lnL w="9525" cap="flat" cmpd="sng" algn="ctr">
                      <a:solidFill>
                        <a:srgbClr val="70D1A7"/>
                      </a:solidFill>
                      <a:prstDash val="solid"/>
                      <a:round/>
                      <a:headEnd type="none" w="med" len="med"/>
                      <a:tailEnd type="none" w="med" len="med"/>
                    </a:lnL>
                    <a:lnR w="9525" cap="flat" cmpd="sng" algn="ctr">
                      <a:solidFill>
                        <a:srgbClr val="70E3A7"/>
                      </a:solidFill>
                      <a:prstDash val="solid"/>
                      <a:round/>
                      <a:headEnd type="none" w="med" len="med"/>
                      <a:tailEnd type="none" w="med" len="med"/>
                    </a:lnR>
                    <a:lnT w="9525" cap="flat" cmpd="sng" algn="ctr">
                      <a:solidFill>
                        <a:srgbClr val="90D5A7"/>
                      </a:solidFill>
                      <a:prstDash val="solid"/>
                      <a:round/>
                      <a:headEnd type="none" w="med" len="med"/>
                      <a:tailEnd type="none" w="med" len="med"/>
                    </a:lnT>
                    <a:lnB w="9525" cap="flat" cmpd="sng" algn="ctr">
                      <a:solidFill>
                        <a:srgbClr val="10D7A7"/>
                      </a:solidFill>
                      <a:prstDash val="solid"/>
                      <a:round/>
                      <a:headEnd type="none" w="med" len="med"/>
                      <a:tailEnd type="none" w="med" len="med"/>
                    </a:lnB>
                    <a:solidFill>
                      <a:srgbClr val="FFFFFF">
                        <a:alpha val="44000"/>
                      </a:srgbClr>
                    </a:solidFill>
                  </a:tcPr>
                </a:tc>
                <a:tc>
                  <a:txBody>
                    <a:bodyPr/>
                    <a:lstStyle/>
                    <a:p>
                      <a:pPr algn="ctr" latinLnBrk="1"/>
                      <a:r>
                        <a:rPr lang="fr-BE" sz="2400" b="1" dirty="0">
                          <a:solidFill>
                            <a:schemeClr val="tx1"/>
                          </a:solidFill>
                          <a:effectLst/>
                        </a:rPr>
                        <a:t>Niveau 2 ou 1</a:t>
                      </a:r>
                    </a:p>
                  </a:txBody>
                  <a:tcPr marL="39110" marR="39110" marT="7822" marB="7822" anchor="ctr">
                    <a:lnL w="9525" cap="flat" cmpd="sng" algn="ctr">
                      <a:solidFill>
                        <a:srgbClr val="70E3A7"/>
                      </a:solidFill>
                      <a:prstDash val="solid"/>
                      <a:round/>
                      <a:headEnd type="none" w="med" len="med"/>
                      <a:tailEnd type="none" w="med" len="med"/>
                    </a:lnL>
                    <a:lnR w="9525" cap="flat" cmpd="sng" algn="ctr">
                      <a:solidFill>
                        <a:srgbClr val="B0E5A7"/>
                      </a:solidFill>
                      <a:prstDash val="solid"/>
                      <a:round/>
                      <a:headEnd type="none" w="med" len="med"/>
                      <a:tailEnd type="none" w="med" len="med"/>
                    </a:lnR>
                    <a:lnT w="9525" cap="flat" cmpd="sng" algn="ctr">
                      <a:solidFill>
                        <a:srgbClr val="50E5A7"/>
                      </a:solidFill>
                      <a:prstDash val="solid"/>
                      <a:round/>
                      <a:headEnd type="none" w="med" len="med"/>
                      <a:tailEnd type="none" w="med" len="med"/>
                    </a:lnT>
                    <a:lnB w="9525" cap="flat" cmpd="sng" algn="ctr">
                      <a:solidFill>
                        <a:srgbClr val="F0CFA7"/>
                      </a:solidFill>
                      <a:prstDash val="solid"/>
                      <a:round/>
                      <a:headEnd type="none" w="med" len="med"/>
                      <a:tailEnd type="none" w="med" len="med"/>
                    </a:lnB>
                    <a:solidFill>
                      <a:srgbClr val="FFFFFF">
                        <a:alpha val="44000"/>
                      </a:srgbClr>
                    </a:solidFill>
                  </a:tcPr>
                </a:tc>
                <a:extLst>
                  <a:ext uri="{0D108BD9-81ED-4DB2-BD59-A6C34878D82A}">
                    <a16:rowId xmlns:a16="http://schemas.microsoft.com/office/drawing/2014/main" val="1148437351"/>
                  </a:ext>
                </a:extLst>
              </a:tr>
              <a:tr h="603195">
                <a:tc>
                  <a:txBody>
                    <a:bodyPr/>
                    <a:lstStyle/>
                    <a:p>
                      <a:pPr algn="ctr" latinLnBrk="1"/>
                      <a:r>
                        <a:rPr lang="fr-BE" sz="2800" b="1">
                          <a:solidFill>
                            <a:schemeClr val="tx1"/>
                          </a:solidFill>
                          <a:effectLst/>
                        </a:rPr>
                        <a:t>Niveau 2</a:t>
                      </a:r>
                    </a:p>
                  </a:txBody>
                  <a:tcPr marL="39110" marR="39110" marT="7822" marB="7822" anchor="ctr">
                    <a:lnL w="9525" cap="flat" cmpd="sng" algn="ctr">
                      <a:solidFill>
                        <a:srgbClr val="B0D0A7"/>
                      </a:solidFill>
                      <a:prstDash val="solid"/>
                      <a:round/>
                      <a:headEnd type="none" w="med" len="med"/>
                      <a:tailEnd type="none" w="med" len="med"/>
                    </a:lnL>
                    <a:lnR w="9525" cap="flat" cmpd="sng" algn="ctr">
                      <a:solidFill>
                        <a:srgbClr val="70DAA7"/>
                      </a:solidFill>
                      <a:prstDash val="solid"/>
                      <a:round/>
                      <a:headEnd type="none" w="med" len="med"/>
                      <a:tailEnd type="none" w="med" len="med"/>
                    </a:lnR>
                    <a:lnT w="9525" cap="flat" cmpd="sng" algn="ctr">
                      <a:solidFill>
                        <a:srgbClr val="50D0A7"/>
                      </a:solidFill>
                      <a:prstDash val="solid"/>
                      <a:round/>
                      <a:headEnd type="none" w="med" len="med"/>
                      <a:tailEnd type="none" w="med" len="med"/>
                    </a:lnT>
                    <a:lnB w="9525" cap="flat" cmpd="sng" algn="ctr">
                      <a:solidFill>
                        <a:srgbClr val="30D8A7"/>
                      </a:solidFill>
                      <a:prstDash val="solid"/>
                      <a:round/>
                      <a:headEnd type="none" w="med" len="med"/>
                      <a:tailEnd type="none" w="med" len="med"/>
                    </a:lnB>
                    <a:solidFill>
                      <a:srgbClr val="FFFFFF">
                        <a:alpha val="44000"/>
                      </a:srgbClr>
                    </a:solidFill>
                  </a:tcPr>
                </a:tc>
                <a:tc>
                  <a:txBody>
                    <a:bodyPr/>
                    <a:lstStyle/>
                    <a:p>
                      <a:pPr latinLnBrk="1"/>
                      <a:r>
                        <a:rPr lang="fr-BE" sz="2000" dirty="0">
                          <a:solidFill>
                            <a:schemeClr val="tx1"/>
                          </a:solidFill>
                          <a:effectLst/>
                        </a:rPr>
                        <a:t>Plus de 20.000 € à 360.000 € au plus </a:t>
                      </a:r>
                    </a:p>
                  </a:txBody>
                  <a:tcPr marL="39110" marR="39110" marT="7822" marB="7822" anchor="ctr">
                    <a:lnL w="9525" cap="flat" cmpd="sng" algn="ctr">
                      <a:solidFill>
                        <a:srgbClr val="70DAA7"/>
                      </a:solidFill>
                      <a:prstDash val="solid"/>
                      <a:round/>
                      <a:headEnd type="none" w="med" len="med"/>
                      <a:tailEnd type="none" w="med" len="med"/>
                    </a:lnL>
                    <a:lnR w="9525" cap="flat" cmpd="sng" algn="ctr">
                      <a:solidFill>
                        <a:srgbClr val="50E5A7"/>
                      </a:solidFill>
                      <a:prstDash val="solid"/>
                      <a:round/>
                      <a:headEnd type="none" w="med" len="med"/>
                      <a:tailEnd type="none" w="med" len="med"/>
                    </a:lnR>
                    <a:lnT w="9525" cap="flat" cmpd="sng" algn="ctr">
                      <a:solidFill>
                        <a:srgbClr val="10D7A7"/>
                      </a:solidFill>
                      <a:prstDash val="solid"/>
                      <a:round/>
                      <a:headEnd type="none" w="med" len="med"/>
                      <a:tailEnd type="none" w="med" len="med"/>
                    </a:lnT>
                    <a:lnB w="9525" cap="flat" cmpd="sng" algn="ctr">
                      <a:solidFill>
                        <a:srgbClr val="30D8A7"/>
                      </a:solidFill>
                      <a:prstDash val="solid"/>
                      <a:round/>
                      <a:headEnd type="none" w="med" len="med"/>
                      <a:tailEnd type="none" w="med" len="med"/>
                    </a:lnB>
                    <a:solidFill>
                      <a:srgbClr val="FFFFFF">
                        <a:alpha val="44000"/>
                      </a:srgbClr>
                    </a:solidFill>
                  </a:tcPr>
                </a:tc>
                <a:tc>
                  <a:txBody>
                    <a:bodyPr/>
                    <a:lstStyle/>
                    <a:p>
                      <a:pPr algn="ctr" latinLnBrk="1"/>
                      <a:r>
                        <a:rPr lang="fr-BE" sz="2400" b="1" dirty="0">
                          <a:solidFill>
                            <a:schemeClr val="tx1"/>
                          </a:solidFill>
                          <a:effectLst/>
                        </a:rPr>
                        <a:t>Niveau 1</a:t>
                      </a:r>
                    </a:p>
                  </a:txBody>
                  <a:tcPr marL="39110" marR="39110" marT="7822" marB="7822" anchor="ctr">
                    <a:lnL w="9525" cap="flat" cmpd="sng" algn="ctr">
                      <a:solidFill>
                        <a:srgbClr val="50E5A7"/>
                      </a:solidFill>
                      <a:prstDash val="solid"/>
                      <a:round/>
                      <a:headEnd type="none" w="med" len="med"/>
                      <a:tailEnd type="none" w="med" len="med"/>
                    </a:lnL>
                    <a:lnR w="9525" cap="flat" cmpd="sng" algn="ctr">
                      <a:solidFill>
                        <a:srgbClr val="70E3A7"/>
                      </a:solidFill>
                      <a:prstDash val="solid"/>
                      <a:round/>
                      <a:headEnd type="none" w="med" len="med"/>
                      <a:tailEnd type="none" w="med" len="med"/>
                    </a:lnR>
                    <a:lnT w="9525" cap="flat" cmpd="sng" algn="ctr">
                      <a:solidFill>
                        <a:srgbClr val="F0CFA7"/>
                      </a:solidFill>
                      <a:prstDash val="solid"/>
                      <a:round/>
                      <a:headEnd type="none" w="med" len="med"/>
                      <a:tailEnd type="none" w="med" len="med"/>
                    </a:lnT>
                    <a:lnB w="9525" cap="flat" cmpd="sng" algn="ctr">
                      <a:solidFill>
                        <a:srgbClr val="70DAA7"/>
                      </a:solidFill>
                      <a:prstDash val="solid"/>
                      <a:round/>
                      <a:headEnd type="none" w="med" len="med"/>
                      <a:tailEnd type="none" w="med" len="med"/>
                    </a:lnB>
                    <a:solidFill>
                      <a:srgbClr val="FFFFFF">
                        <a:alpha val="44000"/>
                      </a:srgbClr>
                    </a:solidFill>
                  </a:tcPr>
                </a:tc>
                <a:extLst>
                  <a:ext uri="{0D108BD9-81ED-4DB2-BD59-A6C34878D82A}">
                    <a16:rowId xmlns:a16="http://schemas.microsoft.com/office/drawing/2014/main" val="1226750997"/>
                  </a:ext>
                </a:extLst>
              </a:tr>
              <a:tr h="1425906">
                <a:tc>
                  <a:txBody>
                    <a:bodyPr/>
                    <a:lstStyle/>
                    <a:p>
                      <a:pPr algn="ctr" latinLnBrk="1"/>
                      <a:r>
                        <a:rPr lang="fr-BE" sz="2800" b="1" dirty="0">
                          <a:solidFill>
                            <a:schemeClr val="tx1"/>
                          </a:solidFill>
                          <a:effectLst/>
                        </a:rPr>
                        <a:t>Niveau 1</a:t>
                      </a:r>
                    </a:p>
                  </a:txBody>
                  <a:tcPr marL="39110" marR="39110" marT="7822" marB="7822" anchor="ctr">
                    <a:lnL w="9525" cap="flat" cmpd="sng" algn="ctr">
                      <a:solidFill>
                        <a:srgbClr val="F0CFA7"/>
                      </a:solidFill>
                      <a:prstDash val="solid"/>
                      <a:round/>
                      <a:headEnd type="none" w="med" len="med"/>
                      <a:tailEnd type="none" w="med" len="med"/>
                    </a:lnL>
                    <a:lnR w="9525" cap="flat" cmpd="sng" algn="ctr">
                      <a:solidFill>
                        <a:srgbClr val="90D8A7"/>
                      </a:solidFill>
                      <a:prstDash val="solid"/>
                      <a:round/>
                      <a:headEnd type="none" w="med" len="med"/>
                      <a:tailEnd type="none" w="med" len="med"/>
                    </a:lnR>
                    <a:lnT w="9525" cap="flat" cmpd="sng" algn="ctr">
                      <a:solidFill>
                        <a:srgbClr val="30D8A7"/>
                      </a:solidFill>
                      <a:prstDash val="solid"/>
                      <a:round/>
                      <a:headEnd type="none" w="med" len="med"/>
                      <a:tailEnd type="none" w="med" len="med"/>
                    </a:lnT>
                    <a:lnB w="9525" cap="flat" cmpd="sng" algn="ctr">
                      <a:solidFill>
                        <a:srgbClr val="50E5A7"/>
                      </a:solidFill>
                      <a:prstDash val="solid"/>
                      <a:round/>
                      <a:headEnd type="none" w="med" len="med"/>
                      <a:tailEnd type="none" w="med" len="med"/>
                    </a:lnB>
                    <a:solidFill>
                      <a:srgbClr val="FFFFFF">
                        <a:alpha val="44000"/>
                      </a:srgbClr>
                    </a:solidFill>
                  </a:tcPr>
                </a:tc>
                <a:tc>
                  <a:txBody>
                    <a:bodyPr/>
                    <a:lstStyle/>
                    <a:p>
                      <a:pPr latinLnBrk="1"/>
                      <a:r>
                        <a:rPr lang="fr-BE" sz="2000" dirty="0">
                          <a:solidFill>
                            <a:schemeClr val="tx1"/>
                          </a:solidFill>
                          <a:effectLst/>
                        </a:rPr>
                        <a:t>200 € à 20.000 € au plus</a:t>
                      </a:r>
                    </a:p>
                  </a:txBody>
                  <a:tcPr marL="39110" marR="39110" marT="7822" marB="7822" anchor="ctr">
                    <a:lnL w="9525" cap="flat" cmpd="sng" algn="ctr">
                      <a:solidFill>
                        <a:srgbClr val="90D8A7"/>
                      </a:solidFill>
                      <a:prstDash val="solid"/>
                      <a:round/>
                      <a:headEnd type="none" w="med" len="med"/>
                      <a:tailEnd type="none" w="med" len="med"/>
                    </a:lnL>
                    <a:lnR w="9525" cap="flat" cmpd="sng" algn="ctr">
                      <a:solidFill>
                        <a:srgbClr val="50D0A7"/>
                      </a:solidFill>
                      <a:prstDash val="solid"/>
                      <a:round/>
                      <a:headEnd type="none" w="med" len="med"/>
                      <a:tailEnd type="none" w="med" len="med"/>
                    </a:lnR>
                    <a:lnT w="9525" cap="flat" cmpd="sng" algn="ctr">
                      <a:solidFill>
                        <a:srgbClr val="30D8A7"/>
                      </a:solidFill>
                      <a:prstDash val="solid"/>
                      <a:round/>
                      <a:headEnd type="none" w="med" len="med"/>
                      <a:tailEnd type="none" w="med" len="med"/>
                    </a:lnT>
                    <a:lnB w="9525" cap="flat" cmpd="sng" algn="ctr">
                      <a:solidFill>
                        <a:srgbClr val="B0D0A7"/>
                      </a:solidFill>
                      <a:prstDash val="solid"/>
                      <a:round/>
                      <a:headEnd type="none" w="med" len="med"/>
                      <a:tailEnd type="none" w="med" len="med"/>
                    </a:lnB>
                    <a:solidFill>
                      <a:srgbClr val="FFFFFF">
                        <a:alpha val="44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2400" b="1" i="0" baseline="0" dirty="0" err="1"/>
                        <a:t>Possibilité</a:t>
                      </a:r>
                      <a:r>
                        <a:rPr lang="nl-BE" sz="2400" b="1" i="0" baseline="0" dirty="0"/>
                        <a:t> de ne </a:t>
                      </a:r>
                      <a:r>
                        <a:rPr lang="nl-BE" sz="2400" b="1" i="0" baseline="0" dirty="0" err="1"/>
                        <a:t>prononcer</a:t>
                      </a:r>
                      <a:r>
                        <a:rPr lang="nl-BE" sz="2400" b="1" i="0" baseline="0" dirty="0"/>
                        <a:t> </a:t>
                      </a:r>
                      <a:r>
                        <a:rPr lang="nl-BE" sz="2400" b="1" i="0" baseline="0" dirty="0" err="1"/>
                        <a:t>qu’une</a:t>
                      </a:r>
                      <a:r>
                        <a:rPr lang="nl-BE" sz="2400" b="1" i="0" baseline="0" dirty="0"/>
                        <a:t> </a:t>
                      </a:r>
                      <a:r>
                        <a:rPr lang="nl-BE" sz="2400" b="1" i="0" baseline="0" dirty="0" err="1"/>
                        <a:t>peine</a:t>
                      </a:r>
                      <a:r>
                        <a:rPr lang="nl-BE" sz="2400" b="1" i="0" baseline="0" dirty="0"/>
                        <a:t> accessoire comme </a:t>
                      </a:r>
                      <a:r>
                        <a:rPr lang="nl-BE" sz="2400" b="1" i="0" baseline="0" dirty="0" err="1"/>
                        <a:t>peine</a:t>
                      </a:r>
                      <a:r>
                        <a:rPr lang="nl-BE" sz="2400" b="1" i="0" baseline="0" dirty="0"/>
                        <a:t> principale</a:t>
                      </a:r>
                      <a:endParaRPr lang="nl-BE" sz="2400" b="1" i="0" dirty="0"/>
                    </a:p>
                  </a:txBody>
                  <a:tcPr marL="39110" marR="39110" marT="7822" marB="7822" anchor="ctr">
                    <a:lnL w="9525" cap="flat" cmpd="sng" algn="ctr">
                      <a:solidFill>
                        <a:srgbClr val="50D0A7"/>
                      </a:solidFill>
                      <a:prstDash val="solid"/>
                      <a:round/>
                      <a:headEnd type="none" w="med" len="med"/>
                      <a:tailEnd type="none" w="med" len="med"/>
                    </a:lnL>
                    <a:lnR w="9525" cap="flat" cmpd="sng" algn="ctr">
                      <a:solidFill>
                        <a:srgbClr val="F0CFA7"/>
                      </a:solidFill>
                      <a:prstDash val="solid"/>
                      <a:round/>
                      <a:headEnd type="none" w="med" len="med"/>
                      <a:tailEnd type="none" w="med" len="med"/>
                    </a:lnR>
                    <a:lnT w="9525" cap="flat" cmpd="sng" algn="ctr">
                      <a:solidFill>
                        <a:srgbClr val="70DAA7"/>
                      </a:solidFill>
                      <a:prstDash val="solid"/>
                      <a:round/>
                      <a:headEnd type="none" w="med" len="med"/>
                      <a:tailEnd type="none" w="med" len="med"/>
                    </a:lnT>
                    <a:lnB w="9525" cap="flat" cmpd="sng" algn="ctr">
                      <a:solidFill>
                        <a:srgbClr val="70E3A7"/>
                      </a:solidFill>
                      <a:prstDash val="solid"/>
                      <a:round/>
                      <a:headEnd type="none" w="med" len="med"/>
                      <a:tailEnd type="none" w="med" len="med"/>
                    </a:lnB>
                    <a:solidFill>
                      <a:srgbClr val="FFFFFF">
                        <a:alpha val="44000"/>
                      </a:srgbClr>
                    </a:solidFill>
                  </a:tcPr>
                </a:tc>
                <a:extLst>
                  <a:ext uri="{0D108BD9-81ED-4DB2-BD59-A6C34878D82A}">
                    <a16:rowId xmlns:a16="http://schemas.microsoft.com/office/drawing/2014/main" val="4115998403"/>
                  </a:ext>
                </a:extLst>
              </a:tr>
            </a:tbl>
          </a:graphicData>
        </a:graphic>
      </p:graphicFrame>
      <p:pic>
        <p:nvPicPr>
          <p:cNvPr id="2050" name="Picture 2" descr="more-horizontal-user-interface-icon">
            <a:extLst>
              <a:ext uri="{FF2B5EF4-FFF2-40B4-BE49-F238E27FC236}">
                <a16:creationId xmlns:a16="http://schemas.microsoft.com/office/drawing/2014/main" id="{2F96A791-3566-2E3D-4214-4A11E3D9B69F}"/>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166100" y="4801863"/>
            <a:ext cx="609600" cy="6096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more-horizontal-user-interface-icon">
            <a:extLst>
              <a:ext uri="{FF2B5EF4-FFF2-40B4-BE49-F238E27FC236}">
                <a16:creationId xmlns:a16="http://schemas.microsoft.com/office/drawing/2014/main" id="{1B93E704-18D6-1ED6-8BB4-F126DF722690}"/>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166100" y="5829931"/>
            <a:ext cx="609600" cy="60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22829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154510" y="260648"/>
            <a:ext cx="7055380" cy="816042"/>
          </a:xfrm>
        </p:spPr>
        <p:txBody>
          <a:bodyPr>
            <a:normAutofit fontScale="90000"/>
          </a:bodyPr>
          <a:lstStyle/>
          <a:p>
            <a:r>
              <a:rPr lang="fr-BE" sz="2000" dirty="0">
                <a:latin typeface="+mn-lt"/>
              </a:rPr>
              <a:t>Livre Ier  Chapitre 4. Les peines </a:t>
            </a:r>
            <a:br>
              <a:rPr lang="fr-BE" sz="2000" dirty="0">
                <a:latin typeface="+mn-lt"/>
              </a:rPr>
            </a:br>
            <a:r>
              <a:rPr lang="nl-BE" sz="2000" b="1" i="1" dirty="0" err="1">
                <a:latin typeface="+mn-lt"/>
                <a:cs typeface="Times New Roman" panose="02020603050405020304" pitchFamily="18" charset="0"/>
              </a:rPr>
              <a:t>Section</a:t>
            </a:r>
            <a:r>
              <a:rPr lang="nl-BE" sz="2000" b="1" i="1" dirty="0">
                <a:latin typeface="+mn-lt"/>
                <a:cs typeface="Times New Roman" panose="02020603050405020304" pitchFamily="18" charset="0"/>
              </a:rPr>
              <a:t> 4, Les </a:t>
            </a:r>
            <a:r>
              <a:rPr lang="nl-BE" sz="2000" b="1" i="1" dirty="0" err="1">
                <a:latin typeface="+mn-lt"/>
                <a:cs typeface="Times New Roman" panose="02020603050405020304" pitchFamily="18" charset="0"/>
              </a:rPr>
              <a:t>peines</a:t>
            </a:r>
            <a:r>
              <a:rPr lang="nl-BE" sz="2000" b="1" i="1" dirty="0">
                <a:latin typeface="+mn-lt"/>
                <a:cs typeface="Times New Roman" panose="02020603050405020304" pitchFamily="18" charset="0"/>
              </a:rPr>
              <a:t> </a:t>
            </a:r>
            <a:r>
              <a:rPr lang="nl-BE" sz="2000" b="1" i="1" dirty="0" err="1">
                <a:latin typeface="+mn-lt"/>
                <a:cs typeface="Times New Roman" panose="02020603050405020304" pitchFamily="18" charset="0"/>
              </a:rPr>
              <a:t>applicables</a:t>
            </a:r>
            <a:r>
              <a:rPr lang="nl-BE" sz="2000" b="1" i="1" dirty="0">
                <a:latin typeface="+mn-lt"/>
                <a:cs typeface="Times New Roman" panose="02020603050405020304" pitchFamily="18" charset="0"/>
              </a:rPr>
              <a:t> </a:t>
            </a:r>
            <a:r>
              <a:rPr lang="nl-BE" sz="2000" b="1" i="1" dirty="0" err="1">
                <a:latin typeface="+mn-lt"/>
                <a:cs typeface="Times New Roman" panose="02020603050405020304" pitchFamily="18" charset="0"/>
              </a:rPr>
              <a:t>aux</a:t>
            </a:r>
            <a:r>
              <a:rPr lang="nl-BE" sz="2000" b="1" i="1" dirty="0">
                <a:latin typeface="+mn-lt"/>
                <a:cs typeface="Times New Roman" panose="02020603050405020304" pitchFamily="18" charset="0"/>
              </a:rPr>
              <a:t> </a:t>
            </a:r>
            <a:r>
              <a:rPr lang="nl-BE" sz="2000" b="1" i="1" u="sng" dirty="0" err="1">
                <a:latin typeface="+mn-lt"/>
                <a:cs typeface="Times New Roman" panose="02020603050405020304" pitchFamily="18" charset="0"/>
              </a:rPr>
              <a:t>personnes</a:t>
            </a:r>
            <a:r>
              <a:rPr lang="nl-BE" sz="2000" b="1" i="1" u="sng" dirty="0">
                <a:latin typeface="+mn-lt"/>
                <a:cs typeface="Times New Roman" panose="02020603050405020304" pitchFamily="18" charset="0"/>
              </a:rPr>
              <a:t> </a:t>
            </a:r>
            <a:r>
              <a:rPr lang="nl-BE" sz="2000" b="1" i="1" u="sng" dirty="0" err="1">
                <a:latin typeface="+mn-lt"/>
                <a:cs typeface="Times New Roman" panose="02020603050405020304" pitchFamily="18" charset="0"/>
              </a:rPr>
              <a:t>morales</a:t>
            </a:r>
            <a:br>
              <a:rPr lang="nl-BE" sz="2000" dirty="0">
                <a:latin typeface="+mn-lt"/>
              </a:rPr>
            </a:br>
            <a:br>
              <a:rPr lang="nl-BE" sz="2000" dirty="0">
                <a:latin typeface="+mn-lt"/>
              </a:rPr>
            </a:br>
            <a:br>
              <a:rPr lang="nl-BE" sz="2000" dirty="0"/>
            </a:br>
            <a:endParaRPr lang="nl-BE" sz="2000" dirty="0"/>
          </a:p>
        </p:txBody>
      </p:sp>
      <p:sp>
        <p:nvSpPr>
          <p:cNvPr id="3" name="Tijdelijke aanduiding voor inhoud 2"/>
          <p:cNvSpPr>
            <a:spLocks noGrp="1"/>
          </p:cNvSpPr>
          <p:nvPr>
            <p:ph idx="1"/>
          </p:nvPr>
        </p:nvSpPr>
        <p:spPr>
          <a:xfrm>
            <a:off x="154510" y="724198"/>
            <a:ext cx="10566400" cy="5632152"/>
          </a:xfrm>
        </p:spPr>
        <p:txBody>
          <a:bodyPr>
            <a:noAutofit/>
          </a:bodyPr>
          <a:lstStyle/>
          <a:p>
            <a:pPr indent="0">
              <a:spcBef>
                <a:spcPts val="400"/>
              </a:spcBef>
              <a:spcAft>
                <a:spcPts val="400"/>
              </a:spcAft>
              <a:buNone/>
            </a:pPr>
            <a:r>
              <a:rPr lang="nl-BE" sz="2400" b="1" dirty="0"/>
              <a:t>Art. 39.  </a:t>
            </a:r>
            <a:r>
              <a:rPr lang="nl-BE" sz="2400" b="1" dirty="0" err="1"/>
              <a:t>Peines</a:t>
            </a:r>
            <a:r>
              <a:rPr lang="nl-BE" sz="2400" b="1" dirty="0"/>
              <a:t> accessoires </a:t>
            </a:r>
            <a:r>
              <a:rPr lang="nl-BE" sz="2400" b="1" dirty="0" err="1"/>
              <a:t>applicables</a:t>
            </a:r>
            <a:r>
              <a:rPr lang="nl-BE" sz="2400" b="1" dirty="0"/>
              <a:t> </a:t>
            </a:r>
            <a:r>
              <a:rPr lang="nl-BE" sz="2400" b="1" dirty="0" err="1"/>
              <a:t>aux</a:t>
            </a:r>
            <a:r>
              <a:rPr lang="nl-BE" sz="2400" b="1" dirty="0"/>
              <a:t> </a:t>
            </a:r>
            <a:r>
              <a:rPr lang="nl-BE" sz="2400" b="1" dirty="0" err="1"/>
              <a:t>personnes</a:t>
            </a:r>
            <a:r>
              <a:rPr lang="nl-BE" sz="2400" b="1" dirty="0"/>
              <a:t> </a:t>
            </a:r>
            <a:r>
              <a:rPr lang="nl-BE" sz="2400" b="1" dirty="0" err="1"/>
              <a:t>morales</a:t>
            </a:r>
            <a:r>
              <a:rPr lang="fr-FR" sz="2400" b="1" i="1" dirty="0"/>
              <a:t> </a:t>
            </a:r>
          </a:p>
          <a:p>
            <a:pPr indent="0">
              <a:spcBef>
                <a:spcPts val="400"/>
              </a:spcBef>
              <a:spcAft>
                <a:spcPts val="400"/>
              </a:spcAft>
              <a:buNone/>
            </a:pPr>
            <a:r>
              <a:rPr lang="fr-FR" sz="2400" i="1" dirty="0"/>
              <a:t>Dans les cas prévus par la loi et sans préjudice des peines prévues par les lois particulières, les peines accessoires applicables aux infractions sont:</a:t>
            </a:r>
            <a:endParaRPr lang="en-GB" sz="2400" i="1" dirty="0"/>
          </a:p>
          <a:p>
            <a:pPr indent="0">
              <a:spcBef>
                <a:spcPts val="400"/>
              </a:spcBef>
              <a:spcAft>
                <a:spcPts val="400"/>
              </a:spcAft>
              <a:buNone/>
            </a:pPr>
            <a:r>
              <a:rPr lang="fr-FR" sz="2400" i="1" dirty="0"/>
              <a:t>1° l’amende;</a:t>
            </a:r>
            <a:endParaRPr lang="en-GB" sz="2400" i="1" dirty="0"/>
          </a:p>
          <a:p>
            <a:pPr indent="0">
              <a:spcBef>
                <a:spcPts val="400"/>
              </a:spcBef>
              <a:spcAft>
                <a:spcPts val="400"/>
              </a:spcAft>
              <a:buNone/>
            </a:pPr>
            <a:r>
              <a:rPr lang="fr-FR" sz="2400" i="1" dirty="0"/>
              <a:t>2° la confiscation;</a:t>
            </a:r>
            <a:endParaRPr lang="en-GB" sz="2400" i="1" dirty="0"/>
          </a:p>
          <a:p>
            <a:pPr indent="0">
              <a:spcBef>
                <a:spcPts val="400"/>
              </a:spcBef>
              <a:spcAft>
                <a:spcPts val="400"/>
              </a:spcAft>
              <a:buNone/>
            </a:pPr>
            <a:r>
              <a:rPr lang="fr-FR" sz="2400" i="1" dirty="0"/>
              <a:t>3° la confiscation élargie;</a:t>
            </a:r>
            <a:endParaRPr lang="en-GB" sz="2400" i="1" dirty="0"/>
          </a:p>
          <a:p>
            <a:pPr indent="0">
              <a:spcBef>
                <a:spcPts val="400"/>
              </a:spcBef>
              <a:spcAft>
                <a:spcPts val="400"/>
              </a:spcAft>
              <a:buNone/>
            </a:pPr>
            <a:r>
              <a:rPr lang="fr-FR" sz="2400" i="1" dirty="0"/>
              <a:t>4° la peine pécuniaire fixée en fonction du profit escompté ou obtenu de l’infraction;</a:t>
            </a:r>
            <a:endParaRPr lang="en-GB" sz="2400" i="1" dirty="0"/>
          </a:p>
          <a:p>
            <a:pPr indent="0">
              <a:spcBef>
                <a:spcPts val="400"/>
              </a:spcBef>
              <a:spcAft>
                <a:spcPts val="400"/>
              </a:spcAft>
              <a:buNone/>
            </a:pPr>
            <a:r>
              <a:rPr lang="fr-FR" sz="2400" i="1" dirty="0"/>
              <a:t>5° l’interdiction d’exercer une activité relevant de l’objet pour une période d’un an à dix ans au plus;</a:t>
            </a:r>
            <a:endParaRPr lang="en-GB" sz="2400" i="1" dirty="0"/>
          </a:p>
          <a:p>
            <a:pPr indent="0">
              <a:spcBef>
                <a:spcPts val="400"/>
              </a:spcBef>
              <a:spcAft>
                <a:spcPts val="400"/>
              </a:spcAft>
              <a:buNone/>
            </a:pPr>
            <a:r>
              <a:rPr lang="fr-FR" sz="2400" i="1" dirty="0"/>
              <a:t>6° la fermeture d’établissement;</a:t>
            </a:r>
            <a:endParaRPr lang="en-GB" sz="2400" i="1" dirty="0"/>
          </a:p>
          <a:p>
            <a:pPr indent="0">
              <a:spcBef>
                <a:spcPts val="400"/>
              </a:spcBef>
              <a:spcAft>
                <a:spcPts val="400"/>
              </a:spcAft>
              <a:buNone/>
            </a:pPr>
            <a:r>
              <a:rPr lang="fr-FR" sz="2400" i="1" dirty="0"/>
              <a:t>7° la publication de la décision de condamnation.</a:t>
            </a:r>
          </a:p>
          <a:p>
            <a:pPr indent="0">
              <a:spcBef>
                <a:spcPts val="400"/>
              </a:spcBef>
              <a:spcAft>
                <a:spcPts val="400"/>
              </a:spcAft>
              <a:buNone/>
            </a:pPr>
            <a:endParaRPr lang="fr-FR" sz="2400" i="1" dirty="0"/>
          </a:p>
          <a:p>
            <a:pPr indent="0">
              <a:spcBef>
                <a:spcPts val="400"/>
              </a:spcBef>
              <a:spcAft>
                <a:spcPts val="400"/>
              </a:spcAft>
              <a:buNone/>
            </a:pPr>
            <a:r>
              <a:rPr lang="nl-BE" sz="2400" b="1" dirty="0"/>
              <a:t>Art. 40 La peine </a:t>
            </a:r>
            <a:r>
              <a:rPr lang="nl-BE" sz="2400" b="1" dirty="0" err="1"/>
              <a:t>applicable</a:t>
            </a:r>
            <a:r>
              <a:rPr lang="nl-BE" sz="2400" b="1" dirty="0"/>
              <a:t> à </a:t>
            </a:r>
            <a:r>
              <a:rPr lang="nl-BE" sz="2400" b="1" dirty="0" err="1"/>
              <a:t>certaines</a:t>
            </a:r>
            <a:r>
              <a:rPr lang="nl-BE" sz="2400" b="1" dirty="0"/>
              <a:t> </a:t>
            </a:r>
            <a:r>
              <a:rPr lang="nl-BE" sz="2400" b="1" dirty="0" err="1"/>
              <a:t>personnes</a:t>
            </a:r>
            <a:r>
              <a:rPr lang="nl-BE" sz="2400" b="1" dirty="0"/>
              <a:t> </a:t>
            </a:r>
            <a:r>
              <a:rPr lang="nl-BE" sz="2400" b="1" dirty="0" err="1"/>
              <a:t>morales</a:t>
            </a:r>
            <a:r>
              <a:rPr lang="nl-BE" sz="2400" b="1" dirty="0"/>
              <a:t> de droit public </a:t>
            </a:r>
            <a:r>
              <a:rPr lang="nl-BE" sz="2400" dirty="0"/>
              <a:t>(</a:t>
            </a:r>
            <a:r>
              <a:rPr lang="nl-BE" sz="2400" dirty="0" err="1"/>
              <a:t>condamnation</a:t>
            </a:r>
            <a:r>
              <a:rPr lang="nl-BE" sz="2400" dirty="0"/>
              <a:t> par </a:t>
            </a:r>
            <a:r>
              <a:rPr lang="nl-BE" sz="2400" dirty="0" err="1"/>
              <a:t>déclaration</a:t>
            </a:r>
            <a:r>
              <a:rPr lang="nl-BE" sz="2400" dirty="0"/>
              <a:t> de </a:t>
            </a:r>
            <a:r>
              <a:rPr lang="nl-BE" sz="2400" dirty="0" err="1"/>
              <a:t>culpabilité</a:t>
            </a:r>
            <a:r>
              <a:rPr lang="nl-BE" sz="2400" dirty="0"/>
              <a:t>)</a:t>
            </a:r>
          </a:p>
          <a:p>
            <a:pPr indent="0">
              <a:spcBef>
                <a:spcPts val="400"/>
              </a:spcBef>
              <a:spcAft>
                <a:spcPts val="400"/>
              </a:spcAft>
              <a:buNone/>
            </a:pPr>
            <a:endParaRPr lang="nl-BE" sz="1800" i="1" dirty="0">
              <a:latin typeface="Times New Roman" panose="02020603050405020304" pitchFamily="18" charset="0"/>
            </a:endParaRPr>
          </a:p>
        </p:txBody>
      </p:sp>
      <p:sp>
        <p:nvSpPr>
          <p:cNvPr id="5" name="Espace réservé du numéro de diapositive 4">
            <a:extLst>
              <a:ext uri="{FF2B5EF4-FFF2-40B4-BE49-F238E27FC236}">
                <a16:creationId xmlns:a16="http://schemas.microsoft.com/office/drawing/2014/main" id="{A0E823C3-B19E-B03B-C180-8747CAAC75FE}"/>
              </a:ext>
            </a:extLst>
          </p:cNvPr>
          <p:cNvSpPr>
            <a:spLocks noGrp="1"/>
          </p:cNvSpPr>
          <p:nvPr>
            <p:ph type="sldNum" sz="quarter" idx="12"/>
          </p:nvPr>
        </p:nvSpPr>
        <p:spPr/>
        <p:txBody>
          <a:bodyPr/>
          <a:lstStyle/>
          <a:p>
            <a:fld id="{936F8E82-FA06-4262-BC24-5C54F77931AE}" type="slidenum">
              <a:rPr lang="nl-BE" smtClean="0"/>
              <a:t>57</a:t>
            </a:fld>
            <a:endParaRPr lang="nl-BE"/>
          </a:p>
        </p:txBody>
      </p:sp>
      <p:pic>
        <p:nvPicPr>
          <p:cNvPr id="7" name="Image 6">
            <a:extLst>
              <a:ext uri="{FF2B5EF4-FFF2-40B4-BE49-F238E27FC236}">
                <a16:creationId xmlns:a16="http://schemas.microsoft.com/office/drawing/2014/main" id="{A1461348-1281-A2DA-77C4-F22E7DAF8C4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867857" y="171238"/>
            <a:ext cx="1179935" cy="1179935"/>
          </a:xfrm>
          <a:prstGeom prst="rect">
            <a:avLst/>
          </a:prstGeom>
        </p:spPr>
      </p:pic>
      <p:pic>
        <p:nvPicPr>
          <p:cNvPr id="8" name="Picture 2" descr="group-icon">
            <a:extLst>
              <a:ext uri="{FF2B5EF4-FFF2-40B4-BE49-F238E27FC236}">
                <a16:creationId xmlns:a16="http://schemas.microsoft.com/office/drawing/2014/main" id="{BAD04BA3-00D1-8F1E-AA51-1B7FE73FAE8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925334" y="2334375"/>
            <a:ext cx="1173258" cy="117325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industry-pollution-chemical-environment-factory-industrial-icon">
            <a:extLst>
              <a:ext uri="{FF2B5EF4-FFF2-40B4-BE49-F238E27FC236}">
                <a16:creationId xmlns:a16="http://schemas.microsoft.com/office/drawing/2014/main" id="{57CA6844-5CBE-ECBE-5B22-A0D5929595B3}"/>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864232" y="1211657"/>
            <a:ext cx="1255557" cy="1255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27205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4CD107E-AE99-1F1C-D836-7D37060FDAB1}"/>
              </a:ext>
            </a:extLst>
          </p:cNvPr>
          <p:cNvPicPr>
            <a:picLocks noChangeAspect="1"/>
          </p:cNvPicPr>
          <p:nvPr/>
        </p:nvPicPr>
        <p:blipFill>
          <a:blip r:embed="rId2" cstate="email">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12" name="Rectangle 11">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p:cNvSpPr>
            <a:spLocks noGrp="1"/>
          </p:cNvSpPr>
          <p:nvPr>
            <p:ph type="title"/>
          </p:nvPr>
        </p:nvSpPr>
        <p:spPr>
          <a:xfrm>
            <a:off x="609600" y="288925"/>
            <a:ext cx="10515600" cy="1325563"/>
          </a:xfrm>
        </p:spPr>
        <p:txBody>
          <a:bodyPr>
            <a:normAutofit/>
          </a:bodyPr>
          <a:lstStyle/>
          <a:p>
            <a:r>
              <a:rPr lang="fr-BE" sz="2100" dirty="0">
                <a:latin typeface="+mn-lt"/>
              </a:rPr>
              <a:t>Livre Ier  Chapitre 4. Les peines </a:t>
            </a:r>
            <a:br>
              <a:rPr lang="fr-BE" sz="2100" dirty="0">
                <a:latin typeface="+mn-lt"/>
              </a:rPr>
            </a:br>
            <a:r>
              <a:rPr lang="nl-BE" sz="2100" b="1" i="1" dirty="0" err="1">
                <a:latin typeface="+mn-lt"/>
                <a:cs typeface="Times New Roman" panose="02020603050405020304" pitchFamily="18" charset="0"/>
              </a:rPr>
              <a:t>Section</a:t>
            </a:r>
            <a:r>
              <a:rPr lang="nl-BE" sz="2100" b="1" i="1" dirty="0">
                <a:latin typeface="+mn-lt"/>
                <a:cs typeface="Times New Roman" panose="02020603050405020304" pitchFamily="18" charset="0"/>
              </a:rPr>
              <a:t>  5, Les </a:t>
            </a:r>
            <a:r>
              <a:rPr lang="nl-BE" sz="2100" b="1" i="1" dirty="0" err="1">
                <a:latin typeface="+mn-lt"/>
                <a:cs typeface="Times New Roman" panose="02020603050405020304" pitchFamily="18" charset="0"/>
              </a:rPr>
              <a:t>peines</a:t>
            </a:r>
            <a:r>
              <a:rPr lang="nl-BE" sz="2100" b="1" i="1" dirty="0">
                <a:latin typeface="+mn-lt"/>
                <a:cs typeface="Times New Roman" panose="02020603050405020304" pitchFamily="18" charset="0"/>
              </a:rPr>
              <a:t> </a:t>
            </a:r>
            <a:r>
              <a:rPr lang="nl-BE" sz="2100" b="1" i="1" u="sng" dirty="0" err="1">
                <a:latin typeface="+mn-lt"/>
                <a:cs typeface="Times New Roman" panose="02020603050405020304" pitchFamily="18" charset="0"/>
              </a:rPr>
              <a:t>privatives</a:t>
            </a:r>
            <a:r>
              <a:rPr lang="nl-BE" sz="2100" b="1" i="1" dirty="0">
                <a:latin typeface="+mn-lt"/>
                <a:cs typeface="Times New Roman" panose="02020603050405020304" pitchFamily="18" charset="0"/>
              </a:rPr>
              <a:t> de </a:t>
            </a:r>
            <a:r>
              <a:rPr lang="nl-BE" sz="2100" b="1" i="1" dirty="0" err="1">
                <a:latin typeface="+mn-lt"/>
                <a:cs typeface="Times New Roman" panose="02020603050405020304" pitchFamily="18" charset="0"/>
              </a:rPr>
              <a:t>liberté</a:t>
            </a:r>
            <a:br>
              <a:rPr lang="nl-BE" sz="2100" dirty="0"/>
            </a:br>
            <a:br>
              <a:rPr lang="nl-BE" sz="2100" dirty="0"/>
            </a:br>
            <a:r>
              <a:rPr lang="nl-BE" sz="2100" dirty="0"/>
              <a:t> </a:t>
            </a:r>
          </a:p>
        </p:txBody>
      </p:sp>
      <p:sp>
        <p:nvSpPr>
          <p:cNvPr id="5" name="Espace réservé du numéro de diapositive 4">
            <a:extLst>
              <a:ext uri="{FF2B5EF4-FFF2-40B4-BE49-F238E27FC236}">
                <a16:creationId xmlns:a16="http://schemas.microsoft.com/office/drawing/2014/main" id="{A0E823C3-B19E-B03B-C180-8747CAAC75FE}"/>
              </a:ext>
            </a:extLst>
          </p:cNvPr>
          <p:cNvSpPr>
            <a:spLocks noGrp="1"/>
          </p:cNvSpPr>
          <p:nvPr>
            <p:ph type="sldNum" sz="quarter" idx="12"/>
          </p:nvPr>
        </p:nvSpPr>
        <p:spPr>
          <a:xfrm>
            <a:off x="8610600" y="6356350"/>
            <a:ext cx="2743200" cy="365125"/>
          </a:xfrm>
        </p:spPr>
        <p:txBody>
          <a:bodyPr>
            <a:normAutofit/>
          </a:bodyPr>
          <a:lstStyle/>
          <a:p>
            <a:pPr>
              <a:spcAft>
                <a:spcPts val="600"/>
              </a:spcAft>
            </a:pPr>
            <a:fld id="{936F8E82-FA06-4262-BC24-5C54F77931AE}" type="slidenum">
              <a:rPr lang="nl-BE" smtClean="0"/>
              <a:pPr>
                <a:spcAft>
                  <a:spcPts val="600"/>
                </a:spcAft>
              </a:pPr>
              <a:t>58</a:t>
            </a:fld>
            <a:endParaRPr lang="nl-BE"/>
          </a:p>
        </p:txBody>
      </p:sp>
      <p:graphicFrame>
        <p:nvGraphicFramePr>
          <p:cNvPr id="7" name="Tijdelijke aanduiding voor inhoud 2">
            <a:extLst>
              <a:ext uri="{FF2B5EF4-FFF2-40B4-BE49-F238E27FC236}">
                <a16:creationId xmlns:a16="http://schemas.microsoft.com/office/drawing/2014/main" id="{4E9D35E1-1857-77D3-5F06-42CA06D90C9D}"/>
              </a:ext>
            </a:extLst>
          </p:cNvPr>
          <p:cNvGraphicFramePr>
            <a:graphicFrameLocks noGrp="1"/>
          </p:cNvGraphicFramePr>
          <p:nvPr>
            <p:ph idx="1"/>
            <p:extLst>
              <p:ext uri="{D42A27DB-BD31-4B8C-83A1-F6EECF244321}">
                <p14:modId xmlns:p14="http://schemas.microsoft.com/office/powerpoint/2010/main" val="675998689"/>
              </p:ext>
            </p:extLst>
          </p:nvPr>
        </p:nvGraphicFramePr>
        <p:xfrm>
          <a:off x="609600" y="1253331"/>
          <a:ext cx="11188700" cy="49664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197729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4CD107E-AE99-1F1C-D836-7D37060FDAB1}"/>
              </a:ext>
            </a:extLst>
          </p:cNvPr>
          <p:cNvPicPr>
            <a:picLocks noChangeAspect="1"/>
          </p:cNvPicPr>
          <p:nvPr/>
        </p:nvPicPr>
        <p:blipFill>
          <a:blip r:embed="rId2" cstate="email">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12" name="Rectangle 11">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Espace réservé du numéro de diapositive 4">
            <a:extLst>
              <a:ext uri="{FF2B5EF4-FFF2-40B4-BE49-F238E27FC236}">
                <a16:creationId xmlns:a16="http://schemas.microsoft.com/office/drawing/2014/main" id="{A0E823C3-B19E-B03B-C180-8747CAAC75FE}"/>
              </a:ext>
            </a:extLst>
          </p:cNvPr>
          <p:cNvSpPr>
            <a:spLocks noGrp="1"/>
          </p:cNvSpPr>
          <p:nvPr>
            <p:ph type="sldNum" sz="quarter" idx="12"/>
          </p:nvPr>
        </p:nvSpPr>
        <p:spPr>
          <a:xfrm>
            <a:off x="8610600" y="6356350"/>
            <a:ext cx="2743200" cy="365125"/>
          </a:xfrm>
        </p:spPr>
        <p:txBody>
          <a:bodyPr>
            <a:normAutofit/>
          </a:bodyPr>
          <a:lstStyle/>
          <a:p>
            <a:pPr>
              <a:spcAft>
                <a:spcPts val="600"/>
              </a:spcAft>
            </a:pPr>
            <a:fld id="{936F8E82-FA06-4262-BC24-5C54F77931AE}" type="slidenum">
              <a:rPr lang="nl-BE" smtClean="0"/>
              <a:pPr>
                <a:spcAft>
                  <a:spcPts val="600"/>
                </a:spcAft>
              </a:pPr>
              <a:t>59</a:t>
            </a:fld>
            <a:endParaRPr lang="nl-BE"/>
          </a:p>
        </p:txBody>
      </p:sp>
      <p:graphicFrame>
        <p:nvGraphicFramePr>
          <p:cNvPr id="7" name="Tijdelijke aanduiding voor inhoud 2">
            <a:extLst>
              <a:ext uri="{FF2B5EF4-FFF2-40B4-BE49-F238E27FC236}">
                <a16:creationId xmlns:a16="http://schemas.microsoft.com/office/drawing/2014/main" id="{4E9D35E1-1857-77D3-5F06-42CA06D90C9D}"/>
              </a:ext>
            </a:extLst>
          </p:cNvPr>
          <p:cNvGraphicFramePr>
            <a:graphicFrameLocks noGrp="1"/>
          </p:cNvGraphicFramePr>
          <p:nvPr>
            <p:ph idx="1"/>
            <p:extLst>
              <p:ext uri="{D42A27DB-BD31-4B8C-83A1-F6EECF244321}">
                <p14:modId xmlns:p14="http://schemas.microsoft.com/office/powerpoint/2010/main" val="3216516106"/>
              </p:ext>
            </p:extLst>
          </p:nvPr>
        </p:nvGraphicFramePr>
        <p:xfrm>
          <a:off x="0" y="895812"/>
          <a:ext cx="12192000" cy="56954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ZoneTexte 2">
            <a:extLst>
              <a:ext uri="{FF2B5EF4-FFF2-40B4-BE49-F238E27FC236}">
                <a16:creationId xmlns:a16="http://schemas.microsoft.com/office/drawing/2014/main" id="{8062E225-A7C9-6EB6-CDD3-9A43859495B5}"/>
              </a:ext>
            </a:extLst>
          </p:cNvPr>
          <p:cNvSpPr txBox="1"/>
          <p:nvPr/>
        </p:nvSpPr>
        <p:spPr>
          <a:xfrm>
            <a:off x="266700" y="63191"/>
            <a:ext cx="6096000" cy="769441"/>
          </a:xfrm>
          <a:prstGeom prst="rect">
            <a:avLst/>
          </a:prstGeom>
          <a:noFill/>
        </p:spPr>
        <p:txBody>
          <a:bodyPr wrap="square">
            <a:spAutoFit/>
          </a:bodyPr>
          <a:lstStyle/>
          <a:p>
            <a:r>
              <a:rPr lang="fr-BE" sz="2000" dirty="0"/>
              <a:t>Livre Ier  Chapitre 4. Les peines </a:t>
            </a:r>
            <a:br>
              <a:rPr lang="fr-BE" sz="2000" dirty="0"/>
            </a:br>
            <a:r>
              <a:rPr lang="nl-BE" sz="2400" b="1" i="1" dirty="0" err="1">
                <a:cs typeface="Times New Roman" panose="02020603050405020304" pitchFamily="18" charset="0"/>
              </a:rPr>
              <a:t>Section</a:t>
            </a:r>
            <a:r>
              <a:rPr lang="nl-BE" sz="2400" b="1" i="1" dirty="0">
                <a:cs typeface="Times New Roman" panose="02020603050405020304" pitchFamily="18" charset="0"/>
              </a:rPr>
              <a:t>  6, Les </a:t>
            </a:r>
            <a:r>
              <a:rPr lang="nl-BE" sz="2400" b="1" i="1" dirty="0" err="1">
                <a:cs typeface="Times New Roman" panose="02020603050405020304" pitchFamily="18" charset="0"/>
              </a:rPr>
              <a:t>peines</a:t>
            </a:r>
            <a:r>
              <a:rPr lang="nl-BE" sz="2400" b="1" i="1" dirty="0">
                <a:cs typeface="Times New Roman" panose="02020603050405020304" pitchFamily="18" charset="0"/>
              </a:rPr>
              <a:t> </a:t>
            </a:r>
            <a:r>
              <a:rPr lang="nl-BE" sz="2400" b="1" i="1" u="sng" dirty="0" err="1">
                <a:cs typeface="Times New Roman" panose="02020603050405020304" pitchFamily="18" charset="0"/>
              </a:rPr>
              <a:t>restrictives</a:t>
            </a:r>
            <a:r>
              <a:rPr lang="nl-BE" sz="2400" b="1" i="1" dirty="0">
                <a:cs typeface="Times New Roman" panose="02020603050405020304" pitchFamily="18" charset="0"/>
              </a:rPr>
              <a:t> de </a:t>
            </a:r>
            <a:r>
              <a:rPr lang="nl-BE" sz="2400" b="1" i="1" dirty="0" err="1">
                <a:cs typeface="Times New Roman" panose="02020603050405020304" pitchFamily="18" charset="0"/>
              </a:rPr>
              <a:t>liberté</a:t>
            </a:r>
            <a:endParaRPr lang="fr-BE" sz="2400" b="1" dirty="0"/>
          </a:p>
        </p:txBody>
      </p:sp>
    </p:spTree>
    <p:extLst>
      <p:ext uri="{BB962C8B-B14F-4D97-AF65-F5344CB8AC3E}">
        <p14:creationId xmlns:p14="http://schemas.microsoft.com/office/powerpoint/2010/main" val="7997025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659E7-24E2-CCE2-A705-31D7B583B1EC}"/>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77DFBD4D-9785-9C09-F777-C871E8A8D2D3}"/>
              </a:ext>
            </a:extLst>
          </p:cNvPr>
          <p:cNvPicPr>
            <a:picLocks noChangeAspect="1"/>
          </p:cNvPicPr>
          <p:nvPr/>
        </p:nvPicPr>
        <p:blipFill>
          <a:blip r:embed="rId2" cstate="email">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5" name="Espace réservé du numéro de diapositive 4">
            <a:extLst>
              <a:ext uri="{FF2B5EF4-FFF2-40B4-BE49-F238E27FC236}">
                <a16:creationId xmlns:a16="http://schemas.microsoft.com/office/drawing/2014/main" id="{ED19E9D5-6586-1142-58B7-C3B4E3958985}"/>
              </a:ext>
            </a:extLst>
          </p:cNvPr>
          <p:cNvSpPr>
            <a:spLocks noGrp="1"/>
          </p:cNvSpPr>
          <p:nvPr>
            <p:ph type="sldNum" sz="quarter" idx="12"/>
          </p:nvPr>
        </p:nvSpPr>
        <p:spPr>
          <a:xfrm>
            <a:off x="8610600" y="6356350"/>
            <a:ext cx="2743200" cy="365125"/>
          </a:xfrm>
        </p:spPr>
        <p:txBody>
          <a:bodyPr>
            <a:normAutofit/>
          </a:bodyPr>
          <a:lstStyle/>
          <a:p>
            <a:pPr>
              <a:spcAft>
                <a:spcPts val="600"/>
              </a:spcAft>
            </a:pPr>
            <a:fld id="{936F8E82-FA06-4262-BC24-5C54F77931AE}" type="slidenum">
              <a:rPr lang="nl-BE" smtClean="0"/>
              <a:pPr>
                <a:spcAft>
                  <a:spcPts val="600"/>
                </a:spcAft>
              </a:pPr>
              <a:t>60</a:t>
            </a:fld>
            <a:endParaRPr lang="nl-BE"/>
          </a:p>
        </p:txBody>
      </p:sp>
      <p:sp>
        <p:nvSpPr>
          <p:cNvPr id="3" name="ZoneTexte 2">
            <a:extLst>
              <a:ext uri="{FF2B5EF4-FFF2-40B4-BE49-F238E27FC236}">
                <a16:creationId xmlns:a16="http://schemas.microsoft.com/office/drawing/2014/main" id="{9B1C2753-E203-D969-817F-DBD3622ED0A5}"/>
              </a:ext>
            </a:extLst>
          </p:cNvPr>
          <p:cNvSpPr txBox="1"/>
          <p:nvPr/>
        </p:nvSpPr>
        <p:spPr>
          <a:xfrm>
            <a:off x="266700" y="63191"/>
            <a:ext cx="6096000" cy="646331"/>
          </a:xfrm>
          <a:prstGeom prst="rect">
            <a:avLst/>
          </a:prstGeom>
          <a:noFill/>
        </p:spPr>
        <p:txBody>
          <a:bodyPr wrap="square">
            <a:spAutoFit/>
          </a:bodyPr>
          <a:lstStyle/>
          <a:p>
            <a:r>
              <a:rPr lang="fr-BE" dirty="0"/>
              <a:t>Livre Ier  Chapitre 4. « Les peines » </a:t>
            </a:r>
            <a:br>
              <a:rPr lang="fr-BE" dirty="0"/>
            </a:br>
            <a:r>
              <a:rPr lang="nl-BE" b="1" i="1" dirty="0">
                <a:cs typeface="Times New Roman" panose="02020603050405020304" pitchFamily="18" charset="0"/>
              </a:rPr>
              <a:t>Section  6. Les peines </a:t>
            </a:r>
            <a:r>
              <a:rPr lang="nl-BE" b="1" i="1" u="sng" dirty="0">
                <a:cs typeface="Times New Roman" panose="02020603050405020304" pitchFamily="18" charset="0"/>
              </a:rPr>
              <a:t>restrictives</a:t>
            </a:r>
            <a:r>
              <a:rPr lang="nl-BE" b="1" i="1" dirty="0">
                <a:cs typeface="Times New Roman" panose="02020603050405020304" pitchFamily="18" charset="0"/>
              </a:rPr>
              <a:t> de liberté</a:t>
            </a:r>
            <a:endParaRPr lang="fr-BE" b="1" dirty="0"/>
          </a:p>
        </p:txBody>
      </p:sp>
      <p:sp>
        <p:nvSpPr>
          <p:cNvPr id="6" name="Tijdelijke aanduiding voor inhoud 2">
            <a:extLst>
              <a:ext uri="{FF2B5EF4-FFF2-40B4-BE49-F238E27FC236}">
                <a16:creationId xmlns:a16="http://schemas.microsoft.com/office/drawing/2014/main" id="{89D7C943-B155-2C08-CAE9-B1324333468E}"/>
              </a:ext>
            </a:extLst>
          </p:cNvPr>
          <p:cNvSpPr txBox="1">
            <a:spLocks/>
          </p:cNvSpPr>
          <p:nvPr/>
        </p:nvSpPr>
        <p:spPr>
          <a:xfrm>
            <a:off x="152399" y="603850"/>
            <a:ext cx="8672423" cy="61176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2000" i="1" dirty="0">
                <a:latin typeface="Times New Roman" panose="02020603050405020304" pitchFamily="18" charset="0"/>
              </a:rPr>
              <a:t> </a:t>
            </a:r>
            <a:r>
              <a:rPr lang="nl-BE" sz="2000" b="1" dirty="0"/>
              <a:t>Art. 43. </a:t>
            </a:r>
            <a:r>
              <a:rPr lang="fr-FR" sz="2000" dirty="0"/>
              <a:t>La peine de surveillance électronique</a:t>
            </a:r>
            <a:endParaRPr lang="en-US" sz="2000" dirty="0"/>
          </a:p>
          <a:p>
            <a:pPr algn="just"/>
            <a:r>
              <a:rPr lang="fr-FR" sz="1800" i="1" dirty="0"/>
              <a:t>La peine de surveillance électronique consiste en l’obligation de présence du condamné à une adresse déterminée, exception faite des déplacements, activités et absences autorisés, selon un programme d’exécution déterminé. Le contrôle de la présence est assuré notamment par le recours à des moyens électroniques.</a:t>
            </a:r>
            <a:r>
              <a:rPr lang="en-GB" sz="1800" i="1" dirty="0"/>
              <a:t> </a:t>
            </a:r>
            <a:r>
              <a:rPr lang="fr-FR" sz="1800" i="1" dirty="0"/>
              <a:t>L’obligation de présence est assortie de conditions (art. 43,  § 1</a:t>
            </a:r>
            <a:r>
              <a:rPr lang="fr-FR" sz="1800" i="1" baseline="30000" dirty="0"/>
              <a:t>er</a:t>
            </a:r>
            <a:r>
              <a:rPr lang="fr-FR" sz="1800" i="1" dirty="0"/>
              <a:t>, al. 2)</a:t>
            </a:r>
          </a:p>
          <a:p>
            <a:pPr algn="just"/>
            <a:r>
              <a:rPr lang="fr-FR" sz="2000" dirty="0"/>
              <a:t>Peine de niveau 2  (après circ. </a:t>
            </a:r>
            <a:r>
              <a:rPr lang="fr-FR" sz="2000" dirty="0" err="1"/>
              <a:t>attén</a:t>
            </a:r>
            <a:r>
              <a:rPr lang="fr-FR" sz="2000" dirty="0"/>
              <a:t>., possible pour peine </a:t>
            </a:r>
            <a:r>
              <a:rPr lang="fr-FR" sz="2000" dirty="0" err="1"/>
              <a:t>niv</a:t>
            </a:r>
            <a:r>
              <a:rPr lang="fr-FR" sz="2000" dirty="0"/>
              <a:t> 6,5,4 ou 3). Exclusion : peine </a:t>
            </a:r>
            <a:r>
              <a:rPr lang="fr-FR" sz="2000" dirty="0" err="1"/>
              <a:t>niv</a:t>
            </a:r>
            <a:r>
              <a:rPr lang="fr-FR" sz="2000" dirty="0"/>
              <a:t> 7-8 et tentative de meurtre (art. 96, al. 3) et infractions sexuelles avec torture, séquestration ou violence grave (art. 140, al. 3)</a:t>
            </a:r>
          </a:p>
          <a:p>
            <a:pPr algn="just"/>
            <a:r>
              <a:rPr lang="fr-FR" sz="2000" dirty="0"/>
              <a:t>Durée : 1 mois à 1 an (quel que soit le niveau de peine prévu pour l’infraction). Emprisonnement subsidiaire de même durée </a:t>
            </a:r>
          </a:p>
          <a:p>
            <a:pPr algn="just"/>
            <a:r>
              <a:rPr lang="fr-FR" sz="2000" dirty="0"/>
              <a:t>Consentement prévenu (possibilité d’entendre cohabitants) </a:t>
            </a:r>
          </a:p>
          <a:p>
            <a:pPr algn="just"/>
            <a:r>
              <a:rPr lang="fr-FR" sz="2000" dirty="0"/>
              <a:t>Si atteinte à l’intégrité sexuelle, physique ou psychique d’une personne avec laquelle il partage l’habitation : rapport d’information sauf si pas nécessaire</a:t>
            </a:r>
          </a:p>
          <a:p>
            <a:pPr algn="just"/>
            <a:r>
              <a:rPr lang="fr-FR" sz="2000" dirty="0"/>
              <a:t>Juge peut donner indications concrètes (déplacements, activités, absences)</a:t>
            </a:r>
          </a:p>
          <a:p>
            <a:pPr algn="just"/>
            <a:r>
              <a:rPr lang="fr-FR" sz="2000" dirty="0"/>
              <a:t>SE assortie de conditions générales et </a:t>
            </a:r>
            <a:r>
              <a:rPr lang="fr-FR" sz="2000" dirty="0" err="1"/>
              <a:t>evt</a:t>
            </a:r>
            <a:r>
              <a:rPr lang="fr-FR" sz="2000" dirty="0"/>
              <a:t> de conditions particulières </a:t>
            </a:r>
            <a:r>
              <a:rPr lang="fr-FR" sz="2000" dirty="0" err="1"/>
              <a:t>indiv</a:t>
            </a:r>
            <a:r>
              <a:rPr lang="fr-FR" sz="2000" dirty="0"/>
              <a:t>. absolument </a:t>
            </a:r>
            <a:r>
              <a:rPr lang="fr-FR" sz="2000" dirty="0" err="1"/>
              <a:t>nécess</a:t>
            </a:r>
            <a:r>
              <a:rPr lang="fr-FR" sz="2000" dirty="0"/>
              <a:t>. intérêt victimes ou </a:t>
            </a:r>
            <a:r>
              <a:rPr lang="fr-FR" sz="2000" dirty="0" err="1"/>
              <a:t>résinsertion</a:t>
            </a:r>
            <a:r>
              <a:rPr lang="fr-FR" sz="2000" dirty="0"/>
              <a:t> soc.</a:t>
            </a:r>
          </a:p>
          <a:p>
            <a:pPr algn="just"/>
            <a:r>
              <a:rPr lang="fr-FR" sz="2000" dirty="0"/>
              <a:t>Si inexécution ou non respect grave conditions : décision TAP (mais à titre transitoire MP)</a:t>
            </a:r>
          </a:p>
          <a:p>
            <a:pPr algn="just"/>
            <a:endParaRPr lang="fr-FR" sz="2000" dirty="0"/>
          </a:p>
          <a:p>
            <a:pPr marL="0" indent="0">
              <a:buNone/>
            </a:pPr>
            <a:r>
              <a:rPr lang="nl-BE" sz="2000" i="1" dirty="0"/>
              <a:t> </a:t>
            </a:r>
          </a:p>
        </p:txBody>
      </p:sp>
      <p:sp>
        <p:nvSpPr>
          <p:cNvPr id="10" name="ZoneTexte 9">
            <a:extLst>
              <a:ext uri="{FF2B5EF4-FFF2-40B4-BE49-F238E27FC236}">
                <a16:creationId xmlns:a16="http://schemas.microsoft.com/office/drawing/2014/main" id="{33356A8C-91B3-8EAB-CF54-9AC55BF8899C}"/>
              </a:ext>
            </a:extLst>
          </p:cNvPr>
          <p:cNvSpPr txBox="1"/>
          <p:nvPr/>
        </p:nvSpPr>
        <p:spPr>
          <a:xfrm>
            <a:off x="8977201" y="1951672"/>
            <a:ext cx="2794000" cy="3785652"/>
          </a:xfrm>
          <a:prstGeom prst="rect">
            <a:avLst/>
          </a:prstGeom>
          <a:solidFill>
            <a:schemeClr val="accent2"/>
          </a:solidFill>
        </p:spPr>
        <p:txBody>
          <a:bodyPr wrap="square">
            <a:spAutoFit/>
          </a:bodyPr>
          <a:lstStyle/>
          <a:p>
            <a:pPr marL="0" indent="0" algn="just">
              <a:buFont typeface="Arial" panose="020B0604020202020204" pitchFamily="34" charset="0"/>
              <a:buNone/>
            </a:pPr>
            <a:r>
              <a:rPr lang="nl-BE" sz="2400" u="sng" dirty="0"/>
              <a:t>Exécution</a:t>
            </a:r>
            <a:r>
              <a:rPr lang="nl-BE" sz="2400" dirty="0"/>
              <a:t> :  Service compétent SE et TAP</a:t>
            </a:r>
          </a:p>
          <a:p>
            <a:pPr marL="0" indent="0" algn="just">
              <a:buFont typeface="Arial" panose="020B0604020202020204" pitchFamily="34" charset="0"/>
              <a:buNone/>
            </a:pPr>
            <a:r>
              <a:rPr lang="nl-BE" sz="2400" dirty="0"/>
              <a:t>A </a:t>
            </a:r>
            <a:r>
              <a:rPr lang="nl-BE" sz="2400" dirty="0" err="1"/>
              <a:t>titre</a:t>
            </a:r>
            <a:r>
              <a:rPr lang="nl-BE" sz="2400" dirty="0"/>
              <a:t> transitoire : MP chargé du controle</a:t>
            </a:r>
          </a:p>
          <a:p>
            <a:pPr marL="0" indent="0" algn="just">
              <a:buFont typeface="Arial" panose="020B0604020202020204" pitchFamily="34" charset="0"/>
              <a:buNone/>
            </a:pPr>
            <a:r>
              <a:rPr lang="nl-BE" sz="2400" dirty="0" err="1"/>
              <a:t>Après</a:t>
            </a:r>
            <a:r>
              <a:rPr lang="nl-BE" sz="2400" dirty="0"/>
              <a:t> 1/3 de la </a:t>
            </a:r>
            <a:r>
              <a:rPr lang="nl-BE" sz="2400" dirty="0" err="1"/>
              <a:t>peine</a:t>
            </a:r>
            <a:r>
              <a:rPr lang="nl-BE" sz="2400" dirty="0"/>
              <a:t>, </a:t>
            </a:r>
            <a:r>
              <a:rPr lang="nl-BE" sz="2400" dirty="0" err="1"/>
              <a:t>possiblité</a:t>
            </a:r>
            <a:r>
              <a:rPr lang="nl-BE" sz="2400" dirty="0"/>
              <a:t> de </a:t>
            </a:r>
            <a:r>
              <a:rPr lang="nl-BE" sz="2400" dirty="0" err="1"/>
              <a:t>demander</a:t>
            </a:r>
            <a:r>
              <a:rPr lang="nl-BE" sz="2400" dirty="0"/>
              <a:t> la suspension du </a:t>
            </a:r>
            <a:r>
              <a:rPr lang="nl-BE" sz="2400" dirty="0" err="1"/>
              <a:t>contrôle</a:t>
            </a:r>
            <a:endParaRPr lang="nl-BE" sz="2400" dirty="0"/>
          </a:p>
        </p:txBody>
      </p:sp>
    </p:spTree>
    <p:extLst>
      <p:ext uri="{BB962C8B-B14F-4D97-AF65-F5344CB8AC3E}">
        <p14:creationId xmlns:p14="http://schemas.microsoft.com/office/powerpoint/2010/main" val="41832902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C06BF-8C53-FCD6-1B4C-D085B77C45BC}"/>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F67C62C8-9922-5582-38CE-31B218F74181}"/>
              </a:ext>
            </a:extLst>
          </p:cNvPr>
          <p:cNvPicPr>
            <a:picLocks noChangeAspect="1"/>
          </p:cNvPicPr>
          <p:nvPr/>
        </p:nvPicPr>
        <p:blipFill>
          <a:blip r:embed="rId2" cstate="email">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5" name="Espace réservé du numéro de diapositive 4">
            <a:extLst>
              <a:ext uri="{FF2B5EF4-FFF2-40B4-BE49-F238E27FC236}">
                <a16:creationId xmlns:a16="http://schemas.microsoft.com/office/drawing/2014/main" id="{4FFF229D-3444-2027-B057-CEF40C47BAD7}"/>
              </a:ext>
            </a:extLst>
          </p:cNvPr>
          <p:cNvSpPr>
            <a:spLocks noGrp="1"/>
          </p:cNvSpPr>
          <p:nvPr>
            <p:ph type="sldNum" sz="quarter" idx="12"/>
          </p:nvPr>
        </p:nvSpPr>
        <p:spPr>
          <a:xfrm>
            <a:off x="8610600" y="6356350"/>
            <a:ext cx="2743200" cy="365125"/>
          </a:xfrm>
        </p:spPr>
        <p:txBody>
          <a:bodyPr>
            <a:normAutofit/>
          </a:bodyPr>
          <a:lstStyle/>
          <a:p>
            <a:pPr>
              <a:spcAft>
                <a:spcPts val="600"/>
              </a:spcAft>
            </a:pPr>
            <a:fld id="{936F8E82-FA06-4262-BC24-5C54F77931AE}" type="slidenum">
              <a:rPr lang="nl-BE" smtClean="0"/>
              <a:pPr>
                <a:spcAft>
                  <a:spcPts val="600"/>
                </a:spcAft>
              </a:pPr>
              <a:t>61</a:t>
            </a:fld>
            <a:endParaRPr lang="nl-BE"/>
          </a:p>
        </p:txBody>
      </p:sp>
      <p:sp>
        <p:nvSpPr>
          <p:cNvPr id="3" name="ZoneTexte 2">
            <a:extLst>
              <a:ext uri="{FF2B5EF4-FFF2-40B4-BE49-F238E27FC236}">
                <a16:creationId xmlns:a16="http://schemas.microsoft.com/office/drawing/2014/main" id="{69C7609C-0209-867F-1025-79AE4AB2838C}"/>
              </a:ext>
            </a:extLst>
          </p:cNvPr>
          <p:cNvSpPr txBox="1"/>
          <p:nvPr/>
        </p:nvSpPr>
        <p:spPr>
          <a:xfrm>
            <a:off x="266700" y="63191"/>
            <a:ext cx="6096000" cy="646331"/>
          </a:xfrm>
          <a:prstGeom prst="rect">
            <a:avLst/>
          </a:prstGeom>
          <a:noFill/>
        </p:spPr>
        <p:txBody>
          <a:bodyPr wrap="square">
            <a:spAutoFit/>
          </a:bodyPr>
          <a:lstStyle/>
          <a:p>
            <a:r>
              <a:rPr lang="fr-BE" dirty="0"/>
              <a:t>Livre Ier  Chapitre 4. « Les peines » </a:t>
            </a:r>
            <a:br>
              <a:rPr lang="fr-BE" dirty="0"/>
            </a:br>
            <a:r>
              <a:rPr lang="nl-BE" b="1" i="1" dirty="0">
                <a:cs typeface="Times New Roman" panose="02020603050405020304" pitchFamily="18" charset="0"/>
              </a:rPr>
              <a:t>Section  6. Les </a:t>
            </a:r>
            <a:r>
              <a:rPr lang="nl-BE" b="1" i="1" dirty="0" err="1">
                <a:cs typeface="Times New Roman" panose="02020603050405020304" pitchFamily="18" charset="0"/>
              </a:rPr>
              <a:t>peines</a:t>
            </a:r>
            <a:r>
              <a:rPr lang="nl-BE" b="1" i="1" dirty="0">
                <a:cs typeface="Times New Roman" panose="02020603050405020304" pitchFamily="18" charset="0"/>
              </a:rPr>
              <a:t> </a:t>
            </a:r>
            <a:r>
              <a:rPr lang="nl-BE" b="1" i="1" u="sng" dirty="0" err="1">
                <a:cs typeface="Times New Roman" panose="02020603050405020304" pitchFamily="18" charset="0"/>
              </a:rPr>
              <a:t>restrictives</a:t>
            </a:r>
            <a:r>
              <a:rPr lang="nl-BE" b="1" i="1" dirty="0">
                <a:cs typeface="Times New Roman" panose="02020603050405020304" pitchFamily="18" charset="0"/>
              </a:rPr>
              <a:t> de </a:t>
            </a:r>
            <a:r>
              <a:rPr lang="nl-BE" b="1" i="1" dirty="0" err="1">
                <a:cs typeface="Times New Roman" panose="02020603050405020304" pitchFamily="18" charset="0"/>
              </a:rPr>
              <a:t>liberté</a:t>
            </a:r>
            <a:endParaRPr lang="fr-BE" b="1" dirty="0"/>
          </a:p>
        </p:txBody>
      </p:sp>
      <p:sp>
        <p:nvSpPr>
          <p:cNvPr id="6" name="Tijdelijke aanduiding voor inhoud 2">
            <a:extLst>
              <a:ext uri="{FF2B5EF4-FFF2-40B4-BE49-F238E27FC236}">
                <a16:creationId xmlns:a16="http://schemas.microsoft.com/office/drawing/2014/main" id="{0004B99C-4D11-FC20-2F82-EA4221CB0584}"/>
              </a:ext>
            </a:extLst>
          </p:cNvPr>
          <p:cNvSpPr txBox="1">
            <a:spLocks/>
          </p:cNvSpPr>
          <p:nvPr/>
        </p:nvSpPr>
        <p:spPr>
          <a:xfrm>
            <a:off x="152400" y="709522"/>
            <a:ext cx="8242300" cy="601195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2000" i="1" dirty="0">
                <a:latin typeface="Times New Roman" panose="02020603050405020304" pitchFamily="18" charset="0"/>
              </a:rPr>
              <a:t> </a:t>
            </a:r>
            <a:r>
              <a:rPr lang="nl-BE" sz="2000" b="1" dirty="0"/>
              <a:t>Art. 44. </a:t>
            </a:r>
            <a:r>
              <a:rPr lang="fr-FR" sz="2000" dirty="0"/>
              <a:t>La peine de probation</a:t>
            </a:r>
            <a:endParaRPr lang="en-US" sz="2000" dirty="0"/>
          </a:p>
          <a:p>
            <a:pPr algn="just"/>
            <a:r>
              <a:rPr lang="fr-FR" sz="2000" i="1" dirty="0"/>
              <a:t>La peine de probation consiste en l’obligation de respecter des conditions générales et particulières durant une période fixée par le juge (art. 44,  § 2, al. 1er)</a:t>
            </a:r>
          </a:p>
          <a:p>
            <a:pPr algn="just"/>
            <a:r>
              <a:rPr lang="fr-FR" sz="2000" dirty="0"/>
              <a:t>Peine de niveau 2  (après circ. </a:t>
            </a:r>
            <a:r>
              <a:rPr lang="fr-FR" sz="2000" dirty="0" err="1"/>
              <a:t>attén</a:t>
            </a:r>
            <a:r>
              <a:rPr lang="fr-FR" sz="2000" dirty="0"/>
              <a:t>., possible pour peine </a:t>
            </a:r>
            <a:r>
              <a:rPr lang="fr-FR" sz="2000" dirty="0" err="1"/>
              <a:t>niv</a:t>
            </a:r>
            <a:r>
              <a:rPr lang="fr-FR" sz="2000" dirty="0"/>
              <a:t>, 6,5,4 ou 3) ou peine de niveau 1 (après circ. </a:t>
            </a:r>
            <a:r>
              <a:rPr lang="fr-FR" sz="2000" dirty="0" err="1"/>
              <a:t>attén</a:t>
            </a:r>
            <a:r>
              <a:rPr lang="fr-FR" sz="2000" dirty="0"/>
              <a:t>. possible pour peine </a:t>
            </a:r>
            <a:r>
              <a:rPr lang="fr-FR" sz="2000" dirty="0" err="1"/>
              <a:t>niv</a:t>
            </a:r>
            <a:r>
              <a:rPr lang="fr-FR" sz="2000" dirty="0"/>
              <a:t>. 2 ou 3)</a:t>
            </a:r>
          </a:p>
          <a:p>
            <a:pPr algn="just"/>
            <a:r>
              <a:rPr lang="fr-FR" sz="2000" dirty="0"/>
              <a:t>Durée : peine niveau 1 = 6 mois à 12 mois– peine </a:t>
            </a:r>
            <a:r>
              <a:rPr lang="fr-FR" sz="2000" dirty="0" err="1"/>
              <a:t>niv</a:t>
            </a:r>
            <a:r>
              <a:rPr lang="fr-FR" sz="2000" dirty="0"/>
              <a:t>. 2 = + 12 mois à 2 ans</a:t>
            </a:r>
          </a:p>
          <a:p>
            <a:pPr algn="just"/>
            <a:r>
              <a:rPr lang="fr-FR" sz="2000" dirty="0"/>
              <a:t>Exclusion : peine </a:t>
            </a:r>
            <a:r>
              <a:rPr lang="fr-FR" sz="2000" dirty="0" err="1"/>
              <a:t>niv</a:t>
            </a:r>
            <a:r>
              <a:rPr lang="fr-FR" sz="2000" dirty="0"/>
              <a:t> 7-8 et tentative de meurtre (art. 96, al. 3) et infractions sexuelles avec torture, séquestration ou violence grave (art. 140, al. 3)</a:t>
            </a:r>
          </a:p>
          <a:p>
            <a:pPr algn="just"/>
            <a:r>
              <a:rPr lang="fr-FR" sz="2000" dirty="0"/>
              <a:t>Peine subsidiaire : niveau 1 : amende 200 à 20,000 </a:t>
            </a:r>
            <a:r>
              <a:rPr lang="fr-FR" sz="2000" dirty="0" err="1"/>
              <a:t>eur</a:t>
            </a:r>
            <a:r>
              <a:rPr lang="fr-FR" sz="2000" dirty="0"/>
              <a:t> ou </a:t>
            </a:r>
            <a:r>
              <a:rPr lang="fr-FR" sz="2000" dirty="0" err="1"/>
              <a:t>empr</a:t>
            </a:r>
            <a:r>
              <a:rPr lang="fr-FR" sz="2000" dirty="0"/>
              <a:t>. 1 à 6 mois Niveau 2 : amende 200 à 20,000 </a:t>
            </a:r>
            <a:r>
              <a:rPr lang="fr-FR" sz="2000" dirty="0" err="1"/>
              <a:t>eur</a:t>
            </a:r>
            <a:r>
              <a:rPr lang="fr-FR" sz="2000" dirty="0"/>
              <a:t> ou </a:t>
            </a:r>
            <a:r>
              <a:rPr lang="fr-FR" sz="2000" dirty="0" err="1"/>
              <a:t>empr</a:t>
            </a:r>
            <a:r>
              <a:rPr lang="fr-FR" sz="2000" dirty="0"/>
              <a:t>. 1 mois à 1 an</a:t>
            </a:r>
          </a:p>
          <a:p>
            <a:pPr algn="just"/>
            <a:r>
              <a:rPr lang="fr-FR" sz="2000" dirty="0"/>
              <a:t>Consentement prévenu – peine possible aussi pour les personnes morales</a:t>
            </a:r>
          </a:p>
          <a:p>
            <a:pPr algn="just"/>
            <a:r>
              <a:rPr lang="fr-FR" sz="2000" dirty="0"/>
              <a:t>Conditions générales + conditions particulières (ex. formation, trajet d’insertion vers le marché du travail ou traitement ambulatoire) fixées par le juge</a:t>
            </a:r>
          </a:p>
          <a:p>
            <a:pPr algn="just"/>
            <a:r>
              <a:rPr lang="fr-FR" sz="2000" dirty="0"/>
              <a:t>La peine prend cours à compte du jour où la condamnation est définitive</a:t>
            </a:r>
          </a:p>
          <a:p>
            <a:pPr algn="just"/>
            <a:r>
              <a:rPr lang="fr-FR" sz="2000" dirty="0"/>
              <a:t>Si inexécution totale ou partielle : décision TAP (mais à titre transitoire,  commission de probation + MP)</a:t>
            </a:r>
          </a:p>
          <a:p>
            <a:pPr algn="just"/>
            <a:endParaRPr lang="fr-FR" sz="2000" dirty="0"/>
          </a:p>
          <a:p>
            <a:pPr marL="0" indent="0">
              <a:buNone/>
            </a:pPr>
            <a:r>
              <a:rPr lang="nl-BE" sz="2000" i="1" dirty="0"/>
              <a:t> </a:t>
            </a:r>
          </a:p>
        </p:txBody>
      </p:sp>
      <p:sp>
        <p:nvSpPr>
          <p:cNvPr id="10" name="ZoneTexte 9">
            <a:extLst>
              <a:ext uri="{FF2B5EF4-FFF2-40B4-BE49-F238E27FC236}">
                <a16:creationId xmlns:a16="http://schemas.microsoft.com/office/drawing/2014/main" id="{9B8E7DF9-8BF3-C00C-7D1F-07D7DF337708}"/>
              </a:ext>
            </a:extLst>
          </p:cNvPr>
          <p:cNvSpPr txBox="1"/>
          <p:nvPr/>
        </p:nvSpPr>
        <p:spPr>
          <a:xfrm>
            <a:off x="8896350" y="1951672"/>
            <a:ext cx="2956344" cy="3170099"/>
          </a:xfrm>
          <a:prstGeom prst="rect">
            <a:avLst/>
          </a:prstGeom>
          <a:solidFill>
            <a:schemeClr val="accent2"/>
          </a:solidFill>
        </p:spPr>
        <p:txBody>
          <a:bodyPr wrap="square">
            <a:spAutoFit/>
          </a:bodyPr>
          <a:lstStyle/>
          <a:p>
            <a:pPr marL="0" indent="0" algn="just">
              <a:buFont typeface="Arial" panose="020B0604020202020204" pitchFamily="34" charset="0"/>
              <a:buNone/>
            </a:pPr>
            <a:r>
              <a:rPr lang="nl-BE" sz="2000" u="sng" dirty="0" err="1"/>
              <a:t>Exécution</a:t>
            </a:r>
            <a:r>
              <a:rPr lang="nl-BE" sz="2000" dirty="0"/>
              <a:t> :  service compétent  </a:t>
            </a:r>
            <a:r>
              <a:rPr lang="nl-BE" sz="2000" dirty="0" err="1"/>
              <a:t>communauté</a:t>
            </a:r>
            <a:r>
              <a:rPr lang="nl-BE" sz="2000" dirty="0"/>
              <a:t> et TAP</a:t>
            </a:r>
          </a:p>
          <a:p>
            <a:pPr marL="0" indent="0" algn="just">
              <a:buFont typeface="Arial" panose="020B0604020202020204" pitchFamily="34" charset="0"/>
              <a:buNone/>
            </a:pPr>
            <a:r>
              <a:rPr lang="nl-BE" sz="2000" dirty="0"/>
              <a:t>A </a:t>
            </a:r>
            <a:r>
              <a:rPr lang="nl-BE" sz="2000" dirty="0" err="1"/>
              <a:t>titre</a:t>
            </a:r>
            <a:r>
              <a:rPr lang="nl-BE" sz="2000" dirty="0"/>
              <a:t> transitoire : Commission de </a:t>
            </a:r>
            <a:r>
              <a:rPr lang="nl-BE" sz="2000" dirty="0" err="1"/>
              <a:t>probation</a:t>
            </a:r>
            <a:r>
              <a:rPr lang="nl-BE" sz="2000" dirty="0"/>
              <a:t> et M.P.</a:t>
            </a:r>
          </a:p>
          <a:p>
            <a:pPr marL="0" indent="0" algn="just">
              <a:buFont typeface="Arial" panose="020B0604020202020204" pitchFamily="34" charset="0"/>
              <a:buNone/>
            </a:pPr>
            <a:r>
              <a:rPr lang="nl-BE" sz="2000" dirty="0" err="1"/>
              <a:t>Possibilité</a:t>
            </a:r>
            <a:r>
              <a:rPr lang="nl-BE" sz="2000" dirty="0"/>
              <a:t> de </a:t>
            </a:r>
            <a:r>
              <a:rPr lang="nl-BE" sz="2000" dirty="0" err="1"/>
              <a:t>suspendre</a:t>
            </a:r>
            <a:r>
              <a:rPr lang="nl-BE" sz="2000" dirty="0"/>
              <a:t> les </a:t>
            </a:r>
            <a:r>
              <a:rPr lang="nl-BE" sz="2000" dirty="0" err="1"/>
              <a:t>conditons</a:t>
            </a:r>
            <a:r>
              <a:rPr lang="nl-BE" sz="2000" dirty="0"/>
              <a:t> </a:t>
            </a:r>
            <a:r>
              <a:rPr lang="nl-BE" sz="2000" dirty="0" err="1"/>
              <a:t>partic</a:t>
            </a:r>
            <a:r>
              <a:rPr lang="nl-BE" sz="2000" dirty="0"/>
              <a:t>.</a:t>
            </a:r>
          </a:p>
          <a:p>
            <a:pPr marL="0" indent="0" algn="just">
              <a:buFont typeface="Arial" panose="020B0604020202020204" pitchFamily="34" charset="0"/>
              <a:buNone/>
            </a:pPr>
            <a:r>
              <a:rPr lang="nl-BE" sz="2000" dirty="0" err="1"/>
              <a:t>Exécution</a:t>
            </a:r>
            <a:r>
              <a:rPr lang="nl-BE" sz="2000" dirty="0"/>
              <a:t> </a:t>
            </a:r>
            <a:r>
              <a:rPr lang="nl-BE" sz="2000" dirty="0" err="1"/>
              <a:t>peine</a:t>
            </a:r>
            <a:r>
              <a:rPr lang="nl-BE" sz="2000" dirty="0"/>
              <a:t> </a:t>
            </a:r>
            <a:r>
              <a:rPr lang="nl-BE" sz="2000" dirty="0" err="1"/>
              <a:t>prob</a:t>
            </a:r>
            <a:r>
              <a:rPr lang="nl-BE" sz="2000" dirty="0"/>
              <a:t>. pers. </a:t>
            </a:r>
            <a:r>
              <a:rPr lang="nl-BE" sz="2000" dirty="0" err="1"/>
              <a:t>morale</a:t>
            </a:r>
            <a:r>
              <a:rPr lang="nl-BE" sz="2000" dirty="0"/>
              <a:t> : JAP</a:t>
            </a:r>
          </a:p>
        </p:txBody>
      </p:sp>
    </p:spTree>
    <p:extLst>
      <p:ext uri="{BB962C8B-B14F-4D97-AF65-F5344CB8AC3E}">
        <p14:creationId xmlns:p14="http://schemas.microsoft.com/office/powerpoint/2010/main" val="32239734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6D281-5775-E7A1-D78B-77615DDDE0E9}"/>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C1B2D097-CE05-3739-108F-EF0D134E5E00}"/>
              </a:ext>
            </a:extLst>
          </p:cNvPr>
          <p:cNvPicPr>
            <a:picLocks noChangeAspect="1"/>
          </p:cNvPicPr>
          <p:nvPr/>
        </p:nvPicPr>
        <p:blipFill>
          <a:blip r:embed="rId2" cstate="email">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5" name="Espace réservé du numéro de diapositive 4">
            <a:extLst>
              <a:ext uri="{FF2B5EF4-FFF2-40B4-BE49-F238E27FC236}">
                <a16:creationId xmlns:a16="http://schemas.microsoft.com/office/drawing/2014/main" id="{4523618E-65CA-FED8-5010-77A7CF71445F}"/>
              </a:ext>
            </a:extLst>
          </p:cNvPr>
          <p:cNvSpPr>
            <a:spLocks noGrp="1"/>
          </p:cNvSpPr>
          <p:nvPr>
            <p:ph type="sldNum" sz="quarter" idx="12"/>
          </p:nvPr>
        </p:nvSpPr>
        <p:spPr>
          <a:xfrm>
            <a:off x="8610600" y="6356350"/>
            <a:ext cx="2743200" cy="365125"/>
          </a:xfrm>
        </p:spPr>
        <p:txBody>
          <a:bodyPr>
            <a:normAutofit/>
          </a:bodyPr>
          <a:lstStyle/>
          <a:p>
            <a:pPr>
              <a:spcAft>
                <a:spcPts val="600"/>
              </a:spcAft>
            </a:pPr>
            <a:fld id="{936F8E82-FA06-4262-BC24-5C54F77931AE}" type="slidenum">
              <a:rPr lang="nl-BE" smtClean="0"/>
              <a:pPr>
                <a:spcAft>
                  <a:spcPts val="600"/>
                </a:spcAft>
              </a:pPr>
              <a:t>62</a:t>
            </a:fld>
            <a:endParaRPr lang="nl-BE"/>
          </a:p>
        </p:txBody>
      </p:sp>
      <p:sp>
        <p:nvSpPr>
          <p:cNvPr id="3" name="ZoneTexte 2">
            <a:extLst>
              <a:ext uri="{FF2B5EF4-FFF2-40B4-BE49-F238E27FC236}">
                <a16:creationId xmlns:a16="http://schemas.microsoft.com/office/drawing/2014/main" id="{5DD9AD2F-B15A-D6ED-66A7-D41ED2F17ED6}"/>
              </a:ext>
            </a:extLst>
          </p:cNvPr>
          <p:cNvSpPr txBox="1"/>
          <p:nvPr/>
        </p:nvSpPr>
        <p:spPr>
          <a:xfrm>
            <a:off x="266700" y="63191"/>
            <a:ext cx="6096000" cy="646331"/>
          </a:xfrm>
          <a:prstGeom prst="rect">
            <a:avLst/>
          </a:prstGeom>
          <a:noFill/>
        </p:spPr>
        <p:txBody>
          <a:bodyPr wrap="square">
            <a:spAutoFit/>
          </a:bodyPr>
          <a:lstStyle/>
          <a:p>
            <a:r>
              <a:rPr lang="fr-BE" dirty="0"/>
              <a:t>Livre Ier  Chapitre 4. « Les peines » </a:t>
            </a:r>
            <a:br>
              <a:rPr lang="fr-BE" dirty="0"/>
            </a:br>
            <a:r>
              <a:rPr lang="nl-BE" b="1" i="1" dirty="0" err="1">
                <a:cs typeface="Times New Roman" panose="02020603050405020304" pitchFamily="18" charset="0"/>
              </a:rPr>
              <a:t>Section</a:t>
            </a:r>
            <a:r>
              <a:rPr lang="nl-BE" b="1" i="1" dirty="0">
                <a:cs typeface="Times New Roman" panose="02020603050405020304" pitchFamily="18" charset="0"/>
              </a:rPr>
              <a:t>  6, Les </a:t>
            </a:r>
            <a:r>
              <a:rPr lang="nl-BE" b="1" i="1" dirty="0" err="1">
                <a:cs typeface="Times New Roman" panose="02020603050405020304" pitchFamily="18" charset="0"/>
              </a:rPr>
              <a:t>peines</a:t>
            </a:r>
            <a:r>
              <a:rPr lang="nl-BE" b="1" i="1" dirty="0">
                <a:cs typeface="Times New Roman" panose="02020603050405020304" pitchFamily="18" charset="0"/>
              </a:rPr>
              <a:t> </a:t>
            </a:r>
            <a:r>
              <a:rPr lang="nl-BE" b="1" i="1" u="sng" dirty="0" err="1">
                <a:cs typeface="Times New Roman" panose="02020603050405020304" pitchFamily="18" charset="0"/>
              </a:rPr>
              <a:t>restrictives</a:t>
            </a:r>
            <a:r>
              <a:rPr lang="nl-BE" b="1" i="1" dirty="0">
                <a:cs typeface="Times New Roman" panose="02020603050405020304" pitchFamily="18" charset="0"/>
              </a:rPr>
              <a:t> de </a:t>
            </a:r>
            <a:r>
              <a:rPr lang="nl-BE" b="1" i="1" dirty="0" err="1">
                <a:cs typeface="Times New Roman" panose="02020603050405020304" pitchFamily="18" charset="0"/>
              </a:rPr>
              <a:t>liberté</a:t>
            </a:r>
            <a:endParaRPr lang="fr-BE" b="1" dirty="0"/>
          </a:p>
        </p:txBody>
      </p:sp>
      <p:sp>
        <p:nvSpPr>
          <p:cNvPr id="6" name="Tijdelijke aanduiding voor inhoud 2">
            <a:extLst>
              <a:ext uri="{FF2B5EF4-FFF2-40B4-BE49-F238E27FC236}">
                <a16:creationId xmlns:a16="http://schemas.microsoft.com/office/drawing/2014/main" id="{E951DD56-8951-24D3-F663-63D613F0D11A}"/>
              </a:ext>
            </a:extLst>
          </p:cNvPr>
          <p:cNvSpPr txBox="1">
            <a:spLocks/>
          </p:cNvSpPr>
          <p:nvPr/>
        </p:nvSpPr>
        <p:spPr>
          <a:xfrm>
            <a:off x="152400" y="709522"/>
            <a:ext cx="8242300" cy="601195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2000" i="1" dirty="0">
                <a:latin typeface="Times New Roman" panose="02020603050405020304" pitchFamily="18" charset="0"/>
              </a:rPr>
              <a:t> </a:t>
            </a:r>
            <a:r>
              <a:rPr lang="nl-BE" sz="2000" b="1" dirty="0"/>
              <a:t>Art. 45. </a:t>
            </a:r>
            <a:r>
              <a:rPr lang="fr-FR" sz="2000" dirty="0"/>
              <a:t>La peine de travail</a:t>
            </a:r>
            <a:endParaRPr lang="en-US" sz="2000" dirty="0"/>
          </a:p>
          <a:p>
            <a:pPr algn="just"/>
            <a:r>
              <a:rPr lang="fr-FR" sz="1600" i="1" dirty="0"/>
              <a:t>La peine de travail est effectuée gratuitement par le condamné pendant le temps laissé libre par ses éventuelles activités scolaires ou professionnelles. Elle peut être effectuée auprès des services publics de l’État, des communautés, des régions, des provinces, des communes et des centres publics d’action sociale ou auprès des associations sans but lucratif, de fondations à but social, scientifique ou culturel ou de sociétés coopératives agréées comme entreprise sociale. La peine de travail ne peut consister en un travail qui, dans le service public ou l’association désignée, est généralement exécuté par des travailleurs rémunérés.</a:t>
            </a:r>
            <a:r>
              <a:rPr lang="en-GB" sz="1600" dirty="0"/>
              <a:t> </a:t>
            </a:r>
            <a:r>
              <a:rPr lang="fr-FR" sz="1600" i="1" dirty="0"/>
              <a:t>Le Roi peut déterminer d’autres lieux dans lesquels la peine de travail est effectuée.(art. 45,  § 2, al. 2)</a:t>
            </a:r>
          </a:p>
          <a:p>
            <a:pPr algn="just"/>
            <a:r>
              <a:rPr lang="fr-FR" sz="2000" dirty="0"/>
              <a:t>Peine de niveau 2  (après circ. </a:t>
            </a:r>
            <a:r>
              <a:rPr lang="fr-FR" sz="2000" dirty="0" err="1"/>
              <a:t>attén</a:t>
            </a:r>
            <a:r>
              <a:rPr lang="fr-FR" sz="2000" dirty="0"/>
              <a:t>., possible pour peine </a:t>
            </a:r>
            <a:r>
              <a:rPr lang="fr-FR" sz="2000" dirty="0" err="1"/>
              <a:t>niv</a:t>
            </a:r>
            <a:r>
              <a:rPr lang="fr-FR" sz="2000" dirty="0"/>
              <a:t>, 6,5,4 ou 3) ou peine de niveau 1 (après circ. </a:t>
            </a:r>
            <a:r>
              <a:rPr lang="fr-FR" sz="2000" dirty="0" err="1"/>
              <a:t>attén</a:t>
            </a:r>
            <a:r>
              <a:rPr lang="fr-FR" sz="2000" dirty="0"/>
              <a:t>. possible pour peine </a:t>
            </a:r>
            <a:r>
              <a:rPr lang="fr-FR" sz="2000" dirty="0" err="1"/>
              <a:t>niv</a:t>
            </a:r>
            <a:r>
              <a:rPr lang="fr-FR" sz="2000" dirty="0"/>
              <a:t>. 2 ou 3) Exclusion : idem peine de probation</a:t>
            </a:r>
          </a:p>
          <a:p>
            <a:pPr algn="just"/>
            <a:r>
              <a:rPr lang="fr-FR" sz="2000" dirty="0"/>
              <a:t>Durée : peine niveau 1 = 20h à 120h– peine </a:t>
            </a:r>
            <a:r>
              <a:rPr lang="fr-FR" sz="2000" dirty="0" err="1"/>
              <a:t>niv</a:t>
            </a:r>
            <a:r>
              <a:rPr lang="fr-FR" sz="2000" dirty="0"/>
              <a:t>. 2 = + 120h à 300h</a:t>
            </a:r>
          </a:p>
          <a:p>
            <a:pPr algn="just"/>
            <a:r>
              <a:rPr lang="fr-FR" sz="2000" dirty="0"/>
              <a:t>Peine subsidiaire : niveau 1 : amende 200 à 20000 </a:t>
            </a:r>
            <a:r>
              <a:rPr lang="fr-FR" sz="2000" dirty="0" err="1"/>
              <a:t>eur</a:t>
            </a:r>
            <a:r>
              <a:rPr lang="fr-FR" sz="2000" dirty="0"/>
              <a:t> ou </a:t>
            </a:r>
            <a:r>
              <a:rPr lang="fr-FR" sz="2000" dirty="0" err="1"/>
              <a:t>empr</a:t>
            </a:r>
            <a:r>
              <a:rPr lang="fr-FR" sz="2000" dirty="0"/>
              <a:t>. 1 à 6 mois Niveau 2 : amende 200 à 20,000 </a:t>
            </a:r>
            <a:r>
              <a:rPr lang="fr-FR" sz="2000" dirty="0" err="1"/>
              <a:t>eur</a:t>
            </a:r>
            <a:r>
              <a:rPr lang="fr-FR" sz="2000" dirty="0"/>
              <a:t> ou </a:t>
            </a:r>
            <a:r>
              <a:rPr lang="fr-FR" sz="2000" dirty="0" err="1"/>
              <a:t>empr</a:t>
            </a:r>
            <a:r>
              <a:rPr lang="fr-FR" sz="2000" dirty="0"/>
              <a:t>. 1 mois à 1 an</a:t>
            </a:r>
          </a:p>
          <a:p>
            <a:pPr algn="just"/>
            <a:r>
              <a:rPr lang="fr-FR" sz="2000" dirty="0"/>
              <a:t>Consentement prévenu – A titre transitoire : délai de  12 mois pour l’exécution de la peine (prolongeable par la commission de probation)</a:t>
            </a:r>
          </a:p>
          <a:p>
            <a:pPr algn="just"/>
            <a:r>
              <a:rPr lang="fr-FR" sz="2000" dirty="0"/>
              <a:t>Juge peut donner indications concernant contenu concret </a:t>
            </a:r>
          </a:p>
          <a:p>
            <a:pPr algn="just"/>
            <a:r>
              <a:rPr lang="fr-FR" sz="2000" dirty="0"/>
              <a:t>Si inexécution totale ou partielle : décision TAP (mais à titre transitoire,  commission de probation + MP)</a:t>
            </a:r>
          </a:p>
          <a:p>
            <a:pPr algn="just"/>
            <a:endParaRPr lang="fr-FR" sz="2000" dirty="0"/>
          </a:p>
          <a:p>
            <a:pPr marL="0" indent="0">
              <a:buNone/>
            </a:pPr>
            <a:r>
              <a:rPr lang="nl-BE" sz="2000" i="1" dirty="0"/>
              <a:t> </a:t>
            </a:r>
          </a:p>
        </p:txBody>
      </p:sp>
      <p:sp>
        <p:nvSpPr>
          <p:cNvPr id="10" name="ZoneTexte 9">
            <a:extLst>
              <a:ext uri="{FF2B5EF4-FFF2-40B4-BE49-F238E27FC236}">
                <a16:creationId xmlns:a16="http://schemas.microsoft.com/office/drawing/2014/main" id="{55E97F5D-8031-E08B-066D-BBBFBC1C2D1B}"/>
              </a:ext>
            </a:extLst>
          </p:cNvPr>
          <p:cNvSpPr txBox="1"/>
          <p:nvPr/>
        </p:nvSpPr>
        <p:spPr>
          <a:xfrm>
            <a:off x="8792832" y="1805023"/>
            <a:ext cx="3399167" cy="1631216"/>
          </a:xfrm>
          <a:prstGeom prst="rect">
            <a:avLst/>
          </a:prstGeom>
          <a:solidFill>
            <a:schemeClr val="accent2"/>
          </a:solidFill>
        </p:spPr>
        <p:txBody>
          <a:bodyPr wrap="square">
            <a:spAutoFit/>
          </a:bodyPr>
          <a:lstStyle/>
          <a:p>
            <a:pPr marL="0" indent="0">
              <a:buFont typeface="Arial" panose="020B0604020202020204" pitchFamily="34" charset="0"/>
              <a:buNone/>
            </a:pPr>
            <a:r>
              <a:rPr lang="nl-BE" sz="2000" u="sng" dirty="0" err="1"/>
              <a:t>Exécution</a:t>
            </a:r>
            <a:r>
              <a:rPr lang="nl-BE" sz="2000" dirty="0"/>
              <a:t> :  service compétent SE et TAP</a:t>
            </a:r>
          </a:p>
          <a:p>
            <a:pPr marL="0" indent="0">
              <a:buFont typeface="Arial" panose="020B0604020202020204" pitchFamily="34" charset="0"/>
              <a:buNone/>
            </a:pPr>
            <a:r>
              <a:rPr lang="nl-BE" sz="2000" dirty="0"/>
              <a:t>A </a:t>
            </a:r>
            <a:r>
              <a:rPr lang="nl-BE" sz="2000" dirty="0" err="1"/>
              <a:t>titre</a:t>
            </a:r>
            <a:r>
              <a:rPr lang="nl-BE" sz="2000" dirty="0"/>
              <a:t> transitoire : Commission de </a:t>
            </a:r>
            <a:r>
              <a:rPr lang="nl-BE" sz="2000" dirty="0" err="1"/>
              <a:t>probation</a:t>
            </a:r>
            <a:r>
              <a:rPr lang="nl-BE" sz="2000" dirty="0"/>
              <a:t> et M.P.</a:t>
            </a:r>
          </a:p>
        </p:txBody>
      </p:sp>
    </p:spTree>
    <p:extLst>
      <p:ext uri="{BB962C8B-B14F-4D97-AF65-F5344CB8AC3E}">
        <p14:creationId xmlns:p14="http://schemas.microsoft.com/office/powerpoint/2010/main" val="1195777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4CD107E-AE99-1F1C-D836-7D37060FDAB1}"/>
              </a:ext>
            </a:extLst>
          </p:cNvPr>
          <p:cNvPicPr>
            <a:picLocks noChangeAspect="1"/>
          </p:cNvPicPr>
          <p:nvPr/>
        </p:nvPicPr>
        <p:blipFill>
          <a:blip r:embed="rId2" cstate="email">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12" name="Rectangle 11">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Espace réservé du numéro de diapositive 4">
            <a:extLst>
              <a:ext uri="{FF2B5EF4-FFF2-40B4-BE49-F238E27FC236}">
                <a16:creationId xmlns:a16="http://schemas.microsoft.com/office/drawing/2014/main" id="{A0E823C3-B19E-B03B-C180-8747CAAC75FE}"/>
              </a:ext>
            </a:extLst>
          </p:cNvPr>
          <p:cNvSpPr>
            <a:spLocks noGrp="1"/>
          </p:cNvSpPr>
          <p:nvPr>
            <p:ph type="sldNum" sz="quarter" idx="12"/>
          </p:nvPr>
        </p:nvSpPr>
        <p:spPr>
          <a:xfrm>
            <a:off x="8610600" y="6356350"/>
            <a:ext cx="2743200" cy="365125"/>
          </a:xfrm>
        </p:spPr>
        <p:txBody>
          <a:bodyPr>
            <a:normAutofit/>
          </a:bodyPr>
          <a:lstStyle/>
          <a:p>
            <a:pPr>
              <a:spcAft>
                <a:spcPts val="600"/>
              </a:spcAft>
            </a:pPr>
            <a:fld id="{936F8E82-FA06-4262-BC24-5C54F77931AE}" type="slidenum">
              <a:rPr lang="nl-BE" smtClean="0"/>
              <a:pPr>
                <a:spcAft>
                  <a:spcPts val="600"/>
                </a:spcAft>
              </a:pPr>
              <a:t>63</a:t>
            </a:fld>
            <a:endParaRPr lang="nl-BE"/>
          </a:p>
        </p:txBody>
      </p:sp>
      <p:sp>
        <p:nvSpPr>
          <p:cNvPr id="3" name="ZoneTexte 2">
            <a:extLst>
              <a:ext uri="{FF2B5EF4-FFF2-40B4-BE49-F238E27FC236}">
                <a16:creationId xmlns:a16="http://schemas.microsoft.com/office/drawing/2014/main" id="{8062E225-A7C9-6EB6-CDD3-9A43859495B5}"/>
              </a:ext>
            </a:extLst>
          </p:cNvPr>
          <p:cNvSpPr txBox="1"/>
          <p:nvPr/>
        </p:nvSpPr>
        <p:spPr>
          <a:xfrm>
            <a:off x="266700" y="63191"/>
            <a:ext cx="6096000" cy="769441"/>
          </a:xfrm>
          <a:prstGeom prst="rect">
            <a:avLst/>
          </a:prstGeom>
          <a:noFill/>
        </p:spPr>
        <p:txBody>
          <a:bodyPr wrap="square">
            <a:spAutoFit/>
          </a:bodyPr>
          <a:lstStyle/>
          <a:p>
            <a:r>
              <a:rPr lang="fr-BE" sz="2000" dirty="0"/>
              <a:t>Livre Ier  Chapitre 4. Les peines </a:t>
            </a:r>
            <a:br>
              <a:rPr lang="fr-BE" sz="2000" dirty="0"/>
            </a:br>
            <a:r>
              <a:rPr lang="nl-BE" sz="2400" b="1" i="1" dirty="0" err="1">
                <a:cs typeface="Times New Roman" panose="02020603050405020304" pitchFamily="18" charset="0"/>
              </a:rPr>
              <a:t>Section</a:t>
            </a:r>
            <a:r>
              <a:rPr lang="nl-BE" sz="2400" b="1" i="1" dirty="0">
                <a:cs typeface="Times New Roman" panose="02020603050405020304" pitchFamily="18" charset="0"/>
              </a:rPr>
              <a:t>  6, Les </a:t>
            </a:r>
            <a:r>
              <a:rPr lang="nl-BE" sz="2400" b="1" i="1" dirty="0" err="1">
                <a:cs typeface="Times New Roman" panose="02020603050405020304" pitchFamily="18" charset="0"/>
              </a:rPr>
              <a:t>peines</a:t>
            </a:r>
            <a:r>
              <a:rPr lang="nl-BE" sz="2400" b="1" i="1" dirty="0">
                <a:cs typeface="Times New Roman" panose="02020603050405020304" pitchFamily="18" charset="0"/>
              </a:rPr>
              <a:t> </a:t>
            </a:r>
            <a:r>
              <a:rPr lang="nl-BE" sz="2400" b="1" i="1" u="sng" dirty="0" err="1">
                <a:cs typeface="Times New Roman" panose="02020603050405020304" pitchFamily="18" charset="0"/>
              </a:rPr>
              <a:t>restrictives</a:t>
            </a:r>
            <a:r>
              <a:rPr lang="nl-BE" sz="2400" b="1" i="1" dirty="0">
                <a:cs typeface="Times New Roman" panose="02020603050405020304" pitchFamily="18" charset="0"/>
              </a:rPr>
              <a:t> de </a:t>
            </a:r>
            <a:r>
              <a:rPr lang="nl-BE" sz="2400" b="1" i="1" dirty="0" err="1">
                <a:cs typeface="Times New Roman" panose="02020603050405020304" pitchFamily="18" charset="0"/>
              </a:rPr>
              <a:t>liberté</a:t>
            </a:r>
            <a:endParaRPr lang="fr-BE" sz="2400" b="1" dirty="0"/>
          </a:p>
        </p:txBody>
      </p:sp>
      <p:sp>
        <p:nvSpPr>
          <p:cNvPr id="6" name="Tijdelijke aanduiding voor inhoud 2">
            <a:extLst>
              <a:ext uri="{FF2B5EF4-FFF2-40B4-BE49-F238E27FC236}">
                <a16:creationId xmlns:a16="http://schemas.microsoft.com/office/drawing/2014/main" id="{20BC8052-9EDC-DEC2-244C-8C25201BD37A}"/>
              </a:ext>
            </a:extLst>
          </p:cNvPr>
          <p:cNvSpPr txBox="1">
            <a:spLocks/>
          </p:cNvSpPr>
          <p:nvPr/>
        </p:nvSpPr>
        <p:spPr>
          <a:xfrm>
            <a:off x="152400" y="832633"/>
            <a:ext cx="8242300" cy="55237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800" i="1" dirty="0">
                <a:latin typeface="Times New Roman" panose="02020603050405020304" pitchFamily="18" charset="0"/>
              </a:rPr>
              <a:t> </a:t>
            </a:r>
          </a:p>
          <a:p>
            <a:pPr marL="0" indent="0">
              <a:buFont typeface="Arial" panose="020B0604020202020204" pitchFamily="34" charset="0"/>
              <a:buNone/>
            </a:pPr>
            <a:r>
              <a:rPr lang="nl-BE" sz="2400" b="1" dirty="0"/>
              <a:t>Art. 46. Le </a:t>
            </a:r>
            <a:r>
              <a:rPr lang="nl-BE" sz="2400" b="1" dirty="0" err="1"/>
              <a:t>suivi</a:t>
            </a:r>
            <a:r>
              <a:rPr lang="nl-BE" sz="2400" b="1" dirty="0"/>
              <a:t> </a:t>
            </a:r>
            <a:r>
              <a:rPr lang="nl-BE" sz="2400" b="1" dirty="0" err="1"/>
              <a:t>prolongé</a:t>
            </a:r>
            <a:r>
              <a:rPr lang="nl-BE" sz="2400" b="1" dirty="0"/>
              <a:t> (à </a:t>
            </a:r>
            <a:r>
              <a:rPr lang="nl-BE" sz="2400" b="1" dirty="0" err="1"/>
              <a:t>partir</a:t>
            </a:r>
            <a:r>
              <a:rPr lang="nl-BE" sz="2400" b="1" dirty="0"/>
              <a:t> de 2035)</a:t>
            </a:r>
          </a:p>
          <a:p>
            <a:r>
              <a:rPr lang="nl-BE" sz="2400" u="sng" dirty="0" err="1">
                <a:solidFill>
                  <a:schemeClr val="accent4">
                    <a:lumMod val="75000"/>
                  </a:schemeClr>
                </a:solidFill>
              </a:rPr>
              <a:t>Peine</a:t>
            </a:r>
            <a:r>
              <a:rPr lang="nl-BE" sz="2400" u="sng" dirty="0">
                <a:solidFill>
                  <a:schemeClr val="accent4">
                    <a:lumMod val="75000"/>
                  </a:schemeClr>
                </a:solidFill>
              </a:rPr>
              <a:t> “complémentaire” </a:t>
            </a:r>
            <a:r>
              <a:rPr lang="nl-BE" sz="2400" dirty="0" err="1">
                <a:solidFill>
                  <a:schemeClr val="accent4">
                    <a:lumMod val="75000"/>
                  </a:schemeClr>
                </a:solidFill>
              </a:rPr>
              <a:t>consistant</a:t>
            </a:r>
            <a:r>
              <a:rPr lang="nl-BE" sz="2400" dirty="0">
                <a:solidFill>
                  <a:schemeClr val="accent4">
                    <a:lumMod val="75000"/>
                  </a:schemeClr>
                </a:solidFill>
              </a:rPr>
              <a:t> en </a:t>
            </a:r>
            <a:r>
              <a:rPr lang="nl-BE" sz="2400" dirty="0" err="1">
                <a:solidFill>
                  <a:schemeClr val="accent4">
                    <a:lumMod val="75000"/>
                  </a:schemeClr>
                </a:solidFill>
              </a:rPr>
              <a:t>un</a:t>
            </a:r>
            <a:r>
              <a:rPr lang="nl-BE" sz="2400" dirty="0">
                <a:solidFill>
                  <a:schemeClr val="accent4">
                    <a:lumMod val="75000"/>
                  </a:schemeClr>
                </a:solidFill>
              </a:rPr>
              <a:t> </a:t>
            </a:r>
            <a:r>
              <a:rPr lang="nl-BE" sz="2400" dirty="0" err="1">
                <a:solidFill>
                  <a:schemeClr val="accent4">
                    <a:lumMod val="75000"/>
                  </a:schemeClr>
                </a:solidFill>
              </a:rPr>
              <a:t>dispositif</a:t>
            </a:r>
            <a:r>
              <a:rPr lang="nl-BE" sz="2400" dirty="0">
                <a:solidFill>
                  <a:schemeClr val="accent4">
                    <a:lumMod val="75000"/>
                  </a:schemeClr>
                </a:solidFill>
              </a:rPr>
              <a:t> </a:t>
            </a:r>
            <a:r>
              <a:rPr lang="nl-BE" sz="2400" dirty="0" err="1">
                <a:solidFill>
                  <a:schemeClr val="accent4">
                    <a:lumMod val="75000"/>
                  </a:schemeClr>
                </a:solidFill>
              </a:rPr>
              <a:t>conditionnel</a:t>
            </a:r>
            <a:r>
              <a:rPr lang="nl-BE" sz="2400" dirty="0">
                <a:solidFill>
                  <a:schemeClr val="accent4">
                    <a:lumMod val="75000"/>
                  </a:schemeClr>
                </a:solidFill>
              </a:rPr>
              <a:t> (</a:t>
            </a:r>
            <a:r>
              <a:rPr lang="nl-BE" sz="2400" dirty="0" err="1">
                <a:solidFill>
                  <a:schemeClr val="accent4">
                    <a:lumMod val="75000"/>
                  </a:schemeClr>
                </a:solidFill>
              </a:rPr>
              <a:t>obligation</a:t>
            </a:r>
            <a:r>
              <a:rPr lang="nl-BE" sz="2400" dirty="0">
                <a:solidFill>
                  <a:schemeClr val="accent4">
                    <a:lumMod val="75000"/>
                  </a:schemeClr>
                </a:solidFill>
              </a:rPr>
              <a:t> de </a:t>
            </a:r>
            <a:r>
              <a:rPr lang="nl-BE" sz="2400" dirty="0" err="1">
                <a:solidFill>
                  <a:schemeClr val="accent4">
                    <a:lumMod val="75000"/>
                  </a:schemeClr>
                </a:solidFill>
              </a:rPr>
              <a:t>respecter</a:t>
            </a:r>
            <a:r>
              <a:rPr lang="nl-BE" sz="2400" dirty="0">
                <a:solidFill>
                  <a:schemeClr val="accent4">
                    <a:lumMod val="75000"/>
                  </a:schemeClr>
                </a:solidFill>
              </a:rPr>
              <a:t> des </a:t>
            </a:r>
            <a:r>
              <a:rPr lang="nl-BE" sz="2400" dirty="0" err="1">
                <a:solidFill>
                  <a:schemeClr val="accent4">
                    <a:lumMod val="75000"/>
                  </a:schemeClr>
                </a:solidFill>
              </a:rPr>
              <a:t>conditions</a:t>
            </a:r>
            <a:r>
              <a:rPr lang="nl-BE" sz="2400" dirty="0">
                <a:solidFill>
                  <a:schemeClr val="accent4">
                    <a:lumMod val="75000"/>
                  </a:schemeClr>
                </a:solidFill>
              </a:rPr>
              <a:t> pendant </a:t>
            </a:r>
            <a:r>
              <a:rPr lang="nl-BE" sz="2400" dirty="0" err="1">
                <a:solidFill>
                  <a:schemeClr val="accent4">
                    <a:lumMod val="75000"/>
                  </a:schemeClr>
                </a:solidFill>
              </a:rPr>
              <a:t>une</a:t>
            </a:r>
            <a:r>
              <a:rPr lang="nl-BE" sz="2400" dirty="0">
                <a:solidFill>
                  <a:schemeClr val="accent4">
                    <a:lumMod val="75000"/>
                  </a:schemeClr>
                </a:solidFill>
              </a:rPr>
              <a:t> période </a:t>
            </a:r>
            <a:r>
              <a:rPr lang="nl-BE" sz="2400" dirty="0" err="1">
                <a:solidFill>
                  <a:schemeClr val="accent4">
                    <a:lumMod val="75000"/>
                  </a:schemeClr>
                </a:solidFill>
              </a:rPr>
              <a:t>déterminée</a:t>
            </a:r>
            <a:r>
              <a:rPr lang="nl-BE" sz="2400" dirty="0">
                <a:solidFill>
                  <a:schemeClr val="accent4">
                    <a:lumMod val="75000"/>
                  </a:schemeClr>
                </a:solidFill>
              </a:rPr>
              <a:t>) </a:t>
            </a:r>
            <a:r>
              <a:rPr lang="nl-BE" sz="2400" dirty="0" err="1">
                <a:solidFill>
                  <a:schemeClr val="accent4">
                    <a:lumMod val="75000"/>
                  </a:schemeClr>
                </a:solidFill>
              </a:rPr>
              <a:t>applicable</a:t>
            </a:r>
            <a:r>
              <a:rPr lang="nl-BE" sz="2400" dirty="0">
                <a:solidFill>
                  <a:schemeClr val="accent4">
                    <a:lumMod val="75000"/>
                  </a:schemeClr>
                </a:solidFill>
              </a:rPr>
              <a:t> </a:t>
            </a:r>
            <a:r>
              <a:rPr lang="nl-BE" sz="2400" dirty="0" err="1">
                <a:solidFill>
                  <a:schemeClr val="accent4">
                    <a:lumMod val="75000"/>
                  </a:schemeClr>
                </a:solidFill>
              </a:rPr>
              <a:t>après</a:t>
            </a:r>
            <a:r>
              <a:rPr lang="nl-BE" sz="2400" dirty="0">
                <a:solidFill>
                  <a:schemeClr val="accent4">
                    <a:lumMod val="75000"/>
                  </a:schemeClr>
                </a:solidFill>
              </a:rPr>
              <a:t> </a:t>
            </a:r>
            <a:r>
              <a:rPr lang="nl-BE" sz="2400" dirty="0" err="1">
                <a:solidFill>
                  <a:schemeClr val="accent4">
                    <a:lumMod val="75000"/>
                  </a:schemeClr>
                </a:solidFill>
              </a:rPr>
              <a:t>l’exécution</a:t>
            </a:r>
            <a:r>
              <a:rPr lang="nl-BE" sz="2400" dirty="0">
                <a:solidFill>
                  <a:schemeClr val="accent4">
                    <a:lumMod val="75000"/>
                  </a:schemeClr>
                </a:solidFill>
              </a:rPr>
              <a:t> de la </a:t>
            </a:r>
            <a:r>
              <a:rPr lang="nl-BE" sz="2400" dirty="0" err="1">
                <a:solidFill>
                  <a:schemeClr val="accent4">
                    <a:lumMod val="75000"/>
                  </a:schemeClr>
                </a:solidFill>
              </a:rPr>
              <a:t>peine</a:t>
            </a:r>
            <a:r>
              <a:rPr lang="nl-BE" sz="2400" dirty="0">
                <a:solidFill>
                  <a:schemeClr val="accent4">
                    <a:lumMod val="75000"/>
                  </a:schemeClr>
                </a:solidFill>
              </a:rPr>
              <a:t> principale.</a:t>
            </a:r>
          </a:p>
          <a:p>
            <a:r>
              <a:rPr lang="nl-BE" sz="2400" u="sng" dirty="0" err="1">
                <a:solidFill>
                  <a:schemeClr val="accent4">
                    <a:lumMod val="75000"/>
                  </a:schemeClr>
                </a:solidFill>
              </a:rPr>
              <a:t>Peine</a:t>
            </a:r>
            <a:r>
              <a:rPr lang="nl-BE" sz="2400" u="sng" dirty="0">
                <a:solidFill>
                  <a:schemeClr val="accent4">
                    <a:lumMod val="75000"/>
                  </a:schemeClr>
                </a:solidFill>
              </a:rPr>
              <a:t> accessoire </a:t>
            </a:r>
            <a:r>
              <a:rPr lang="nl-BE" sz="2400" dirty="0">
                <a:solidFill>
                  <a:schemeClr val="accent4">
                    <a:lumMod val="75000"/>
                  </a:schemeClr>
                </a:solidFill>
              </a:rPr>
              <a:t>à </a:t>
            </a:r>
            <a:r>
              <a:rPr lang="nl-BE" sz="2400" dirty="0" err="1">
                <a:solidFill>
                  <a:schemeClr val="accent4">
                    <a:lumMod val="75000"/>
                  </a:schemeClr>
                </a:solidFill>
              </a:rPr>
              <a:t>une</a:t>
            </a:r>
            <a:r>
              <a:rPr lang="nl-BE" sz="2400" dirty="0">
                <a:solidFill>
                  <a:schemeClr val="accent4">
                    <a:lumMod val="75000"/>
                  </a:schemeClr>
                </a:solidFill>
              </a:rPr>
              <a:t> </a:t>
            </a:r>
            <a:r>
              <a:rPr lang="nl-BE" sz="2400" dirty="0" err="1">
                <a:solidFill>
                  <a:schemeClr val="accent4">
                    <a:lumMod val="75000"/>
                  </a:schemeClr>
                </a:solidFill>
              </a:rPr>
              <a:t>peine</a:t>
            </a:r>
            <a:r>
              <a:rPr lang="nl-BE" sz="2400" dirty="0">
                <a:solidFill>
                  <a:schemeClr val="accent4">
                    <a:lumMod val="75000"/>
                  </a:schemeClr>
                </a:solidFill>
              </a:rPr>
              <a:t> de niveau 3 </a:t>
            </a:r>
            <a:r>
              <a:rPr lang="nl-BE" sz="2400" dirty="0" err="1">
                <a:solidFill>
                  <a:schemeClr val="accent4">
                    <a:lumMod val="75000"/>
                  </a:schemeClr>
                </a:solidFill>
              </a:rPr>
              <a:t>ou</a:t>
            </a:r>
            <a:r>
              <a:rPr lang="nl-BE" sz="2400" dirty="0">
                <a:solidFill>
                  <a:schemeClr val="accent4">
                    <a:lumMod val="75000"/>
                  </a:schemeClr>
                </a:solidFill>
              </a:rPr>
              <a:t> + pour </a:t>
            </a:r>
            <a:r>
              <a:rPr lang="nl-BE" sz="2400" dirty="0" err="1">
                <a:solidFill>
                  <a:schemeClr val="accent4">
                    <a:lumMod val="75000"/>
                  </a:schemeClr>
                </a:solidFill>
              </a:rPr>
              <a:t>une</a:t>
            </a:r>
            <a:r>
              <a:rPr lang="nl-BE" sz="2400" dirty="0">
                <a:solidFill>
                  <a:schemeClr val="accent4">
                    <a:lumMod val="75000"/>
                  </a:schemeClr>
                </a:solidFill>
              </a:rPr>
              <a:t> </a:t>
            </a:r>
            <a:r>
              <a:rPr lang="nl-BE" sz="2400" dirty="0" err="1">
                <a:solidFill>
                  <a:schemeClr val="accent4">
                    <a:lumMod val="75000"/>
                  </a:schemeClr>
                </a:solidFill>
              </a:rPr>
              <a:t>infraction</a:t>
            </a:r>
            <a:r>
              <a:rPr lang="nl-BE" sz="2400" dirty="0">
                <a:solidFill>
                  <a:schemeClr val="accent4">
                    <a:lumMod val="75000"/>
                  </a:schemeClr>
                </a:solidFill>
              </a:rPr>
              <a:t> </a:t>
            </a:r>
            <a:r>
              <a:rPr lang="nl-BE" sz="2400" dirty="0" err="1">
                <a:solidFill>
                  <a:schemeClr val="accent4">
                    <a:lumMod val="75000"/>
                  </a:schemeClr>
                </a:solidFill>
              </a:rPr>
              <a:t>ayant</a:t>
            </a:r>
            <a:r>
              <a:rPr lang="nl-BE" sz="2400" dirty="0">
                <a:solidFill>
                  <a:schemeClr val="accent4">
                    <a:lumMod val="75000"/>
                  </a:schemeClr>
                </a:solidFill>
              </a:rPr>
              <a:t> </a:t>
            </a:r>
            <a:r>
              <a:rPr lang="nl-BE" sz="2400" dirty="0" err="1">
                <a:solidFill>
                  <a:schemeClr val="accent4">
                    <a:lumMod val="75000"/>
                  </a:schemeClr>
                </a:solidFill>
              </a:rPr>
              <a:t>causé</a:t>
            </a:r>
            <a:r>
              <a:rPr lang="nl-BE" sz="2400" dirty="0">
                <a:solidFill>
                  <a:schemeClr val="accent4">
                    <a:lumMod val="75000"/>
                  </a:schemeClr>
                </a:solidFill>
              </a:rPr>
              <a:t> </a:t>
            </a:r>
            <a:r>
              <a:rPr lang="nl-BE" sz="2400" dirty="0" err="1">
                <a:solidFill>
                  <a:schemeClr val="accent4">
                    <a:lumMod val="75000"/>
                  </a:schemeClr>
                </a:solidFill>
              </a:rPr>
              <a:t>une</a:t>
            </a:r>
            <a:r>
              <a:rPr lang="nl-BE" sz="2400" dirty="0">
                <a:solidFill>
                  <a:schemeClr val="accent4">
                    <a:lumMod val="75000"/>
                  </a:schemeClr>
                </a:solidFill>
              </a:rPr>
              <a:t> </a:t>
            </a:r>
            <a:r>
              <a:rPr lang="nl-BE" sz="2400" dirty="0" err="1">
                <a:solidFill>
                  <a:schemeClr val="accent4">
                    <a:lumMod val="75000"/>
                  </a:schemeClr>
                </a:solidFill>
              </a:rPr>
              <a:t>atteinte</a:t>
            </a:r>
            <a:r>
              <a:rPr lang="nl-BE" sz="2400" dirty="0">
                <a:solidFill>
                  <a:schemeClr val="accent4">
                    <a:lumMod val="75000"/>
                  </a:schemeClr>
                </a:solidFill>
              </a:rPr>
              <a:t> grave à la </a:t>
            </a:r>
            <a:r>
              <a:rPr lang="nl-BE" sz="2400" dirty="0" err="1">
                <a:solidFill>
                  <a:schemeClr val="accent4">
                    <a:lumMod val="75000"/>
                  </a:schemeClr>
                </a:solidFill>
              </a:rPr>
              <a:t>vie</a:t>
            </a:r>
            <a:r>
              <a:rPr lang="nl-BE" sz="2400" dirty="0">
                <a:solidFill>
                  <a:schemeClr val="accent4">
                    <a:lumMod val="75000"/>
                  </a:schemeClr>
                </a:solidFill>
              </a:rPr>
              <a:t> </a:t>
            </a:r>
            <a:r>
              <a:rPr lang="nl-BE" sz="2400" dirty="0" err="1">
                <a:solidFill>
                  <a:schemeClr val="accent4">
                    <a:lumMod val="75000"/>
                  </a:schemeClr>
                </a:solidFill>
              </a:rPr>
              <a:t>ou</a:t>
            </a:r>
            <a:r>
              <a:rPr lang="nl-BE" sz="2400" dirty="0">
                <a:solidFill>
                  <a:schemeClr val="accent4">
                    <a:lumMod val="75000"/>
                  </a:schemeClr>
                </a:solidFill>
              </a:rPr>
              <a:t> à </a:t>
            </a:r>
            <a:r>
              <a:rPr lang="nl-BE" sz="2400" dirty="0" err="1">
                <a:solidFill>
                  <a:schemeClr val="accent4">
                    <a:lumMod val="75000"/>
                  </a:schemeClr>
                </a:solidFill>
              </a:rPr>
              <a:t>l’intégrité</a:t>
            </a:r>
            <a:r>
              <a:rPr lang="nl-BE" sz="2400" dirty="0">
                <a:solidFill>
                  <a:schemeClr val="accent4">
                    <a:lumMod val="75000"/>
                  </a:schemeClr>
                </a:solidFill>
              </a:rPr>
              <a:t> </a:t>
            </a:r>
            <a:r>
              <a:rPr lang="nl-BE" sz="2400" dirty="0" err="1">
                <a:solidFill>
                  <a:schemeClr val="accent4">
                    <a:lumMod val="75000"/>
                  </a:schemeClr>
                </a:solidFill>
              </a:rPr>
              <a:t>phyisque</a:t>
            </a:r>
            <a:r>
              <a:rPr lang="nl-BE" sz="2400" dirty="0">
                <a:solidFill>
                  <a:schemeClr val="accent4">
                    <a:lumMod val="75000"/>
                  </a:schemeClr>
                </a:solidFill>
              </a:rPr>
              <a:t>, </a:t>
            </a:r>
            <a:r>
              <a:rPr lang="nl-BE" sz="2400" dirty="0" err="1">
                <a:solidFill>
                  <a:schemeClr val="accent4">
                    <a:lumMod val="75000"/>
                  </a:schemeClr>
                </a:solidFill>
              </a:rPr>
              <a:t>sexuelle</a:t>
            </a:r>
            <a:r>
              <a:rPr lang="nl-BE" sz="2400" dirty="0">
                <a:solidFill>
                  <a:schemeClr val="accent4">
                    <a:lumMod val="75000"/>
                  </a:schemeClr>
                </a:solidFill>
              </a:rPr>
              <a:t> </a:t>
            </a:r>
            <a:r>
              <a:rPr lang="nl-BE" sz="2400" dirty="0" err="1">
                <a:solidFill>
                  <a:schemeClr val="accent4">
                    <a:lumMod val="75000"/>
                  </a:schemeClr>
                </a:solidFill>
              </a:rPr>
              <a:t>ou</a:t>
            </a:r>
            <a:r>
              <a:rPr lang="nl-BE" sz="2400" dirty="0">
                <a:solidFill>
                  <a:schemeClr val="accent4">
                    <a:lumMod val="75000"/>
                  </a:schemeClr>
                </a:solidFill>
              </a:rPr>
              <a:t> </a:t>
            </a:r>
            <a:r>
              <a:rPr lang="nl-BE" sz="2400" dirty="0" err="1">
                <a:solidFill>
                  <a:schemeClr val="accent4">
                    <a:lumMod val="75000"/>
                  </a:schemeClr>
                </a:solidFill>
              </a:rPr>
              <a:t>psychique</a:t>
            </a:r>
            <a:r>
              <a:rPr lang="nl-BE" sz="2400" dirty="0">
                <a:solidFill>
                  <a:schemeClr val="accent4">
                    <a:lumMod val="75000"/>
                  </a:schemeClr>
                </a:solidFill>
              </a:rPr>
              <a:t> de la </a:t>
            </a:r>
            <a:r>
              <a:rPr lang="nl-BE" sz="2400" dirty="0" err="1">
                <a:solidFill>
                  <a:schemeClr val="accent4">
                    <a:lumMod val="75000"/>
                  </a:schemeClr>
                </a:solidFill>
              </a:rPr>
              <a:t>victime</a:t>
            </a:r>
            <a:r>
              <a:rPr lang="nl-BE" sz="2400" dirty="0">
                <a:solidFill>
                  <a:schemeClr val="accent4">
                    <a:lumMod val="75000"/>
                  </a:schemeClr>
                </a:solidFill>
              </a:rPr>
              <a:t> </a:t>
            </a:r>
            <a:r>
              <a:rPr lang="nl-BE" sz="2400" dirty="0" err="1">
                <a:solidFill>
                  <a:schemeClr val="accent4">
                    <a:lumMod val="75000"/>
                  </a:schemeClr>
                </a:solidFill>
              </a:rPr>
              <a:t>ou</a:t>
            </a:r>
            <a:r>
              <a:rPr lang="nl-BE" sz="2400" dirty="0">
                <a:solidFill>
                  <a:schemeClr val="accent4">
                    <a:lumMod val="75000"/>
                  </a:schemeClr>
                </a:solidFill>
              </a:rPr>
              <a:t> </a:t>
            </a:r>
            <a:r>
              <a:rPr lang="nl-BE" sz="2400" dirty="0" err="1">
                <a:solidFill>
                  <a:schemeClr val="accent4">
                    <a:lumMod val="75000"/>
                  </a:schemeClr>
                </a:solidFill>
              </a:rPr>
              <a:t>danger</a:t>
            </a:r>
            <a:r>
              <a:rPr lang="nl-BE" sz="2400" dirty="0">
                <a:solidFill>
                  <a:schemeClr val="accent4">
                    <a:lumMod val="75000"/>
                  </a:schemeClr>
                </a:solidFill>
              </a:rPr>
              <a:t> grave pour la </a:t>
            </a:r>
            <a:r>
              <a:rPr lang="nl-BE" sz="2400" dirty="0" err="1">
                <a:solidFill>
                  <a:schemeClr val="accent4">
                    <a:lumMod val="75000"/>
                  </a:schemeClr>
                </a:solidFill>
              </a:rPr>
              <a:t>sécurité</a:t>
            </a:r>
            <a:r>
              <a:rPr lang="nl-BE" sz="2400" dirty="0">
                <a:solidFill>
                  <a:schemeClr val="accent4">
                    <a:lumMod val="75000"/>
                  </a:schemeClr>
                </a:solidFill>
              </a:rPr>
              <a:t> </a:t>
            </a:r>
            <a:r>
              <a:rPr lang="nl-BE" sz="2400" dirty="0" err="1">
                <a:solidFill>
                  <a:schemeClr val="accent4">
                    <a:lumMod val="75000"/>
                  </a:schemeClr>
                </a:solidFill>
              </a:rPr>
              <a:t>publique</a:t>
            </a:r>
            <a:r>
              <a:rPr lang="nl-BE" sz="2400" dirty="0">
                <a:solidFill>
                  <a:schemeClr val="accent4">
                    <a:lumMod val="75000"/>
                  </a:schemeClr>
                </a:solidFill>
              </a:rPr>
              <a:t> (</a:t>
            </a:r>
            <a:r>
              <a:rPr lang="nl-BE" sz="2400" dirty="0" err="1">
                <a:solidFill>
                  <a:schemeClr val="accent4">
                    <a:lumMod val="75000"/>
                  </a:schemeClr>
                </a:solidFill>
              </a:rPr>
              <a:t>facultatif</a:t>
            </a:r>
            <a:r>
              <a:rPr lang="nl-BE" sz="2400" dirty="0">
                <a:solidFill>
                  <a:schemeClr val="accent4">
                    <a:lumMod val="75000"/>
                  </a:schemeClr>
                </a:solidFill>
              </a:rPr>
              <a:t>).</a:t>
            </a:r>
          </a:p>
          <a:p>
            <a:r>
              <a:rPr lang="nl-BE" sz="2400" dirty="0" err="1">
                <a:solidFill>
                  <a:schemeClr val="accent4">
                    <a:lumMod val="75000"/>
                  </a:schemeClr>
                </a:solidFill>
              </a:rPr>
              <a:t>Caractère</a:t>
            </a:r>
            <a:r>
              <a:rPr lang="nl-BE" sz="2400" dirty="0">
                <a:solidFill>
                  <a:schemeClr val="accent4">
                    <a:lumMod val="75000"/>
                  </a:schemeClr>
                </a:solidFill>
              </a:rPr>
              <a:t> obligatoire : </a:t>
            </a:r>
            <a:r>
              <a:rPr lang="nl-BE" sz="2400" dirty="0" err="1">
                <a:solidFill>
                  <a:schemeClr val="accent4">
                    <a:lumMod val="75000"/>
                  </a:schemeClr>
                </a:solidFill>
              </a:rPr>
              <a:t>peine</a:t>
            </a:r>
            <a:r>
              <a:rPr lang="nl-BE" sz="2400" dirty="0">
                <a:solidFill>
                  <a:schemeClr val="accent4">
                    <a:lumMod val="75000"/>
                  </a:schemeClr>
                </a:solidFill>
              </a:rPr>
              <a:t> de niveau 4 pour </a:t>
            </a:r>
            <a:r>
              <a:rPr lang="nl-BE" sz="2400" dirty="0" err="1">
                <a:solidFill>
                  <a:schemeClr val="accent4">
                    <a:lumMod val="75000"/>
                  </a:schemeClr>
                </a:solidFill>
              </a:rPr>
              <a:t>une</a:t>
            </a:r>
            <a:r>
              <a:rPr lang="nl-BE" sz="2400" dirty="0">
                <a:solidFill>
                  <a:schemeClr val="accent4">
                    <a:lumMod val="75000"/>
                  </a:schemeClr>
                </a:solidFill>
              </a:rPr>
              <a:t> des </a:t>
            </a:r>
            <a:r>
              <a:rPr lang="nl-BE" sz="2400" dirty="0" err="1">
                <a:solidFill>
                  <a:schemeClr val="accent4">
                    <a:lumMod val="75000"/>
                  </a:schemeClr>
                </a:solidFill>
              </a:rPr>
              <a:t>infractions</a:t>
            </a:r>
            <a:r>
              <a:rPr lang="nl-BE" sz="2400" dirty="0">
                <a:solidFill>
                  <a:schemeClr val="accent4">
                    <a:lumMod val="75000"/>
                  </a:schemeClr>
                </a:solidFill>
              </a:rPr>
              <a:t> de la </a:t>
            </a:r>
            <a:r>
              <a:rPr lang="nl-BE" sz="2400" dirty="0" err="1">
                <a:solidFill>
                  <a:schemeClr val="accent4">
                    <a:lumMod val="75000"/>
                  </a:schemeClr>
                </a:solidFill>
              </a:rPr>
              <a:t>liste</a:t>
            </a:r>
            <a:r>
              <a:rPr lang="nl-BE" sz="2400" dirty="0">
                <a:solidFill>
                  <a:schemeClr val="accent4">
                    <a:lumMod val="75000"/>
                  </a:schemeClr>
                </a:solidFill>
              </a:rPr>
              <a:t> (</a:t>
            </a:r>
            <a:r>
              <a:rPr lang="nl-BE" sz="2400" dirty="0" err="1">
                <a:solidFill>
                  <a:schemeClr val="accent4">
                    <a:lumMod val="75000"/>
                  </a:schemeClr>
                </a:solidFill>
              </a:rPr>
              <a:t>infractions</a:t>
            </a:r>
            <a:r>
              <a:rPr lang="nl-BE" sz="2400" dirty="0">
                <a:solidFill>
                  <a:schemeClr val="accent4">
                    <a:lumMod val="75000"/>
                  </a:schemeClr>
                </a:solidFill>
              </a:rPr>
              <a:t> </a:t>
            </a:r>
            <a:r>
              <a:rPr lang="nl-BE" sz="2400" dirty="0" err="1">
                <a:solidFill>
                  <a:schemeClr val="accent4">
                    <a:lumMod val="75000"/>
                  </a:schemeClr>
                </a:solidFill>
              </a:rPr>
              <a:t>ayant</a:t>
            </a:r>
            <a:r>
              <a:rPr lang="nl-BE" sz="2400" dirty="0">
                <a:solidFill>
                  <a:schemeClr val="accent4">
                    <a:lumMod val="75000"/>
                  </a:schemeClr>
                </a:solidFill>
              </a:rPr>
              <a:t> </a:t>
            </a:r>
            <a:r>
              <a:rPr lang="nl-BE" sz="2400" dirty="0" err="1">
                <a:solidFill>
                  <a:schemeClr val="accent4">
                    <a:lumMod val="75000"/>
                  </a:schemeClr>
                </a:solidFill>
              </a:rPr>
              <a:t>entraîné</a:t>
            </a:r>
            <a:r>
              <a:rPr lang="nl-BE" sz="2400" dirty="0">
                <a:solidFill>
                  <a:schemeClr val="accent4">
                    <a:lumMod val="75000"/>
                  </a:schemeClr>
                </a:solidFill>
              </a:rPr>
              <a:t> la mort).</a:t>
            </a:r>
          </a:p>
          <a:p>
            <a:r>
              <a:rPr lang="nl-BE" sz="2400" dirty="0">
                <a:solidFill>
                  <a:schemeClr val="accent4">
                    <a:lumMod val="75000"/>
                  </a:schemeClr>
                </a:solidFill>
              </a:rPr>
              <a:t>Si non-respect : </a:t>
            </a:r>
            <a:r>
              <a:rPr lang="nl-BE" sz="2400" dirty="0" err="1">
                <a:solidFill>
                  <a:schemeClr val="accent4">
                    <a:lumMod val="75000"/>
                  </a:schemeClr>
                </a:solidFill>
              </a:rPr>
              <a:t>détention</a:t>
            </a:r>
            <a:r>
              <a:rPr lang="nl-BE" sz="2400" dirty="0">
                <a:solidFill>
                  <a:schemeClr val="accent4">
                    <a:lumMod val="75000"/>
                  </a:schemeClr>
                </a:solidFill>
              </a:rPr>
              <a:t> dans </a:t>
            </a:r>
            <a:r>
              <a:rPr lang="nl-BE" sz="2400" dirty="0" err="1">
                <a:solidFill>
                  <a:schemeClr val="accent4">
                    <a:lumMod val="75000"/>
                  </a:schemeClr>
                </a:solidFill>
              </a:rPr>
              <a:t>un</a:t>
            </a:r>
            <a:r>
              <a:rPr lang="nl-BE" sz="2400" dirty="0">
                <a:solidFill>
                  <a:schemeClr val="accent4">
                    <a:lumMod val="75000"/>
                  </a:schemeClr>
                </a:solidFill>
              </a:rPr>
              <a:t> établissement </a:t>
            </a:r>
            <a:r>
              <a:rPr lang="nl-BE" sz="2400" dirty="0" err="1">
                <a:solidFill>
                  <a:schemeClr val="accent4">
                    <a:lumMod val="75000"/>
                  </a:schemeClr>
                </a:solidFill>
              </a:rPr>
              <a:t>autre</a:t>
            </a:r>
            <a:r>
              <a:rPr lang="nl-BE" sz="2400" dirty="0">
                <a:solidFill>
                  <a:schemeClr val="accent4">
                    <a:lumMod val="75000"/>
                  </a:schemeClr>
                </a:solidFill>
              </a:rPr>
              <a:t> </a:t>
            </a:r>
            <a:r>
              <a:rPr lang="nl-BE" sz="2400" dirty="0" err="1">
                <a:solidFill>
                  <a:schemeClr val="accent4">
                    <a:lumMod val="75000"/>
                  </a:schemeClr>
                </a:solidFill>
              </a:rPr>
              <a:t>qu’une</a:t>
            </a:r>
            <a:r>
              <a:rPr lang="nl-BE" sz="2400" dirty="0">
                <a:solidFill>
                  <a:schemeClr val="accent4">
                    <a:lumMod val="75000"/>
                  </a:schemeClr>
                </a:solidFill>
              </a:rPr>
              <a:t> prison.</a:t>
            </a:r>
          </a:p>
          <a:p>
            <a:pPr marL="457200" indent="-457200"/>
            <a:endParaRPr lang="nl-BE" sz="2400" i="1" dirty="0"/>
          </a:p>
        </p:txBody>
      </p:sp>
      <p:sp>
        <p:nvSpPr>
          <p:cNvPr id="10" name="ZoneTexte 9">
            <a:extLst>
              <a:ext uri="{FF2B5EF4-FFF2-40B4-BE49-F238E27FC236}">
                <a16:creationId xmlns:a16="http://schemas.microsoft.com/office/drawing/2014/main" id="{E6120F89-F73C-8CC0-F69C-49514B1C471C}"/>
              </a:ext>
            </a:extLst>
          </p:cNvPr>
          <p:cNvSpPr txBox="1"/>
          <p:nvPr/>
        </p:nvSpPr>
        <p:spPr>
          <a:xfrm>
            <a:off x="8896350" y="1951672"/>
            <a:ext cx="2794000" cy="2677656"/>
          </a:xfrm>
          <a:prstGeom prst="rect">
            <a:avLst/>
          </a:prstGeom>
          <a:solidFill>
            <a:schemeClr val="accent2"/>
          </a:solidFill>
        </p:spPr>
        <p:txBody>
          <a:bodyPr wrap="square">
            <a:spAutoFit/>
          </a:bodyPr>
          <a:lstStyle/>
          <a:p>
            <a:pPr marL="0" indent="0" algn="just">
              <a:buFont typeface="Arial" panose="020B0604020202020204" pitchFamily="34" charset="0"/>
              <a:buNone/>
            </a:pPr>
            <a:r>
              <a:rPr lang="nl-BE" sz="2400" u="sng" dirty="0" err="1"/>
              <a:t>Entretemps</a:t>
            </a:r>
            <a:r>
              <a:rPr lang="nl-BE" sz="2400" dirty="0"/>
              <a:t> : </a:t>
            </a:r>
            <a:r>
              <a:rPr lang="nl-BE" sz="2400" dirty="0" err="1"/>
              <a:t>maintien</a:t>
            </a:r>
            <a:r>
              <a:rPr lang="nl-BE" sz="2400" dirty="0"/>
              <a:t> de la </a:t>
            </a:r>
            <a:r>
              <a:rPr lang="nl-BE" sz="2400" u="sng" dirty="0" err="1"/>
              <a:t>peine</a:t>
            </a:r>
            <a:r>
              <a:rPr lang="nl-BE" sz="2400" u="sng" dirty="0"/>
              <a:t> complémentaire</a:t>
            </a:r>
            <a:r>
              <a:rPr lang="nl-BE" sz="2400" dirty="0"/>
              <a:t> de mise à </a:t>
            </a:r>
            <a:r>
              <a:rPr lang="nl-BE" sz="2400" dirty="0" err="1"/>
              <a:t>disposition</a:t>
            </a:r>
            <a:r>
              <a:rPr lang="nl-BE" sz="2400" dirty="0"/>
              <a:t> du </a:t>
            </a:r>
            <a:r>
              <a:rPr lang="nl-BE" sz="2400" dirty="0" err="1"/>
              <a:t>tribunal</a:t>
            </a:r>
            <a:r>
              <a:rPr lang="nl-BE" sz="2400" dirty="0"/>
              <a:t> de </a:t>
            </a:r>
            <a:r>
              <a:rPr lang="nl-BE" sz="2400" dirty="0" err="1"/>
              <a:t>l’application</a:t>
            </a:r>
            <a:r>
              <a:rPr lang="nl-BE" sz="2400" dirty="0"/>
              <a:t> des </a:t>
            </a:r>
            <a:r>
              <a:rPr lang="nl-BE" sz="2400" dirty="0" err="1"/>
              <a:t>peines</a:t>
            </a:r>
            <a:r>
              <a:rPr lang="nl-BE" sz="2400" dirty="0"/>
              <a:t>.</a:t>
            </a:r>
          </a:p>
        </p:txBody>
      </p:sp>
    </p:spTree>
    <p:extLst>
      <p:ext uri="{BB962C8B-B14F-4D97-AF65-F5344CB8AC3E}">
        <p14:creationId xmlns:p14="http://schemas.microsoft.com/office/powerpoint/2010/main" val="3741055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4CD107E-AE99-1F1C-D836-7D37060FDAB1}"/>
              </a:ext>
            </a:extLst>
          </p:cNvPr>
          <p:cNvPicPr>
            <a:picLocks noChangeAspect="1"/>
          </p:cNvPicPr>
          <p:nvPr/>
        </p:nvPicPr>
        <p:blipFill>
          <a:blip r:embed="rId2" cstate="email">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0" y="0"/>
            <a:ext cx="12191980" cy="6857990"/>
          </a:xfrm>
          <a:prstGeom prst="rect">
            <a:avLst/>
          </a:prstGeom>
        </p:spPr>
      </p:pic>
      <p:sp>
        <p:nvSpPr>
          <p:cNvPr id="12" name="Rectangle 11">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Espace réservé du numéro de diapositive 4">
            <a:extLst>
              <a:ext uri="{FF2B5EF4-FFF2-40B4-BE49-F238E27FC236}">
                <a16:creationId xmlns:a16="http://schemas.microsoft.com/office/drawing/2014/main" id="{A0E823C3-B19E-B03B-C180-8747CAAC75FE}"/>
              </a:ext>
            </a:extLst>
          </p:cNvPr>
          <p:cNvSpPr>
            <a:spLocks noGrp="1"/>
          </p:cNvSpPr>
          <p:nvPr>
            <p:ph type="sldNum" sz="quarter" idx="12"/>
          </p:nvPr>
        </p:nvSpPr>
        <p:spPr>
          <a:xfrm>
            <a:off x="8610600" y="6356350"/>
            <a:ext cx="2743200" cy="365125"/>
          </a:xfrm>
        </p:spPr>
        <p:txBody>
          <a:bodyPr>
            <a:normAutofit/>
          </a:bodyPr>
          <a:lstStyle/>
          <a:p>
            <a:pPr>
              <a:spcAft>
                <a:spcPts val="600"/>
              </a:spcAft>
            </a:pPr>
            <a:fld id="{936F8E82-FA06-4262-BC24-5C54F77931AE}" type="slidenum">
              <a:rPr lang="nl-BE" smtClean="0"/>
              <a:pPr>
                <a:spcAft>
                  <a:spcPts val="600"/>
                </a:spcAft>
              </a:pPr>
              <a:t>64</a:t>
            </a:fld>
            <a:endParaRPr lang="nl-BE"/>
          </a:p>
        </p:txBody>
      </p:sp>
      <p:sp>
        <p:nvSpPr>
          <p:cNvPr id="3" name="ZoneTexte 2">
            <a:extLst>
              <a:ext uri="{FF2B5EF4-FFF2-40B4-BE49-F238E27FC236}">
                <a16:creationId xmlns:a16="http://schemas.microsoft.com/office/drawing/2014/main" id="{8062E225-A7C9-6EB6-CDD3-9A43859495B5}"/>
              </a:ext>
            </a:extLst>
          </p:cNvPr>
          <p:cNvSpPr txBox="1"/>
          <p:nvPr/>
        </p:nvSpPr>
        <p:spPr>
          <a:xfrm>
            <a:off x="266700" y="63191"/>
            <a:ext cx="6096000" cy="769441"/>
          </a:xfrm>
          <a:prstGeom prst="rect">
            <a:avLst/>
          </a:prstGeom>
          <a:noFill/>
        </p:spPr>
        <p:txBody>
          <a:bodyPr wrap="square">
            <a:spAutoFit/>
          </a:bodyPr>
          <a:lstStyle/>
          <a:p>
            <a:r>
              <a:rPr lang="fr-BE" sz="2000" dirty="0"/>
              <a:t>Livre Ier  Chapitre 4. Les peines </a:t>
            </a:r>
            <a:br>
              <a:rPr lang="fr-BE" sz="2000" dirty="0"/>
            </a:br>
            <a:r>
              <a:rPr lang="nl-BE" sz="2400" b="1" i="1" dirty="0" err="1">
                <a:cs typeface="Times New Roman" panose="02020603050405020304" pitchFamily="18" charset="0"/>
              </a:rPr>
              <a:t>Section</a:t>
            </a:r>
            <a:r>
              <a:rPr lang="nl-BE" sz="2400" b="1" i="1" dirty="0">
                <a:cs typeface="Times New Roman" panose="02020603050405020304" pitchFamily="18" charset="0"/>
              </a:rPr>
              <a:t>  6, Les </a:t>
            </a:r>
            <a:r>
              <a:rPr lang="nl-BE" sz="2400" b="1" i="1" dirty="0" err="1">
                <a:cs typeface="Times New Roman" panose="02020603050405020304" pitchFamily="18" charset="0"/>
              </a:rPr>
              <a:t>peines</a:t>
            </a:r>
            <a:r>
              <a:rPr lang="nl-BE" sz="2400" b="1" i="1" dirty="0">
                <a:cs typeface="Times New Roman" panose="02020603050405020304" pitchFamily="18" charset="0"/>
              </a:rPr>
              <a:t> </a:t>
            </a:r>
            <a:r>
              <a:rPr lang="nl-BE" sz="2400" b="1" i="1" u="sng" dirty="0" err="1">
                <a:cs typeface="Times New Roman" panose="02020603050405020304" pitchFamily="18" charset="0"/>
              </a:rPr>
              <a:t>restrictives</a:t>
            </a:r>
            <a:r>
              <a:rPr lang="nl-BE" sz="2400" b="1" i="1" dirty="0">
                <a:cs typeface="Times New Roman" panose="02020603050405020304" pitchFamily="18" charset="0"/>
              </a:rPr>
              <a:t> de </a:t>
            </a:r>
            <a:r>
              <a:rPr lang="nl-BE" sz="2400" b="1" i="1" dirty="0" err="1">
                <a:cs typeface="Times New Roman" panose="02020603050405020304" pitchFamily="18" charset="0"/>
              </a:rPr>
              <a:t>liberté</a:t>
            </a:r>
            <a:endParaRPr lang="fr-BE" sz="2400" b="1" dirty="0"/>
          </a:p>
        </p:txBody>
      </p:sp>
      <p:sp>
        <p:nvSpPr>
          <p:cNvPr id="6" name="Tijdelijke aanduiding voor inhoud 2">
            <a:extLst>
              <a:ext uri="{FF2B5EF4-FFF2-40B4-BE49-F238E27FC236}">
                <a16:creationId xmlns:a16="http://schemas.microsoft.com/office/drawing/2014/main" id="{20BC8052-9EDC-DEC2-244C-8C25201BD37A}"/>
              </a:ext>
            </a:extLst>
          </p:cNvPr>
          <p:cNvSpPr txBox="1">
            <a:spLocks/>
          </p:cNvSpPr>
          <p:nvPr/>
        </p:nvSpPr>
        <p:spPr>
          <a:xfrm>
            <a:off x="152400" y="832633"/>
            <a:ext cx="8242300" cy="55237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800" i="1" dirty="0">
                <a:latin typeface="Times New Roman" panose="02020603050405020304" pitchFamily="18" charset="0"/>
              </a:rPr>
              <a:t> </a:t>
            </a:r>
          </a:p>
          <a:p>
            <a:pPr marL="457200" indent="-457200"/>
            <a:endParaRPr lang="nl-BE" sz="2400" i="1" dirty="0"/>
          </a:p>
        </p:txBody>
      </p:sp>
      <p:sp>
        <p:nvSpPr>
          <p:cNvPr id="4" name="ZoneTexte 3">
            <a:extLst>
              <a:ext uri="{FF2B5EF4-FFF2-40B4-BE49-F238E27FC236}">
                <a16:creationId xmlns:a16="http://schemas.microsoft.com/office/drawing/2014/main" id="{D4E7DFB0-C89C-FF95-B900-172D77175A77}"/>
              </a:ext>
            </a:extLst>
          </p:cNvPr>
          <p:cNvSpPr txBox="1"/>
          <p:nvPr/>
        </p:nvSpPr>
        <p:spPr>
          <a:xfrm>
            <a:off x="25410" y="963001"/>
            <a:ext cx="6692890" cy="6001643"/>
          </a:xfrm>
          <a:prstGeom prst="rect">
            <a:avLst/>
          </a:prstGeom>
          <a:noFill/>
        </p:spPr>
        <p:txBody>
          <a:bodyPr wrap="square">
            <a:spAutoFit/>
          </a:bodyPr>
          <a:lstStyle/>
          <a:p>
            <a:r>
              <a:rPr lang="fr-FR" sz="2400" b="1" dirty="0"/>
              <a:t>Art. 47. La déchéance de certains droits civils et politiques</a:t>
            </a:r>
          </a:p>
          <a:p>
            <a:endParaRPr lang="fr-FR" sz="2400" b="1" dirty="0"/>
          </a:p>
          <a:p>
            <a:r>
              <a:rPr lang="fr-FR" sz="2400" b="1" dirty="0"/>
              <a:t>Art. 48. L’ interdiction professionnelle  </a:t>
            </a:r>
          </a:p>
          <a:p>
            <a:pPr marL="400056" lvl="1" indent="0">
              <a:buNone/>
            </a:pPr>
            <a:r>
              <a:rPr lang="fr-FR" sz="2400" dirty="0"/>
              <a:t>« a abusé gravement de sa profession pour commettre l’infraction »</a:t>
            </a:r>
          </a:p>
          <a:p>
            <a:pPr marL="400056" lvl="1" indent="0">
              <a:buNone/>
            </a:pPr>
            <a:endParaRPr lang="fr-FR" sz="2400" dirty="0"/>
          </a:p>
          <a:p>
            <a:r>
              <a:rPr lang="fr-FR" sz="2400" b="1" dirty="0"/>
              <a:t>Art. 49. La déchéance du droit de conduire</a:t>
            </a:r>
          </a:p>
          <a:p>
            <a:pPr marL="400056" lvl="1" indent="0">
              <a:buNone/>
            </a:pPr>
            <a:r>
              <a:rPr lang="fr-FR" sz="2400" dirty="0"/>
              <a:t>« si un véhicule automoteur a servi ou était destiné à commettre l’infraction »</a:t>
            </a:r>
          </a:p>
          <a:p>
            <a:pPr marL="400056" lvl="1" indent="0">
              <a:buNone/>
            </a:pPr>
            <a:endParaRPr lang="fr-FR" sz="2400" dirty="0"/>
          </a:p>
          <a:p>
            <a:r>
              <a:rPr lang="fr-FR" sz="2400" b="1" dirty="0"/>
              <a:t>Art. 50. L’interdiction de résidence ou de contact</a:t>
            </a:r>
            <a:endParaRPr lang="nl-BE" sz="2400" b="1" dirty="0"/>
          </a:p>
          <a:p>
            <a:r>
              <a:rPr lang="fr-FR" sz="2400" dirty="0"/>
              <a:t>Pas de condition particulière (mais la loi réparatrice prévoit une motivation spéciale et la prise en compte de la gravité des faits, de la capacité de réinsertion du condamné et du risque de récidive)</a:t>
            </a:r>
          </a:p>
        </p:txBody>
      </p:sp>
      <p:pic>
        <p:nvPicPr>
          <p:cNvPr id="3074" name="Picture 2" descr="crisis-alert-warning-attention-icon">
            <a:extLst>
              <a:ext uri="{FF2B5EF4-FFF2-40B4-BE49-F238E27FC236}">
                <a16:creationId xmlns:a16="http://schemas.microsoft.com/office/drawing/2014/main" id="{0198BBC4-DDB2-B228-7FB2-39F4E91D3D1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32660" y="1732889"/>
            <a:ext cx="609600" cy="609600"/>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EBF75CF0-723F-34ED-AC74-7F12CE62D5FC}"/>
              </a:ext>
            </a:extLst>
          </p:cNvPr>
          <p:cNvSpPr txBox="1"/>
          <p:nvPr/>
        </p:nvSpPr>
        <p:spPr>
          <a:xfrm>
            <a:off x="7277130" y="1516998"/>
            <a:ext cx="4775180" cy="4093428"/>
          </a:xfrm>
          <a:prstGeom prst="rect">
            <a:avLst/>
          </a:prstGeom>
          <a:noFill/>
        </p:spPr>
        <p:txBody>
          <a:bodyPr wrap="square">
            <a:spAutoFit/>
          </a:bodyPr>
          <a:lstStyle/>
          <a:p>
            <a:pPr marL="0" indent="0">
              <a:buNone/>
            </a:pPr>
            <a:r>
              <a:rPr lang="nl-BE" sz="2000" u="sng" dirty="0">
                <a:solidFill>
                  <a:schemeClr val="accent4">
                    <a:lumMod val="75000"/>
                  </a:schemeClr>
                </a:solidFill>
              </a:rPr>
              <a:t>Extension des </a:t>
            </a:r>
            <a:r>
              <a:rPr lang="nl-BE" sz="2000" u="sng" dirty="0" err="1">
                <a:solidFill>
                  <a:schemeClr val="accent4">
                    <a:lumMod val="75000"/>
                  </a:schemeClr>
                </a:solidFill>
              </a:rPr>
              <a:t>compétences</a:t>
            </a:r>
            <a:r>
              <a:rPr lang="nl-BE" sz="2000" u="sng" dirty="0">
                <a:solidFill>
                  <a:schemeClr val="accent4">
                    <a:lumMod val="75000"/>
                  </a:schemeClr>
                </a:solidFill>
              </a:rPr>
              <a:t> du JAP</a:t>
            </a:r>
          </a:p>
          <a:p>
            <a:pPr marL="0" indent="0">
              <a:buNone/>
            </a:pPr>
            <a:endParaRPr lang="nl-BE" sz="2000" dirty="0">
              <a:solidFill>
                <a:schemeClr val="accent4">
                  <a:lumMod val="75000"/>
                </a:schemeClr>
              </a:solidFill>
            </a:endParaRPr>
          </a:p>
          <a:p>
            <a:pPr marL="0" indent="0">
              <a:buNone/>
            </a:pPr>
            <a:r>
              <a:rPr lang="nl-BE" sz="2000" dirty="0">
                <a:solidFill>
                  <a:schemeClr val="accent4">
                    <a:lumMod val="75000"/>
                  </a:schemeClr>
                </a:solidFill>
              </a:rPr>
              <a:t>Compétent pour </a:t>
            </a:r>
            <a:r>
              <a:rPr lang="nl-BE" sz="2000" dirty="0" err="1">
                <a:solidFill>
                  <a:schemeClr val="accent4">
                    <a:lumMod val="75000"/>
                  </a:schemeClr>
                </a:solidFill>
              </a:rPr>
              <a:t>toutes</a:t>
            </a:r>
            <a:r>
              <a:rPr lang="nl-BE" sz="2000" dirty="0">
                <a:solidFill>
                  <a:schemeClr val="accent4">
                    <a:lumMod val="75000"/>
                  </a:schemeClr>
                </a:solidFill>
              </a:rPr>
              <a:t> les </a:t>
            </a:r>
            <a:r>
              <a:rPr lang="nl-BE" sz="2000" dirty="0" err="1">
                <a:solidFill>
                  <a:schemeClr val="accent4">
                    <a:lumMod val="75000"/>
                  </a:schemeClr>
                </a:solidFill>
              </a:rPr>
              <a:t>peines</a:t>
            </a:r>
            <a:r>
              <a:rPr lang="nl-BE" sz="2000" dirty="0">
                <a:solidFill>
                  <a:schemeClr val="accent4">
                    <a:lumMod val="75000"/>
                  </a:schemeClr>
                </a:solidFill>
              </a:rPr>
              <a:t> pour </a:t>
            </a:r>
            <a:r>
              <a:rPr lang="nl-BE" sz="2000" dirty="0" err="1">
                <a:solidFill>
                  <a:schemeClr val="accent4">
                    <a:lumMod val="75000"/>
                  </a:schemeClr>
                </a:solidFill>
              </a:rPr>
              <a:t>lesquelles</a:t>
            </a:r>
            <a:r>
              <a:rPr lang="nl-BE" sz="2000" dirty="0">
                <a:solidFill>
                  <a:schemeClr val="accent4">
                    <a:lumMod val="75000"/>
                  </a:schemeClr>
                </a:solidFill>
              </a:rPr>
              <a:t> des </a:t>
            </a:r>
            <a:r>
              <a:rPr lang="nl-BE" sz="2000" dirty="0" err="1">
                <a:solidFill>
                  <a:schemeClr val="accent4">
                    <a:lumMod val="75000"/>
                  </a:schemeClr>
                </a:solidFill>
              </a:rPr>
              <a:t>décisions</a:t>
            </a:r>
            <a:r>
              <a:rPr lang="nl-BE" sz="2000" dirty="0">
                <a:solidFill>
                  <a:schemeClr val="accent4">
                    <a:lumMod val="75000"/>
                  </a:schemeClr>
                </a:solidFill>
              </a:rPr>
              <a:t> </a:t>
            </a:r>
            <a:r>
              <a:rPr lang="nl-BE" sz="2000" dirty="0" err="1">
                <a:solidFill>
                  <a:schemeClr val="accent4">
                    <a:lumMod val="75000"/>
                  </a:schemeClr>
                </a:solidFill>
              </a:rPr>
              <a:t>doivent</a:t>
            </a:r>
            <a:r>
              <a:rPr lang="nl-BE" sz="2000" dirty="0">
                <a:solidFill>
                  <a:schemeClr val="accent4">
                    <a:lumMod val="75000"/>
                  </a:schemeClr>
                </a:solidFill>
              </a:rPr>
              <a:t> </a:t>
            </a:r>
            <a:r>
              <a:rPr lang="nl-BE" sz="2000" dirty="0" err="1">
                <a:solidFill>
                  <a:schemeClr val="accent4">
                    <a:lumMod val="75000"/>
                  </a:schemeClr>
                </a:solidFill>
              </a:rPr>
              <a:t>être</a:t>
            </a:r>
            <a:r>
              <a:rPr lang="nl-BE" sz="2000" dirty="0">
                <a:solidFill>
                  <a:schemeClr val="accent4">
                    <a:lumMod val="75000"/>
                  </a:schemeClr>
                </a:solidFill>
              </a:rPr>
              <a:t> prises </a:t>
            </a:r>
            <a:r>
              <a:rPr lang="nl-BE" sz="2000" dirty="0" err="1">
                <a:solidFill>
                  <a:schemeClr val="accent4">
                    <a:lumMod val="75000"/>
                  </a:schemeClr>
                </a:solidFill>
              </a:rPr>
              <a:t>ultérieurement</a:t>
            </a:r>
            <a:r>
              <a:rPr lang="nl-BE" sz="2000" dirty="0">
                <a:solidFill>
                  <a:schemeClr val="accent4">
                    <a:lumMod val="75000"/>
                  </a:schemeClr>
                </a:solidFill>
              </a:rPr>
              <a:t> en </a:t>
            </a:r>
            <a:r>
              <a:rPr lang="nl-BE" sz="2000" dirty="0" err="1">
                <a:solidFill>
                  <a:schemeClr val="accent4">
                    <a:lumMod val="75000"/>
                  </a:schemeClr>
                </a:solidFill>
              </a:rPr>
              <a:t>ce</a:t>
            </a:r>
            <a:r>
              <a:rPr lang="nl-BE" sz="2000" dirty="0">
                <a:solidFill>
                  <a:schemeClr val="accent4">
                    <a:lumMod val="75000"/>
                  </a:schemeClr>
                </a:solidFill>
              </a:rPr>
              <a:t> </a:t>
            </a:r>
            <a:r>
              <a:rPr lang="nl-BE" sz="2000" dirty="0" err="1">
                <a:solidFill>
                  <a:schemeClr val="accent4">
                    <a:lumMod val="75000"/>
                  </a:schemeClr>
                </a:solidFill>
              </a:rPr>
              <a:t>qui</a:t>
            </a:r>
            <a:r>
              <a:rPr lang="nl-BE" sz="2000" dirty="0">
                <a:solidFill>
                  <a:schemeClr val="accent4">
                    <a:lumMod val="75000"/>
                  </a:schemeClr>
                </a:solidFill>
              </a:rPr>
              <a:t> </a:t>
            </a:r>
            <a:r>
              <a:rPr lang="nl-BE" sz="2000" dirty="0" err="1">
                <a:solidFill>
                  <a:schemeClr val="accent4">
                    <a:lumMod val="75000"/>
                  </a:schemeClr>
                </a:solidFill>
              </a:rPr>
              <a:t>concerne</a:t>
            </a:r>
            <a:r>
              <a:rPr lang="nl-BE" sz="2000" dirty="0">
                <a:solidFill>
                  <a:schemeClr val="accent4">
                    <a:lumMod val="75000"/>
                  </a:schemeClr>
                </a:solidFill>
              </a:rPr>
              <a:t> </a:t>
            </a:r>
            <a:r>
              <a:rPr lang="nl-BE" sz="2000" dirty="0" err="1">
                <a:solidFill>
                  <a:schemeClr val="accent4">
                    <a:lumMod val="75000"/>
                  </a:schemeClr>
                </a:solidFill>
              </a:rPr>
              <a:t>l’adaptation</a:t>
            </a:r>
            <a:r>
              <a:rPr lang="nl-BE" sz="2000" dirty="0">
                <a:solidFill>
                  <a:schemeClr val="accent4">
                    <a:lumMod val="75000"/>
                  </a:schemeClr>
                </a:solidFill>
              </a:rPr>
              <a:t>, </a:t>
            </a:r>
            <a:r>
              <a:rPr lang="nl-BE" sz="2000" dirty="0" err="1">
                <a:solidFill>
                  <a:schemeClr val="accent4">
                    <a:lumMod val="75000"/>
                  </a:schemeClr>
                </a:solidFill>
              </a:rPr>
              <a:t>l’exécution</a:t>
            </a:r>
            <a:r>
              <a:rPr lang="nl-BE" sz="2000" dirty="0">
                <a:solidFill>
                  <a:schemeClr val="accent4">
                    <a:lumMod val="75000"/>
                  </a:schemeClr>
                </a:solidFill>
              </a:rPr>
              <a:t> </a:t>
            </a:r>
            <a:r>
              <a:rPr lang="nl-BE" sz="2000" dirty="0" err="1">
                <a:solidFill>
                  <a:schemeClr val="accent4">
                    <a:lumMod val="75000"/>
                  </a:schemeClr>
                </a:solidFill>
              </a:rPr>
              <a:t>ou</a:t>
            </a:r>
            <a:r>
              <a:rPr lang="nl-BE" sz="2000" dirty="0">
                <a:solidFill>
                  <a:schemeClr val="accent4">
                    <a:lumMod val="75000"/>
                  </a:schemeClr>
                </a:solidFill>
              </a:rPr>
              <a:t> </a:t>
            </a:r>
            <a:r>
              <a:rPr lang="nl-BE" sz="2000" dirty="0" err="1">
                <a:solidFill>
                  <a:schemeClr val="accent4">
                    <a:lumMod val="75000"/>
                  </a:schemeClr>
                </a:solidFill>
              </a:rPr>
              <a:t>l’application</a:t>
            </a:r>
            <a:r>
              <a:rPr lang="nl-BE" sz="2000" dirty="0">
                <a:solidFill>
                  <a:schemeClr val="accent4">
                    <a:lumMod val="75000"/>
                  </a:schemeClr>
                </a:solidFill>
              </a:rPr>
              <a:t> de la </a:t>
            </a:r>
            <a:r>
              <a:rPr lang="nl-BE" sz="2000" dirty="0" err="1">
                <a:solidFill>
                  <a:schemeClr val="accent4">
                    <a:lumMod val="75000"/>
                  </a:schemeClr>
                </a:solidFill>
              </a:rPr>
              <a:t>peine</a:t>
            </a:r>
            <a:r>
              <a:rPr lang="nl-BE" sz="2000" dirty="0">
                <a:solidFill>
                  <a:schemeClr val="accent4">
                    <a:lumMod val="75000"/>
                  </a:schemeClr>
                </a:solidFill>
              </a:rPr>
              <a:t> subsidiaire.</a:t>
            </a:r>
          </a:p>
          <a:p>
            <a:pPr marL="0" indent="0">
              <a:buNone/>
            </a:pPr>
            <a:endParaRPr lang="nl-BE" sz="2000" dirty="0">
              <a:solidFill>
                <a:schemeClr val="accent4">
                  <a:lumMod val="75000"/>
                </a:schemeClr>
              </a:solidFill>
            </a:endParaRPr>
          </a:p>
          <a:p>
            <a:pPr marL="0" indent="0">
              <a:buNone/>
            </a:pPr>
            <a:r>
              <a:rPr lang="nl-BE" sz="2000" dirty="0" err="1">
                <a:solidFill>
                  <a:schemeClr val="accent4">
                    <a:lumMod val="75000"/>
                  </a:schemeClr>
                </a:solidFill>
              </a:rPr>
              <a:t>Reprend</a:t>
            </a:r>
            <a:r>
              <a:rPr lang="nl-BE" sz="2000" dirty="0">
                <a:solidFill>
                  <a:schemeClr val="accent4">
                    <a:lumMod val="75000"/>
                  </a:schemeClr>
                </a:solidFill>
              </a:rPr>
              <a:t> les </a:t>
            </a:r>
            <a:r>
              <a:rPr lang="nl-BE" sz="2000" dirty="0" err="1">
                <a:solidFill>
                  <a:schemeClr val="accent4">
                    <a:lumMod val="75000"/>
                  </a:schemeClr>
                </a:solidFill>
              </a:rPr>
              <a:t>tâches</a:t>
            </a:r>
            <a:r>
              <a:rPr lang="nl-BE" sz="2000" dirty="0">
                <a:solidFill>
                  <a:schemeClr val="accent4">
                    <a:lumMod val="75000"/>
                  </a:schemeClr>
                </a:solidFill>
              </a:rPr>
              <a:t> de la commission de </a:t>
            </a:r>
            <a:r>
              <a:rPr lang="nl-BE" sz="2000" dirty="0" err="1">
                <a:solidFill>
                  <a:schemeClr val="accent4">
                    <a:lumMod val="75000"/>
                  </a:schemeClr>
                </a:solidFill>
              </a:rPr>
              <a:t>probation</a:t>
            </a:r>
            <a:r>
              <a:rPr lang="nl-BE" sz="2000" dirty="0">
                <a:solidFill>
                  <a:schemeClr val="accent4">
                    <a:lumMod val="75000"/>
                  </a:schemeClr>
                </a:solidFill>
              </a:rPr>
              <a:t> mais à </a:t>
            </a:r>
            <a:r>
              <a:rPr lang="nl-BE" sz="2000" dirty="0" err="1">
                <a:solidFill>
                  <a:schemeClr val="accent4">
                    <a:lumMod val="75000"/>
                  </a:schemeClr>
                </a:solidFill>
              </a:rPr>
              <a:t>titre</a:t>
            </a:r>
            <a:r>
              <a:rPr lang="nl-BE" sz="2000" dirty="0">
                <a:solidFill>
                  <a:schemeClr val="accent4">
                    <a:lumMod val="75000"/>
                  </a:schemeClr>
                </a:solidFill>
              </a:rPr>
              <a:t> transitoire, </a:t>
            </a:r>
            <a:r>
              <a:rPr lang="nl-BE" sz="2000" dirty="0" err="1">
                <a:solidFill>
                  <a:schemeClr val="accent4">
                    <a:lumMod val="75000"/>
                  </a:schemeClr>
                </a:solidFill>
              </a:rPr>
              <a:t>il</a:t>
            </a:r>
            <a:r>
              <a:rPr lang="nl-BE" sz="2000" dirty="0">
                <a:solidFill>
                  <a:schemeClr val="accent4">
                    <a:lumMod val="75000"/>
                  </a:schemeClr>
                </a:solidFill>
              </a:rPr>
              <a:t> </a:t>
            </a:r>
            <a:r>
              <a:rPr lang="nl-BE" sz="2000" dirty="0" err="1">
                <a:solidFill>
                  <a:schemeClr val="accent4">
                    <a:lumMod val="75000"/>
                  </a:schemeClr>
                </a:solidFill>
              </a:rPr>
              <a:t>est</a:t>
            </a:r>
            <a:r>
              <a:rPr lang="nl-BE" sz="2000" dirty="0">
                <a:solidFill>
                  <a:schemeClr val="accent4">
                    <a:lumMod val="75000"/>
                  </a:schemeClr>
                </a:solidFill>
              </a:rPr>
              <a:t> </a:t>
            </a:r>
            <a:r>
              <a:rPr lang="nl-BE" sz="2000" dirty="0" err="1">
                <a:solidFill>
                  <a:schemeClr val="accent4">
                    <a:lumMod val="75000"/>
                  </a:schemeClr>
                </a:solidFill>
              </a:rPr>
              <a:t>envisagé</a:t>
            </a:r>
            <a:r>
              <a:rPr lang="nl-BE" sz="2000" dirty="0">
                <a:solidFill>
                  <a:schemeClr val="accent4">
                    <a:lumMod val="75000"/>
                  </a:schemeClr>
                </a:solidFill>
              </a:rPr>
              <a:t> de </a:t>
            </a:r>
            <a:r>
              <a:rPr lang="nl-BE" sz="2000" dirty="0" err="1">
                <a:solidFill>
                  <a:schemeClr val="accent4">
                    <a:lumMod val="75000"/>
                  </a:schemeClr>
                </a:solidFill>
              </a:rPr>
              <a:t>maintenir</a:t>
            </a:r>
            <a:r>
              <a:rPr lang="nl-BE" sz="2000" dirty="0">
                <a:solidFill>
                  <a:schemeClr val="accent4">
                    <a:lumMod val="75000"/>
                  </a:schemeClr>
                </a:solidFill>
              </a:rPr>
              <a:t> </a:t>
            </a:r>
            <a:r>
              <a:rPr lang="nl-BE" sz="2000" dirty="0" err="1">
                <a:solidFill>
                  <a:schemeClr val="accent4">
                    <a:lumMod val="75000"/>
                  </a:schemeClr>
                </a:solidFill>
              </a:rPr>
              <a:t>cette</a:t>
            </a:r>
            <a:r>
              <a:rPr lang="nl-BE" sz="2000" dirty="0">
                <a:solidFill>
                  <a:schemeClr val="accent4">
                    <a:lumMod val="75000"/>
                  </a:schemeClr>
                </a:solidFill>
              </a:rPr>
              <a:t> </a:t>
            </a:r>
            <a:r>
              <a:rPr lang="nl-BE" sz="2000" dirty="0" err="1">
                <a:solidFill>
                  <a:schemeClr val="accent4">
                    <a:lumMod val="75000"/>
                  </a:schemeClr>
                </a:solidFill>
              </a:rPr>
              <a:t>dernière</a:t>
            </a:r>
            <a:r>
              <a:rPr lang="nl-BE" sz="2000" dirty="0">
                <a:solidFill>
                  <a:schemeClr val="accent4">
                    <a:lumMod val="75000"/>
                  </a:schemeClr>
                </a:solidFill>
              </a:rPr>
              <a:t> pour les </a:t>
            </a:r>
            <a:r>
              <a:rPr lang="nl-BE" sz="2000" dirty="0" err="1">
                <a:solidFill>
                  <a:schemeClr val="accent4">
                    <a:lumMod val="75000"/>
                  </a:schemeClr>
                </a:solidFill>
              </a:rPr>
              <a:t>peines</a:t>
            </a:r>
            <a:r>
              <a:rPr lang="nl-BE" sz="2000" dirty="0">
                <a:solidFill>
                  <a:schemeClr val="accent4">
                    <a:lumMod val="75000"/>
                  </a:schemeClr>
                </a:solidFill>
              </a:rPr>
              <a:t> de </a:t>
            </a:r>
            <a:r>
              <a:rPr lang="nl-BE" sz="2000" dirty="0" err="1">
                <a:solidFill>
                  <a:schemeClr val="accent4">
                    <a:lumMod val="75000"/>
                  </a:schemeClr>
                </a:solidFill>
              </a:rPr>
              <a:t>travail</a:t>
            </a:r>
            <a:r>
              <a:rPr lang="nl-BE" sz="2000" dirty="0">
                <a:solidFill>
                  <a:schemeClr val="accent4">
                    <a:lumMod val="75000"/>
                  </a:schemeClr>
                </a:solidFill>
              </a:rPr>
              <a:t>, les </a:t>
            </a:r>
            <a:r>
              <a:rPr lang="nl-BE" sz="2000" dirty="0" err="1">
                <a:solidFill>
                  <a:schemeClr val="accent4">
                    <a:lumMod val="75000"/>
                  </a:schemeClr>
                </a:solidFill>
              </a:rPr>
              <a:t>peines</a:t>
            </a:r>
            <a:r>
              <a:rPr lang="nl-BE" sz="2000" dirty="0">
                <a:solidFill>
                  <a:schemeClr val="accent4">
                    <a:lumMod val="75000"/>
                  </a:schemeClr>
                </a:solidFill>
              </a:rPr>
              <a:t> de </a:t>
            </a:r>
            <a:r>
              <a:rPr lang="nl-BE" sz="2000" dirty="0" err="1">
                <a:solidFill>
                  <a:schemeClr val="accent4">
                    <a:lumMod val="75000"/>
                  </a:schemeClr>
                </a:solidFill>
              </a:rPr>
              <a:t>probation</a:t>
            </a:r>
            <a:r>
              <a:rPr lang="nl-BE" sz="2000" dirty="0">
                <a:solidFill>
                  <a:schemeClr val="accent4">
                    <a:lumMod val="75000"/>
                  </a:schemeClr>
                </a:solidFill>
              </a:rPr>
              <a:t> et </a:t>
            </a:r>
            <a:r>
              <a:rPr lang="nl-BE" sz="2000" dirty="0" err="1">
                <a:solidFill>
                  <a:schemeClr val="accent4">
                    <a:lumMod val="75000"/>
                  </a:schemeClr>
                </a:solidFill>
              </a:rPr>
              <a:t>le</a:t>
            </a:r>
            <a:r>
              <a:rPr lang="nl-BE" sz="2000" dirty="0">
                <a:solidFill>
                  <a:schemeClr val="accent4">
                    <a:lumMod val="75000"/>
                  </a:schemeClr>
                </a:solidFill>
              </a:rPr>
              <a:t> </a:t>
            </a:r>
            <a:r>
              <a:rPr lang="nl-BE" sz="2000" dirty="0" err="1">
                <a:solidFill>
                  <a:schemeClr val="accent4">
                    <a:lumMod val="75000"/>
                  </a:schemeClr>
                </a:solidFill>
              </a:rPr>
              <a:t>sursis</a:t>
            </a:r>
            <a:r>
              <a:rPr lang="nl-BE" sz="2000" dirty="0">
                <a:solidFill>
                  <a:schemeClr val="accent4">
                    <a:lumMod val="75000"/>
                  </a:schemeClr>
                </a:solidFill>
              </a:rPr>
              <a:t> </a:t>
            </a:r>
            <a:r>
              <a:rPr lang="nl-BE" sz="2000" dirty="0" err="1">
                <a:solidFill>
                  <a:schemeClr val="accent4">
                    <a:lumMod val="75000"/>
                  </a:schemeClr>
                </a:solidFill>
              </a:rPr>
              <a:t>probatoire</a:t>
            </a:r>
            <a:r>
              <a:rPr lang="nl-BE" sz="2000" dirty="0">
                <a:solidFill>
                  <a:schemeClr val="accent4">
                    <a:lumMod val="75000"/>
                  </a:schemeClr>
                </a:solidFill>
              </a:rPr>
              <a:t> .</a:t>
            </a:r>
          </a:p>
        </p:txBody>
      </p:sp>
      <p:sp>
        <p:nvSpPr>
          <p:cNvPr id="11" name="Rectangle : coins arrondis 10">
            <a:extLst>
              <a:ext uri="{FF2B5EF4-FFF2-40B4-BE49-F238E27FC236}">
                <a16:creationId xmlns:a16="http://schemas.microsoft.com/office/drawing/2014/main" id="{2A025842-27C9-8491-C2F4-3970823BE3D8}"/>
              </a:ext>
            </a:extLst>
          </p:cNvPr>
          <p:cNvSpPr/>
          <p:nvPr/>
        </p:nvSpPr>
        <p:spPr>
          <a:xfrm>
            <a:off x="6807210" y="1186017"/>
            <a:ext cx="5232390" cy="4839350"/>
          </a:xfrm>
          <a:prstGeom prst="round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3682600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el 1"/>
          <p:cNvSpPr>
            <a:spLocks noGrp="1"/>
          </p:cNvSpPr>
          <p:nvPr>
            <p:ph type="title"/>
          </p:nvPr>
        </p:nvSpPr>
        <p:spPr>
          <a:xfrm>
            <a:off x="203942" y="1070801"/>
            <a:ext cx="3939688" cy="5583126"/>
          </a:xfrm>
        </p:spPr>
        <p:txBody>
          <a:bodyPr>
            <a:normAutofit fontScale="90000"/>
          </a:bodyPr>
          <a:lstStyle/>
          <a:p>
            <a:pPr algn="r"/>
            <a:r>
              <a:rPr lang="fr-BE" dirty="0">
                <a:latin typeface="+mn-lt"/>
              </a:rPr>
              <a:t>Livre Ier</a:t>
            </a:r>
            <a:br>
              <a:rPr lang="fr-BE" dirty="0">
                <a:latin typeface="+mn-lt"/>
              </a:rPr>
            </a:br>
            <a:br>
              <a:rPr lang="fr-BE" dirty="0">
                <a:latin typeface="+mn-lt"/>
              </a:rPr>
            </a:br>
            <a:r>
              <a:rPr lang="fr-BE" dirty="0">
                <a:latin typeface="+mn-lt"/>
              </a:rPr>
              <a:t>  Chapitre 4 Les peines</a:t>
            </a:r>
            <a:br>
              <a:rPr lang="fr-BE" dirty="0">
                <a:latin typeface="+mn-lt"/>
              </a:rPr>
            </a:br>
            <a:r>
              <a:rPr lang="fr-BE" dirty="0">
                <a:latin typeface="+mn-lt"/>
              </a:rPr>
              <a:t> </a:t>
            </a:r>
            <a:br>
              <a:rPr lang="fr-BE" dirty="0">
                <a:latin typeface="+mn-lt"/>
              </a:rPr>
            </a:br>
            <a:r>
              <a:rPr lang="nl-BE" b="1" i="1" dirty="0" err="1">
                <a:latin typeface="+mn-lt"/>
                <a:cs typeface="Times New Roman" panose="02020603050405020304" pitchFamily="18" charset="0"/>
              </a:rPr>
              <a:t>Section</a:t>
            </a:r>
            <a:r>
              <a:rPr lang="nl-BE" b="1" i="1" dirty="0">
                <a:latin typeface="+mn-lt"/>
                <a:cs typeface="Times New Roman" panose="02020603050405020304" pitchFamily="18" charset="0"/>
              </a:rPr>
              <a:t> 7, La </a:t>
            </a:r>
            <a:r>
              <a:rPr lang="nl-BE" b="1" i="1" dirty="0" err="1">
                <a:latin typeface="+mn-lt"/>
                <a:cs typeface="Times New Roman" panose="02020603050405020304" pitchFamily="18" charset="0"/>
              </a:rPr>
              <a:t>condamnation</a:t>
            </a:r>
            <a:r>
              <a:rPr lang="nl-BE" b="1" i="1" dirty="0">
                <a:latin typeface="+mn-lt"/>
                <a:cs typeface="Times New Roman" panose="02020603050405020304" pitchFamily="18" charset="0"/>
              </a:rPr>
              <a:t> par </a:t>
            </a:r>
            <a:r>
              <a:rPr lang="nl-BE" b="1" i="1" dirty="0" err="1">
                <a:latin typeface="+mn-lt"/>
                <a:cs typeface="Times New Roman" panose="02020603050405020304" pitchFamily="18" charset="0"/>
              </a:rPr>
              <a:t>déclaration</a:t>
            </a:r>
            <a:r>
              <a:rPr lang="nl-BE" b="1" i="1" dirty="0">
                <a:latin typeface="+mn-lt"/>
                <a:cs typeface="Times New Roman" panose="02020603050405020304" pitchFamily="18" charset="0"/>
              </a:rPr>
              <a:t> de </a:t>
            </a:r>
            <a:r>
              <a:rPr lang="nl-BE" b="1" i="1" dirty="0" err="1">
                <a:latin typeface="+mn-lt"/>
                <a:cs typeface="Times New Roman" panose="02020603050405020304" pitchFamily="18" charset="0"/>
              </a:rPr>
              <a:t>culpabilité</a:t>
            </a:r>
            <a:r>
              <a:rPr lang="nl-BE" b="1" i="1" dirty="0">
                <a:latin typeface="+mn-lt"/>
                <a:cs typeface="Times New Roman" panose="02020603050405020304" pitchFamily="18" charset="0"/>
              </a:rPr>
              <a:t> </a:t>
            </a:r>
            <a:br>
              <a:rPr lang="nl-BE" dirty="0">
                <a:latin typeface="+mn-lt"/>
              </a:rPr>
            </a:br>
            <a:endParaRPr lang="nl-BE" dirty="0">
              <a:latin typeface="+mn-lt"/>
            </a:endParaRPr>
          </a:p>
        </p:txBody>
      </p:sp>
      <p:sp>
        <p:nvSpPr>
          <p:cNvPr id="5" name="Espace réservé du numéro de diapositive 4">
            <a:extLst>
              <a:ext uri="{FF2B5EF4-FFF2-40B4-BE49-F238E27FC236}">
                <a16:creationId xmlns:a16="http://schemas.microsoft.com/office/drawing/2014/main" id="{A0E823C3-B19E-B03B-C180-8747CAAC75FE}"/>
              </a:ext>
            </a:extLst>
          </p:cNvPr>
          <p:cNvSpPr>
            <a:spLocks noGrp="1"/>
          </p:cNvSpPr>
          <p:nvPr>
            <p:ph type="sldNum" sz="quarter" idx="12"/>
          </p:nvPr>
        </p:nvSpPr>
        <p:spPr>
          <a:xfrm>
            <a:off x="8610600" y="320400"/>
            <a:ext cx="2743200" cy="365125"/>
          </a:xfrm>
        </p:spPr>
        <p:txBody>
          <a:bodyPr>
            <a:normAutofit/>
          </a:bodyPr>
          <a:lstStyle/>
          <a:p>
            <a:pPr>
              <a:spcAft>
                <a:spcPts val="600"/>
              </a:spcAft>
            </a:pPr>
            <a:fld id="{936F8E82-FA06-4262-BC24-5C54F77931AE}" type="slidenum">
              <a:rPr lang="nl-BE">
                <a:solidFill>
                  <a:schemeClr val="tx1">
                    <a:alpha val="60000"/>
                  </a:schemeClr>
                </a:solidFill>
              </a:rPr>
              <a:pPr>
                <a:spcAft>
                  <a:spcPts val="600"/>
                </a:spcAft>
              </a:pPr>
              <a:t>65</a:t>
            </a:fld>
            <a:endParaRPr lang="nl-BE">
              <a:solidFill>
                <a:schemeClr val="tx1">
                  <a:alpha val="60000"/>
                </a:schemeClr>
              </a:solidFill>
            </a:endParaRPr>
          </a:p>
        </p:txBody>
      </p:sp>
      <p:cxnSp>
        <p:nvCxnSpPr>
          <p:cNvPr id="13" name="Straight Connector 12">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7" name="Tijdelijke aanduiding voor inhoud 2">
            <a:extLst>
              <a:ext uri="{FF2B5EF4-FFF2-40B4-BE49-F238E27FC236}">
                <a16:creationId xmlns:a16="http://schemas.microsoft.com/office/drawing/2014/main" id="{A0876178-EC83-9B8A-C28C-78982463D0FB}"/>
              </a:ext>
            </a:extLst>
          </p:cNvPr>
          <p:cNvGraphicFramePr>
            <a:graphicFrameLocks noGrp="1"/>
          </p:cNvGraphicFramePr>
          <p:nvPr>
            <p:ph idx="1"/>
            <p:extLst>
              <p:ext uri="{D42A27DB-BD31-4B8C-83A1-F6EECF244321}">
                <p14:modId xmlns:p14="http://schemas.microsoft.com/office/powerpoint/2010/main" val="3655831928"/>
              </p:ext>
            </p:extLst>
          </p:nvPr>
        </p:nvGraphicFramePr>
        <p:xfrm>
          <a:off x="5108535" y="1070801"/>
          <a:ext cx="6829465" cy="5583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686690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0DC036F-45AA-263D-3919-A17954E3C0A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2616200" cy="6858000"/>
          </a:xfrm>
          <a:prstGeom prst="rect">
            <a:avLst/>
          </a:prstGeom>
          <a:effectLst>
            <a:softEdge rad="635000"/>
          </a:effectLst>
        </p:spPr>
      </p:pic>
      <p:sp>
        <p:nvSpPr>
          <p:cNvPr id="6" name="Rectangle 5">
            <a:extLst>
              <a:ext uri="{FF2B5EF4-FFF2-40B4-BE49-F238E27FC236}">
                <a16:creationId xmlns:a16="http://schemas.microsoft.com/office/drawing/2014/main" id="{95F5C830-BDAC-F861-662E-F57CA8ACA13B}"/>
              </a:ext>
            </a:extLst>
          </p:cNvPr>
          <p:cNvSpPr/>
          <p:nvPr/>
        </p:nvSpPr>
        <p:spPr>
          <a:xfrm>
            <a:off x="1854200" y="0"/>
            <a:ext cx="10337800" cy="6858000"/>
          </a:xfrm>
          <a:prstGeom prst="rect">
            <a:avLst/>
          </a:prstGeom>
          <a:noFill/>
          <a:ln>
            <a:noFill/>
          </a:ln>
          <a:effectLst>
            <a:outerShdw blurRad="50800" dist="50800" dir="4200000" sx="97000" sy="97000" algn="ctr" rotWithShape="0">
              <a:srgbClr val="000000"/>
            </a:outerShdw>
            <a:softEdge rad="635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8" name="Titel 1"/>
          <p:cNvSpPr>
            <a:spLocks noGrp="1"/>
          </p:cNvSpPr>
          <p:nvPr>
            <p:ph type="title"/>
          </p:nvPr>
        </p:nvSpPr>
        <p:spPr>
          <a:xfrm>
            <a:off x="241810" y="123825"/>
            <a:ext cx="6476490" cy="1285875"/>
          </a:xfrm>
        </p:spPr>
        <p:txBody>
          <a:bodyPr>
            <a:normAutofit/>
          </a:bodyPr>
          <a:lstStyle/>
          <a:p>
            <a:r>
              <a:rPr lang="fr-BE" sz="1800" dirty="0">
                <a:latin typeface="+mn-lt"/>
              </a:rPr>
              <a:t>Livre Ier  Chapitre 4 Les peines</a:t>
            </a:r>
            <a:br>
              <a:rPr lang="fr-BE" sz="1800" dirty="0">
                <a:latin typeface="+mn-lt"/>
              </a:rPr>
            </a:br>
            <a:r>
              <a:rPr lang="nl-BE" sz="1800" b="1" i="1" dirty="0" err="1">
                <a:latin typeface="+mn-lt"/>
                <a:cs typeface="Times New Roman" panose="02020603050405020304" pitchFamily="18" charset="0"/>
              </a:rPr>
              <a:t>Section</a:t>
            </a:r>
            <a:r>
              <a:rPr lang="nl-BE" sz="1800" b="1" i="1" dirty="0">
                <a:latin typeface="+mn-lt"/>
                <a:cs typeface="Times New Roman" panose="02020603050405020304" pitchFamily="18" charset="0"/>
              </a:rPr>
              <a:t>  8, Les </a:t>
            </a:r>
            <a:r>
              <a:rPr lang="nl-BE" sz="1800" b="1" i="1" dirty="0" err="1">
                <a:latin typeface="+mn-lt"/>
                <a:cs typeface="Times New Roman" panose="02020603050405020304" pitchFamily="18" charset="0"/>
              </a:rPr>
              <a:t>peines</a:t>
            </a:r>
            <a:r>
              <a:rPr lang="nl-BE" sz="1800" b="1" i="1" dirty="0">
                <a:latin typeface="+mn-lt"/>
                <a:cs typeface="Times New Roman" panose="02020603050405020304" pitchFamily="18" charset="0"/>
              </a:rPr>
              <a:t> </a:t>
            </a:r>
            <a:r>
              <a:rPr lang="nl-BE" sz="1800" b="1" i="1" dirty="0" err="1">
                <a:latin typeface="+mn-lt"/>
                <a:cs typeface="Times New Roman" panose="02020603050405020304" pitchFamily="18" charset="0"/>
              </a:rPr>
              <a:t>patrimoniales</a:t>
            </a:r>
            <a:br>
              <a:rPr lang="nl-BE" sz="2500" dirty="0">
                <a:latin typeface="+mn-lt"/>
              </a:rPr>
            </a:br>
            <a:endParaRPr lang="nl-BE" sz="2500" dirty="0">
              <a:latin typeface="+mn-lt"/>
            </a:endParaRPr>
          </a:p>
        </p:txBody>
      </p:sp>
      <p:sp>
        <p:nvSpPr>
          <p:cNvPr id="9" name="Tijdelijke aanduiding voor inhoud 2">
            <a:extLst>
              <a:ext uri="{FF2B5EF4-FFF2-40B4-BE49-F238E27FC236}">
                <a16:creationId xmlns:a16="http://schemas.microsoft.com/office/drawing/2014/main" id="{81851E3F-D213-9396-0B01-60A79422AEA5}"/>
              </a:ext>
            </a:extLst>
          </p:cNvPr>
          <p:cNvSpPr>
            <a:spLocks noGrp="1"/>
          </p:cNvSpPr>
          <p:nvPr>
            <p:ph idx="1"/>
          </p:nvPr>
        </p:nvSpPr>
        <p:spPr>
          <a:xfrm>
            <a:off x="4444490" y="123825"/>
            <a:ext cx="7505700" cy="6734175"/>
          </a:xfrm>
        </p:spPr>
        <p:txBody>
          <a:bodyPr>
            <a:normAutofit fontScale="92500" lnSpcReduction="10000"/>
          </a:bodyPr>
          <a:lstStyle/>
          <a:p>
            <a:endParaRPr lang="nl-BE" sz="2000" dirty="0"/>
          </a:p>
          <a:p>
            <a:pPr marL="0" indent="0">
              <a:buNone/>
            </a:pPr>
            <a:r>
              <a:rPr lang="nl-BE" sz="2000" b="1" dirty="0"/>
              <a:t>Art. 52. </a:t>
            </a:r>
            <a:r>
              <a:rPr lang="nl-BE" sz="2000" b="1" dirty="0" err="1"/>
              <a:t>L’amende</a:t>
            </a:r>
            <a:endParaRPr lang="nl-BE" sz="2000" b="1" dirty="0"/>
          </a:p>
          <a:p>
            <a:pPr marL="0" indent="0">
              <a:buNone/>
            </a:pPr>
            <a:r>
              <a:rPr lang="nl-BE" sz="2000" dirty="0" err="1"/>
              <a:t>Amende</a:t>
            </a:r>
            <a:r>
              <a:rPr lang="nl-BE" sz="2000" dirty="0"/>
              <a:t> comme </a:t>
            </a:r>
            <a:r>
              <a:rPr lang="nl-BE" sz="2000" dirty="0" err="1"/>
              <a:t>peine</a:t>
            </a:r>
            <a:r>
              <a:rPr lang="nl-BE" sz="2000" dirty="0"/>
              <a:t> accessoire:</a:t>
            </a:r>
          </a:p>
          <a:p>
            <a:pPr marL="1490407" lvl="3" indent="-457200">
              <a:buFont typeface="Arial" panose="020B0604020202020204" pitchFamily="34" charset="0"/>
              <a:buChar char="•"/>
            </a:pPr>
            <a:r>
              <a:rPr lang="nl-BE" sz="2000" dirty="0" err="1"/>
              <a:t>Montant</a:t>
            </a:r>
            <a:r>
              <a:rPr lang="nl-BE" sz="2000" dirty="0"/>
              <a:t> </a:t>
            </a:r>
            <a:r>
              <a:rPr lang="nl-BE" sz="2000" dirty="0" err="1"/>
              <a:t>déterminé</a:t>
            </a:r>
            <a:r>
              <a:rPr lang="nl-BE" sz="2000" dirty="0"/>
              <a:t> par niveau </a:t>
            </a:r>
            <a:r>
              <a:rPr lang="nl-BE" sz="2000" dirty="0" err="1"/>
              <a:t>sauf</a:t>
            </a:r>
            <a:r>
              <a:rPr lang="nl-BE" sz="2000" dirty="0"/>
              <a:t> </a:t>
            </a:r>
            <a:r>
              <a:rPr lang="nl-BE" sz="2000" dirty="0" err="1"/>
              <a:t>disposition</a:t>
            </a:r>
            <a:r>
              <a:rPr lang="nl-BE" sz="2000" dirty="0"/>
              <a:t> </a:t>
            </a:r>
            <a:r>
              <a:rPr lang="nl-BE" sz="2000" dirty="0" err="1"/>
              <a:t>dérogatoire</a:t>
            </a:r>
            <a:endParaRPr lang="nl-BE" sz="2000" dirty="0"/>
          </a:p>
          <a:p>
            <a:pPr marL="1490407" lvl="3" indent="-457200">
              <a:buFont typeface="Arial" panose="020B0604020202020204" pitchFamily="34" charset="0"/>
              <a:buChar char="•"/>
            </a:pPr>
            <a:r>
              <a:rPr lang="nl-BE" sz="2000" dirty="0" err="1"/>
              <a:t>Facultative</a:t>
            </a:r>
            <a:r>
              <a:rPr lang="nl-BE" sz="2000" dirty="0"/>
              <a:t> </a:t>
            </a:r>
            <a:r>
              <a:rPr lang="nl-BE" sz="2000" dirty="0" err="1"/>
              <a:t>sauf</a:t>
            </a:r>
            <a:r>
              <a:rPr lang="nl-BE" sz="2000" dirty="0"/>
              <a:t> si la </a:t>
            </a:r>
            <a:r>
              <a:rPr lang="nl-BE" sz="2000" dirty="0" err="1"/>
              <a:t>loi</a:t>
            </a:r>
            <a:r>
              <a:rPr lang="nl-BE" sz="2000" dirty="0"/>
              <a:t> en </a:t>
            </a:r>
            <a:r>
              <a:rPr lang="nl-BE" sz="2000" dirty="0" err="1"/>
              <a:t>dispose</a:t>
            </a:r>
            <a:r>
              <a:rPr lang="nl-BE" sz="2000" dirty="0"/>
              <a:t> </a:t>
            </a:r>
            <a:r>
              <a:rPr lang="nl-BE" sz="2000" dirty="0" err="1"/>
              <a:t>autrement</a:t>
            </a:r>
            <a:endParaRPr lang="nl-BE" sz="2000" dirty="0"/>
          </a:p>
          <a:p>
            <a:pPr marL="1490407" lvl="3" indent="-457200">
              <a:buFont typeface="Arial" panose="020B0604020202020204" pitchFamily="34" charset="0"/>
              <a:buChar char="•"/>
            </a:pPr>
            <a:endParaRPr lang="nl-BE" sz="2000" dirty="0"/>
          </a:p>
          <a:p>
            <a:pPr marL="0" indent="0">
              <a:buNone/>
            </a:pPr>
            <a:r>
              <a:rPr lang="nl-BE" sz="2000" b="1" dirty="0"/>
              <a:t>Art. 53. La </a:t>
            </a:r>
            <a:r>
              <a:rPr lang="nl-BE" sz="2000" b="1" dirty="0" err="1"/>
              <a:t>confiscation</a:t>
            </a:r>
            <a:endParaRPr lang="nl-BE" sz="2000" b="1" dirty="0"/>
          </a:p>
          <a:p>
            <a:pPr marL="400056" lvl="1" indent="0">
              <a:buNone/>
            </a:pPr>
            <a:endParaRPr lang="nl-BE" sz="2000" dirty="0"/>
          </a:p>
          <a:p>
            <a:pPr marL="400056" lvl="1" indent="0">
              <a:buNone/>
            </a:pPr>
            <a:r>
              <a:rPr lang="nl-BE" sz="2000" dirty="0" err="1"/>
              <a:t>Caractère</a:t>
            </a:r>
            <a:r>
              <a:rPr lang="nl-BE" sz="2000" dirty="0"/>
              <a:t> réel</a:t>
            </a:r>
          </a:p>
          <a:p>
            <a:pPr marL="400056" lvl="1" indent="0">
              <a:buNone/>
            </a:pPr>
            <a:endParaRPr lang="nl-BE" sz="2000" dirty="0"/>
          </a:p>
          <a:p>
            <a:pPr marL="400056" lvl="1" indent="0">
              <a:buNone/>
            </a:pPr>
            <a:r>
              <a:rPr lang="nl-BE" sz="2000" dirty="0">
                <a:solidFill>
                  <a:schemeClr val="accent1">
                    <a:lumMod val="75000"/>
                  </a:schemeClr>
                </a:solidFill>
              </a:rPr>
              <a:t>Obligatoire</a:t>
            </a:r>
            <a:r>
              <a:rPr lang="nl-BE" sz="2000" dirty="0"/>
              <a:t> sous réserve </a:t>
            </a:r>
            <a:r>
              <a:rPr lang="nl-BE" sz="2000" dirty="0" err="1"/>
              <a:t>d’une</a:t>
            </a:r>
            <a:r>
              <a:rPr lang="nl-BE" sz="2000" dirty="0"/>
              <a:t> </a:t>
            </a:r>
            <a:r>
              <a:rPr lang="nl-BE" sz="2000" dirty="0" err="1"/>
              <a:t>diminution</a:t>
            </a:r>
            <a:r>
              <a:rPr lang="nl-BE" sz="2000" dirty="0"/>
              <a:t> pour </a:t>
            </a:r>
            <a:r>
              <a:rPr lang="nl-BE" sz="2000" dirty="0" err="1"/>
              <a:t>éviter</a:t>
            </a:r>
            <a:r>
              <a:rPr lang="nl-BE" sz="2000" dirty="0"/>
              <a:t> </a:t>
            </a:r>
            <a:r>
              <a:rPr lang="nl-BE" sz="2000" dirty="0" err="1"/>
              <a:t>une</a:t>
            </a:r>
            <a:r>
              <a:rPr lang="nl-BE" sz="2000" dirty="0"/>
              <a:t> </a:t>
            </a:r>
            <a:r>
              <a:rPr lang="nl-BE" sz="2000" dirty="0" err="1"/>
              <a:t>peine</a:t>
            </a:r>
            <a:r>
              <a:rPr lang="nl-BE" sz="2000" dirty="0"/>
              <a:t> </a:t>
            </a:r>
            <a:r>
              <a:rPr lang="nl-BE" sz="2000" dirty="0" err="1"/>
              <a:t>déraisonnablement</a:t>
            </a:r>
            <a:r>
              <a:rPr lang="nl-BE" sz="2000" dirty="0"/>
              <a:t> </a:t>
            </a:r>
            <a:r>
              <a:rPr lang="nl-BE" sz="2000" dirty="0" err="1"/>
              <a:t>lourde</a:t>
            </a:r>
            <a:r>
              <a:rPr lang="nl-BE" sz="2000" dirty="0"/>
              <a:t>.</a:t>
            </a:r>
          </a:p>
          <a:p>
            <a:pPr marL="400056" lvl="1" indent="0">
              <a:buNone/>
            </a:pPr>
            <a:r>
              <a:rPr lang="nl-BE" sz="2000" dirty="0" err="1"/>
              <a:t>Confiscation</a:t>
            </a:r>
            <a:r>
              <a:rPr lang="nl-BE" sz="2000" dirty="0"/>
              <a:t> par équivalent.</a:t>
            </a:r>
          </a:p>
          <a:p>
            <a:pPr marL="400056" lvl="1" indent="0">
              <a:buNone/>
            </a:pPr>
            <a:endParaRPr lang="nl-BE" sz="2000" dirty="0"/>
          </a:p>
          <a:p>
            <a:pPr marL="400056" lvl="1" indent="0">
              <a:buNone/>
            </a:pPr>
            <a:r>
              <a:rPr lang="nl-BE" sz="2000" dirty="0" err="1">
                <a:solidFill>
                  <a:schemeClr val="accent1">
                    <a:lumMod val="75000"/>
                  </a:schemeClr>
                </a:solidFill>
              </a:rPr>
              <a:t>Clé</a:t>
            </a:r>
            <a:r>
              <a:rPr lang="nl-BE" sz="2000" dirty="0">
                <a:solidFill>
                  <a:schemeClr val="accent1">
                    <a:lumMod val="75000"/>
                  </a:schemeClr>
                </a:solidFill>
              </a:rPr>
              <a:t> de </a:t>
            </a:r>
            <a:r>
              <a:rPr lang="nl-BE" sz="2000" dirty="0" err="1">
                <a:solidFill>
                  <a:schemeClr val="accent1">
                    <a:lumMod val="75000"/>
                  </a:schemeClr>
                </a:solidFill>
              </a:rPr>
              <a:t>répartition</a:t>
            </a:r>
            <a:r>
              <a:rPr lang="nl-BE" sz="2000" dirty="0">
                <a:solidFill>
                  <a:schemeClr val="accent1">
                    <a:lumMod val="75000"/>
                  </a:schemeClr>
                </a:solidFill>
              </a:rPr>
              <a:t> en </a:t>
            </a:r>
            <a:r>
              <a:rPr lang="nl-BE" sz="2000" dirty="0" err="1">
                <a:solidFill>
                  <a:schemeClr val="accent1">
                    <a:lumMod val="75000"/>
                  </a:schemeClr>
                </a:solidFill>
              </a:rPr>
              <a:t>cas</a:t>
            </a:r>
            <a:r>
              <a:rPr lang="nl-BE" sz="2000" dirty="0">
                <a:solidFill>
                  <a:schemeClr val="accent1">
                    <a:lumMod val="75000"/>
                  </a:schemeClr>
                </a:solidFill>
              </a:rPr>
              <a:t> de </a:t>
            </a:r>
            <a:r>
              <a:rPr lang="nl-BE" sz="2000" dirty="0" err="1">
                <a:solidFill>
                  <a:schemeClr val="accent1">
                    <a:lumMod val="75000"/>
                  </a:schemeClr>
                </a:solidFill>
              </a:rPr>
              <a:t>pluralité</a:t>
            </a:r>
            <a:r>
              <a:rPr lang="nl-BE" sz="2000" dirty="0">
                <a:solidFill>
                  <a:schemeClr val="accent1">
                    <a:lumMod val="75000"/>
                  </a:schemeClr>
                </a:solidFill>
              </a:rPr>
              <a:t> </a:t>
            </a:r>
            <a:r>
              <a:rPr lang="nl-BE" sz="2000" dirty="0" err="1">
                <a:solidFill>
                  <a:schemeClr val="accent1">
                    <a:lumMod val="75000"/>
                  </a:schemeClr>
                </a:solidFill>
              </a:rPr>
              <a:t>d’auteurs</a:t>
            </a:r>
            <a:r>
              <a:rPr lang="nl-BE" sz="2000" dirty="0">
                <a:solidFill>
                  <a:schemeClr val="accent1">
                    <a:lumMod val="75000"/>
                  </a:schemeClr>
                </a:solidFill>
              </a:rPr>
              <a:t> </a:t>
            </a:r>
            <a:r>
              <a:rPr lang="nl-BE" sz="2000" dirty="0"/>
              <a:t>(en principe, </a:t>
            </a:r>
            <a:r>
              <a:rPr lang="nl-BE" sz="2000" dirty="0" err="1"/>
              <a:t>celui</a:t>
            </a:r>
            <a:r>
              <a:rPr lang="nl-BE" sz="2000" dirty="0"/>
              <a:t> </a:t>
            </a:r>
            <a:r>
              <a:rPr lang="nl-BE" sz="2000" dirty="0" err="1"/>
              <a:t>qui</a:t>
            </a:r>
            <a:r>
              <a:rPr lang="nl-BE" sz="2000" dirty="0"/>
              <a:t> a mis </a:t>
            </a:r>
            <a:r>
              <a:rPr lang="nl-BE" sz="2000" dirty="0" err="1"/>
              <a:t>le</a:t>
            </a:r>
            <a:r>
              <a:rPr lang="nl-BE" sz="2000" dirty="0"/>
              <a:t> </a:t>
            </a:r>
            <a:r>
              <a:rPr lang="nl-BE" sz="2000" dirty="0" err="1"/>
              <a:t>bien</a:t>
            </a:r>
            <a:r>
              <a:rPr lang="nl-BE" sz="2000" dirty="0"/>
              <a:t> hors de portée des autorités </a:t>
            </a:r>
            <a:r>
              <a:rPr lang="nl-BE" sz="2000" dirty="0" err="1"/>
              <a:t>ou</a:t>
            </a:r>
            <a:r>
              <a:rPr lang="nl-BE" sz="2000" dirty="0"/>
              <a:t>, à </a:t>
            </a:r>
            <a:r>
              <a:rPr lang="nl-BE" sz="2000" dirty="0" err="1"/>
              <a:t>défaut</a:t>
            </a:r>
            <a:r>
              <a:rPr lang="nl-BE" sz="2000" dirty="0"/>
              <a:t>, quote-part en </a:t>
            </a:r>
            <a:r>
              <a:rPr lang="nl-BE" sz="2000" dirty="0" err="1"/>
              <a:t>fonction</a:t>
            </a:r>
            <a:r>
              <a:rPr lang="nl-BE" sz="2000" dirty="0"/>
              <a:t> de la </a:t>
            </a:r>
            <a:r>
              <a:rPr lang="nl-BE" sz="2000" dirty="0" err="1"/>
              <a:t>participation</a:t>
            </a:r>
            <a:r>
              <a:rPr lang="nl-BE" sz="2000" dirty="0"/>
              <a:t>).</a:t>
            </a:r>
          </a:p>
          <a:p>
            <a:pPr marL="400056" lvl="1" indent="0">
              <a:buNone/>
            </a:pPr>
            <a:endParaRPr lang="nl-BE" sz="2000" dirty="0"/>
          </a:p>
          <a:p>
            <a:pPr marL="400056" lvl="1" indent="0">
              <a:buNone/>
            </a:pPr>
            <a:r>
              <a:rPr lang="nl-BE" sz="2000" dirty="0" err="1">
                <a:solidFill>
                  <a:schemeClr val="accent1">
                    <a:lumMod val="75000"/>
                  </a:schemeClr>
                </a:solidFill>
              </a:rPr>
              <a:t>Règle</a:t>
            </a:r>
            <a:r>
              <a:rPr lang="nl-BE" sz="2000" dirty="0">
                <a:solidFill>
                  <a:schemeClr val="accent1">
                    <a:lumMod val="75000"/>
                  </a:schemeClr>
                </a:solidFill>
              </a:rPr>
              <a:t> de </a:t>
            </a:r>
            <a:r>
              <a:rPr lang="nl-BE" sz="2000" dirty="0" err="1">
                <a:solidFill>
                  <a:schemeClr val="accent1">
                    <a:lumMod val="75000"/>
                  </a:schemeClr>
                </a:solidFill>
              </a:rPr>
              <a:t>répartition</a:t>
            </a:r>
            <a:r>
              <a:rPr lang="nl-BE" sz="2000" dirty="0">
                <a:solidFill>
                  <a:schemeClr val="accent1">
                    <a:lumMod val="75000"/>
                  </a:schemeClr>
                </a:solidFill>
              </a:rPr>
              <a:t> de la charge de la </a:t>
            </a:r>
            <a:r>
              <a:rPr lang="nl-BE" sz="2000" dirty="0" err="1">
                <a:solidFill>
                  <a:schemeClr val="accent1">
                    <a:lumMod val="75000"/>
                  </a:schemeClr>
                </a:solidFill>
              </a:rPr>
              <a:t>preuve</a:t>
            </a:r>
            <a:r>
              <a:rPr lang="nl-BE" sz="2000" dirty="0">
                <a:solidFill>
                  <a:schemeClr val="accent1">
                    <a:lumMod val="75000"/>
                  </a:schemeClr>
                </a:solidFill>
              </a:rPr>
              <a:t> </a:t>
            </a:r>
            <a:r>
              <a:rPr lang="nl-BE" sz="2000" dirty="0"/>
              <a:t>pour </a:t>
            </a:r>
            <a:r>
              <a:rPr lang="nl-BE" sz="2000" dirty="0" err="1"/>
              <a:t>déterminer</a:t>
            </a:r>
            <a:r>
              <a:rPr lang="nl-BE" sz="2000" dirty="0"/>
              <a:t> </a:t>
            </a:r>
            <a:r>
              <a:rPr lang="nl-BE" sz="2000" dirty="0" err="1"/>
              <a:t>le</a:t>
            </a:r>
            <a:r>
              <a:rPr lang="nl-BE" sz="2000" dirty="0"/>
              <a:t> </a:t>
            </a:r>
            <a:r>
              <a:rPr lang="nl-BE" sz="2000" dirty="0" err="1"/>
              <a:t>montant</a:t>
            </a:r>
            <a:r>
              <a:rPr lang="nl-BE" sz="2000" dirty="0"/>
              <a:t> des </a:t>
            </a:r>
            <a:r>
              <a:rPr lang="nl-BE" sz="2000" dirty="0" err="1"/>
              <a:t>avantages</a:t>
            </a:r>
            <a:r>
              <a:rPr lang="nl-BE" sz="2000" dirty="0"/>
              <a:t> </a:t>
            </a:r>
            <a:r>
              <a:rPr lang="nl-BE" sz="2000" dirty="0" err="1"/>
              <a:t>patrimoniaux</a:t>
            </a:r>
            <a:r>
              <a:rPr lang="nl-BE" sz="2000" dirty="0"/>
              <a:t> </a:t>
            </a:r>
            <a:r>
              <a:rPr lang="nl-BE" sz="2000" dirty="0" err="1"/>
              <a:t>tirés</a:t>
            </a:r>
            <a:r>
              <a:rPr lang="nl-BE" sz="2000" dirty="0"/>
              <a:t> de </a:t>
            </a:r>
            <a:r>
              <a:rPr lang="nl-BE" sz="2000" dirty="0" err="1"/>
              <a:t>l’infraction</a:t>
            </a:r>
            <a:r>
              <a:rPr lang="nl-BE" sz="2000" dirty="0"/>
              <a:t>.</a:t>
            </a:r>
          </a:p>
          <a:p>
            <a:pPr marL="400056" lvl="1" indent="0">
              <a:buNone/>
            </a:pPr>
            <a:endParaRPr lang="nl-BE" sz="2000" dirty="0"/>
          </a:p>
          <a:p>
            <a:pPr marL="0" indent="0">
              <a:buNone/>
            </a:pPr>
            <a:r>
              <a:rPr lang="fr-FR" sz="2000" b="1" dirty="0"/>
              <a:t>Art. 54. La confiscation élargie</a:t>
            </a:r>
            <a:endParaRPr lang="nl-BE" sz="2000" b="1" dirty="0"/>
          </a:p>
          <a:p>
            <a:pPr marL="0" indent="0">
              <a:buNone/>
            </a:pPr>
            <a:endParaRPr lang="en-GB" sz="700" dirty="0">
              <a:effectLst/>
              <a:latin typeface="Times New Roman" panose="02020603050405020304" pitchFamily="18" charset="0"/>
              <a:ea typeface="Times New Roman" panose="02020603050405020304" pitchFamily="18" charset="0"/>
            </a:endParaRPr>
          </a:p>
          <a:p>
            <a:pPr marL="0" indent="0">
              <a:buNone/>
            </a:pPr>
            <a:endParaRPr lang="nl-BE" sz="700" dirty="0">
              <a:latin typeface="Times New Roman" panose="02020603050405020304" pitchFamily="18" charset="0"/>
            </a:endParaRPr>
          </a:p>
        </p:txBody>
      </p:sp>
    </p:spTree>
    <p:extLst>
      <p:ext uri="{BB962C8B-B14F-4D97-AF65-F5344CB8AC3E}">
        <p14:creationId xmlns:p14="http://schemas.microsoft.com/office/powerpoint/2010/main" val="19972864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0DC036F-45AA-263D-3919-A17954E3C0A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2616200" cy="6858000"/>
          </a:xfrm>
          <a:prstGeom prst="rect">
            <a:avLst/>
          </a:prstGeom>
          <a:effectLst>
            <a:softEdge rad="635000"/>
          </a:effectLst>
        </p:spPr>
      </p:pic>
      <p:sp>
        <p:nvSpPr>
          <p:cNvPr id="6" name="Rectangle 5">
            <a:extLst>
              <a:ext uri="{FF2B5EF4-FFF2-40B4-BE49-F238E27FC236}">
                <a16:creationId xmlns:a16="http://schemas.microsoft.com/office/drawing/2014/main" id="{95F5C830-BDAC-F861-662E-F57CA8ACA13B}"/>
              </a:ext>
            </a:extLst>
          </p:cNvPr>
          <p:cNvSpPr/>
          <p:nvPr/>
        </p:nvSpPr>
        <p:spPr>
          <a:xfrm>
            <a:off x="1791210" y="0"/>
            <a:ext cx="10337800" cy="6858000"/>
          </a:xfrm>
          <a:prstGeom prst="rect">
            <a:avLst/>
          </a:prstGeom>
          <a:noFill/>
          <a:ln>
            <a:noFill/>
          </a:ln>
          <a:effectLst>
            <a:outerShdw blurRad="50800" dist="50800" dir="4200000" sx="97000" sy="97000" algn="ctr" rotWithShape="0">
              <a:srgbClr val="000000"/>
            </a:outerShdw>
            <a:softEdge rad="635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8" name="Titel 1"/>
          <p:cNvSpPr>
            <a:spLocks noGrp="1"/>
          </p:cNvSpPr>
          <p:nvPr>
            <p:ph type="title"/>
          </p:nvPr>
        </p:nvSpPr>
        <p:spPr>
          <a:xfrm>
            <a:off x="241810" y="123825"/>
            <a:ext cx="6476490" cy="1285875"/>
          </a:xfrm>
        </p:spPr>
        <p:txBody>
          <a:bodyPr>
            <a:normAutofit/>
          </a:bodyPr>
          <a:lstStyle/>
          <a:p>
            <a:r>
              <a:rPr lang="fr-BE" sz="1800" dirty="0">
                <a:latin typeface="+mn-lt"/>
              </a:rPr>
              <a:t>Livre Ier  Chapitre 4 Les peines</a:t>
            </a:r>
            <a:br>
              <a:rPr lang="fr-BE" sz="1800" dirty="0">
                <a:latin typeface="+mn-lt"/>
              </a:rPr>
            </a:br>
            <a:r>
              <a:rPr lang="nl-BE" sz="1800" b="1" i="1" dirty="0" err="1">
                <a:latin typeface="+mn-lt"/>
                <a:cs typeface="Times New Roman" panose="02020603050405020304" pitchFamily="18" charset="0"/>
              </a:rPr>
              <a:t>Section</a:t>
            </a:r>
            <a:r>
              <a:rPr lang="nl-BE" sz="1800" b="1" i="1" dirty="0">
                <a:latin typeface="+mn-lt"/>
                <a:cs typeface="Times New Roman" panose="02020603050405020304" pitchFamily="18" charset="0"/>
              </a:rPr>
              <a:t>  8, Les </a:t>
            </a:r>
            <a:r>
              <a:rPr lang="nl-BE" sz="1800" b="1" i="1" dirty="0" err="1">
                <a:latin typeface="+mn-lt"/>
                <a:cs typeface="Times New Roman" panose="02020603050405020304" pitchFamily="18" charset="0"/>
              </a:rPr>
              <a:t>peines</a:t>
            </a:r>
            <a:r>
              <a:rPr lang="nl-BE" sz="1800" b="1" i="1" dirty="0">
                <a:latin typeface="+mn-lt"/>
                <a:cs typeface="Times New Roman" panose="02020603050405020304" pitchFamily="18" charset="0"/>
              </a:rPr>
              <a:t> </a:t>
            </a:r>
            <a:r>
              <a:rPr lang="nl-BE" sz="1800" b="1" i="1" dirty="0" err="1">
                <a:latin typeface="+mn-lt"/>
                <a:cs typeface="Times New Roman" panose="02020603050405020304" pitchFamily="18" charset="0"/>
              </a:rPr>
              <a:t>patrimoniales</a:t>
            </a:r>
            <a:br>
              <a:rPr lang="nl-BE" sz="2500" dirty="0">
                <a:latin typeface="+mn-lt"/>
              </a:rPr>
            </a:br>
            <a:endParaRPr lang="nl-BE" sz="2500" dirty="0">
              <a:latin typeface="+mn-lt"/>
            </a:endParaRPr>
          </a:p>
        </p:txBody>
      </p:sp>
      <p:sp>
        <p:nvSpPr>
          <p:cNvPr id="9" name="Tijdelijke aanduiding voor inhoud 2">
            <a:extLst>
              <a:ext uri="{FF2B5EF4-FFF2-40B4-BE49-F238E27FC236}">
                <a16:creationId xmlns:a16="http://schemas.microsoft.com/office/drawing/2014/main" id="{81851E3F-D213-9396-0B01-60A79422AEA5}"/>
              </a:ext>
            </a:extLst>
          </p:cNvPr>
          <p:cNvSpPr>
            <a:spLocks noGrp="1"/>
          </p:cNvSpPr>
          <p:nvPr>
            <p:ph idx="1"/>
          </p:nvPr>
        </p:nvSpPr>
        <p:spPr>
          <a:xfrm>
            <a:off x="2495550" y="1533525"/>
            <a:ext cx="8445500" cy="3940175"/>
          </a:xfrm>
        </p:spPr>
        <p:txBody>
          <a:bodyPr>
            <a:normAutofit/>
          </a:bodyPr>
          <a:lstStyle/>
          <a:p>
            <a:pPr marL="0" indent="0">
              <a:buNone/>
            </a:pPr>
            <a:r>
              <a:rPr lang="fr-BE" sz="2400" b="1" dirty="0"/>
              <a:t>Art. 55. </a:t>
            </a:r>
            <a:r>
              <a:rPr lang="fr-BE" sz="2400" b="1" dirty="0">
                <a:solidFill>
                  <a:schemeClr val="accent1">
                    <a:lumMod val="75000"/>
                  </a:schemeClr>
                </a:solidFill>
              </a:rPr>
              <a:t>La peine pécuniaire fixée en fonction du profit escompté ou obtenu de l’infraction</a:t>
            </a:r>
          </a:p>
          <a:p>
            <a:pPr marL="0" indent="0">
              <a:buNone/>
            </a:pPr>
            <a:endParaRPr lang="fr-BE" sz="2400" b="1" dirty="0"/>
          </a:p>
          <a:p>
            <a:pPr marL="0" indent="0">
              <a:buNone/>
            </a:pPr>
            <a:r>
              <a:rPr lang="fr-BE" sz="2400" dirty="0"/>
              <a:t>Peine pécuniaire correspondant au maximum au triple de la valeur de l’avantage patrimonial.</a:t>
            </a:r>
          </a:p>
          <a:p>
            <a:pPr marL="0" indent="0">
              <a:buNone/>
            </a:pPr>
            <a:endParaRPr lang="fr-BE" sz="2400" dirty="0"/>
          </a:p>
          <a:p>
            <a:pPr marL="0" indent="0">
              <a:buNone/>
            </a:pPr>
            <a:r>
              <a:rPr lang="fr-BE" sz="2400" dirty="0"/>
              <a:t>Peine facultative.</a:t>
            </a:r>
          </a:p>
          <a:p>
            <a:pPr marL="0" indent="0">
              <a:buNone/>
            </a:pPr>
            <a:endParaRPr lang="fr-BE" sz="2400" dirty="0"/>
          </a:p>
          <a:p>
            <a:pPr marL="0" indent="0">
              <a:buNone/>
            </a:pPr>
            <a:r>
              <a:rPr lang="fr-BE" sz="2400" dirty="0"/>
              <a:t>A la place de la peine d’amende accessoire jugée insuffisante.</a:t>
            </a:r>
          </a:p>
          <a:p>
            <a:pPr marL="0" indent="0">
              <a:buNone/>
            </a:pPr>
            <a:endParaRPr lang="en-GB" sz="700" dirty="0">
              <a:effectLst/>
              <a:latin typeface="Times New Roman" panose="02020603050405020304" pitchFamily="18" charset="0"/>
              <a:ea typeface="Times New Roman" panose="02020603050405020304" pitchFamily="18" charset="0"/>
            </a:endParaRPr>
          </a:p>
          <a:p>
            <a:pPr marL="0" indent="0">
              <a:buNone/>
            </a:pPr>
            <a:endParaRPr lang="nl-BE" sz="700" dirty="0">
              <a:latin typeface="Times New Roman" panose="02020603050405020304" pitchFamily="18" charset="0"/>
            </a:endParaRPr>
          </a:p>
        </p:txBody>
      </p:sp>
      <p:sp>
        <p:nvSpPr>
          <p:cNvPr id="2" name="Espace réservé du numéro de diapositive 1">
            <a:extLst>
              <a:ext uri="{FF2B5EF4-FFF2-40B4-BE49-F238E27FC236}">
                <a16:creationId xmlns:a16="http://schemas.microsoft.com/office/drawing/2014/main" id="{AFCD02D6-9C1E-C40B-5B5E-DE7D1D983D4C}"/>
              </a:ext>
            </a:extLst>
          </p:cNvPr>
          <p:cNvSpPr>
            <a:spLocks noGrp="1"/>
          </p:cNvSpPr>
          <p:nvPr>
            <p:ph type="sldNum" sz="quarter" idx="12"/>
          </p:nvPr>
        </p:nvSpPr>
        <p:spPr/>
        <p:txBody>
          <a:bodyPr/>
          <a:lstStyle/>
          <a:p>
            <a:fld id="{C4568290-62E3-49A9-80FC-8AA481342A46}" type="slidenum">
              <a:rPr lang="fr-BE" smtClean="0"/>
              <a:t>67</a:t>
            </a:fld>
            <a:endParaRPr lang="fr-BE"/>
          </a:p>
        </p:txBody>
      </p:sp>
    </p:spTree>
    <p:extLst>
      <p:ext uri="{BB962C8B-B14F-4D97-AF65-F5344CB8AC3E}">
        <p14:creationId xmlns:p14="http://schemas.microsoft.com/office/powerpoint/2010/main" val="39799926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gradFill>
          <a:gsLst>
            <a:gs pos="0">
              <a:srgbClr val="FFCCFF"/>
            </a:gs>
            <a:gs pos="6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72211" y="136525"/>
            <a:ext cx="10515600" cy="1325563"/>
          </a:xfrm>
        </p:spPr>
        <p:txBody>
          <a:bodyPr>
            <a:normAutofit/>
          </a:bodyPr>
          <a:lstStyle/>
          <a:p>
            <a:r>
              <a:rPr lang="fr-BE" sz="2000" dirty="0"/>
              <a:t>Livre Ier  Chapitre 4. Les peines </a:t>
            </a:r>
            <a:br>
              <a:rPr lang="fr-BE" sz="2000" dirty="0"/>
            </a:br>
            <a:r>
              <a:rPr lang="nl-BE" sz="2000" b="1" i="1" dirty="0" err="1"/>
              <a:t>Section</a:t>
            </a:r>
            <a:r>
              <a:rPr lang="nl-BE" sz="2000" b="1" i="1" dirty="0"/>
              <a:t>  9, Les </a:t>
            </a:r>
            <a:r>
              <a:rPr lang="nl-BE" sz="2000" b="1" i="1" dirty="0" err="1"/>
              <a:t>peines</a:t>
            </a:r>
            <a:r>
              <a:rPr lang="nl-BE" sz="2000" b="1" i="1" dirty="0"/>
              <a:t> </a:t>
            </a:r>
            <a:r>
              <a:rPr lang="nl-BE" sz="2000" b="1" i="1" dirty="0" err="1"/>
              <a:t>spécifiques</a:t>
            </a:r>
            <a:r>
              <a:rPr lang="nl-BE" sz="2000" b="1" i="1" dirty="0"/>
              <a:t> </a:t>
            </a:r>
            <a:r>
              <a:rPr lang="nl-BE" sz="2000" b="1" i="1" dirty="0" err="1"/>
              <a:t>applicables</a:t>
            </a:r>
            <a:r>
              <a:rPr lang="nl-BE" sz="2000" b="1" i="1" dirty="0"/>
              <a:t> </a:t>
            </a:r>
            <a:r>
              <a:rPr lang="nl-BE" sz="2000" b="1" i="1" dirty="0" err="1"/>
              <a:t>aux</a:t>
            </a:r>
            <a:r>
              <a:rPr lang="nl-BE" sz="2000" b="1" i="1" dirty="0"/>
              <a:t> </a:t>
            </a:r>
            <a:r>
              <a:rPr lang="nl-BE" sz="2000" b="1" i="1" dirty="0" err="1"/>
              <a:t>personnes</a:t>
            </a:r>
            <a:r>
              <a:rPr lang="nl-BE" sz="2000" b="1" i="1" dirty="0"/>
              <a:t> </a:t>
            </a:r>
            <a:r>
              <a:rPr lang="nl-BE" sz="2000" b="1" i="1" dirty="0" err="1"/>
              <a:t>morales</a:t>
            </a:r>
            <a:br>
              <a:rPr lang="nl-BE" dirty="0"/>
            </a:br>
            <a:endParaRPr lang="nl-BE" dirty="0"/>
          </a:p>
        </p:txBody>
      </p:sp>
      <p:sp>
        <p:nvSpPr>
          <p:cNvPr id="3" name="Tijdelijke aanduiding voor inhoud 2"/>
          <p:cNvSpPr>
            <a:spLocks noGrp="1"/>
          </p:cNvSpPr>
          <p:nvPr>
            <p:ph idx="1"/>
          </p:nvPr>
        </p:nvSpPr>
        <p:spPr>
          <a:xfrm>
            <a:off x="838200" y="1374508"/>
            <a:ext cx="10515600" cy="4351338"/>
          </a:xfrm>
        </p:spPr>
        <p:txBody>
          <a:bodyPr>
            <a:noAutofit/>
          </a:bodyPr>
          <a:lstStyle/>
          <a:p>
            <a:endParaRPr lang="fr-FR" dirty="0"/>
          </a:p>
          <a:p>
            <a:pPr marL="0" indent="0">
              <a:buNone/>
            </a:pPr>
            <a:r>
              <a:rPr lang="fr-FR" dirty="0"/>
              <a:t>Art. 56. </a:t>
            </a:r>
            <a:r>
              <a:rPr lang="fr-FR" dirty="0">
                <a:solidFill>
                  <a:schemeClr val="accent1">
                    <a:lumMod val="75000"/>
                  </a:schemeClr>
                </a:solidFill>
              </a:rPr>
              <a:t>La prestation en faveur de la communauté</a:t>
            </a:r>
          </a:p>
          <a:p>
            <a:endParaRPr lang="fr-FR" dirty="0"/>
          </a:p>
          <a:p>
            <a:pPr lvl="1"/>
            <a:r>
              <a:rPr lang="fr-FR" dirty="0"/>
              <a:t>Equivalent pour les personnes morales de la peine de travail.</a:t>
            </a:r>
          </a:p>
          <a:p>
            <a:pPr lvl="1"/>
            <a:endParaRPr lang="fr-FR" dirty="0"/>
          </a:p>
          <a:p>
            <a:pPr lvl="1"/>
            <a:r>
              <a:rPr lang="fr-FR" dirty="0"/>
              <a:t>Détermination par le juge d’un budget à consacrer.</a:t>
            </a:r>
          </a:p>
          <a:p>
            <a:pPr lvl="1"/>
            <a:endParaRPr lang="fr-FR" dirty="0"/>
          </a:p>
          <a:p>
            <a:pPr lvl="1"/>
            <a:r>
              <a:rPr lang="fr-FR" dirty="0"/>
              <a:t>Peine d’amende subsidiaire.</a:t>
            </a:r>
          </a:p>
          <a:p>
            <a:pPr lvl="1"/>
            <a:endParaRPr lang="fr-FR" dirty="0"/>
          </a:p>
          <a:p>
            <a:pPr marL="0" indent="0">
              <a:buNone/>
            </a:pPr>
            <a:r>
              <a:rPr lang="fr-FR" dirty="0"/>
              <a:t>Art. 57. L’interdiction d’exercer une activité relevant de l’objet</a:t>
            </a:r>
          </a:p>
          <a:p>
            <a:endParaRPr lang="nl-BE" dirty="0"/>
          </a:p>
        </p:txBody>
      </p:sp>
      <p:sp>
        <p:nvSpPr>
          <p:cNvPr id="5" name="Espace réservé du numéro de diapositive 4">
            <a:extLst>
              <a:ext uri="{FF2B5EF4-FFF2-40B4-BE49-F238E27FC236}">
                <a16:creationId xmlns:a16="http://schemas.microsoft.com/office/drawing/2014/main" id="{A0E823C3-B19E-B03B-C180-8747CAAC75FE}"/>
              </a:ext>
            </a:extLst>
          </p:cNvPr>
          <p:cNvSpPr>
            <a:spLocks noGrp="1"/>
          </p:cNvSpPr>
          <p:nvPr>
            <p:ph type="sldNum" sz="quarter" idx="12"/>
          </p:nvPr>
        </p:nvSpPr>
        <p:spPr>
          <a:xfrm>
            <a:off x="8610600" y="6356350"/>
            <a:ext cx="2743200" cy="365125"/>
          </a:xfrm>
        </p:spPr>
        <p:txBody>
          <a:bodyPr/>
          <a:lstStyle/>
          <a:p>
            <a:fld id="{936F8E82-FA06-4262-BC24-5C54F77931AE}" type="slidenum">
              <a:rPr lang="nl-BE" smtClean="0"/>
              <a:pPr/>
              <a:t>68</a:t>
            </a:fld>
            <a:endParaRPr lang="nl-BE"/>
          </a:p>
        </p:txBody>
      </p:sp>
      <p:grpSp>
        <p:nvGrpSpPr>
          <p:cNvPr id="14" name="Groupe 13">
            <a:extLst>
              <a:ext uri="{FF2B5EF4-FFF2-40B4-BE49-F238E27FC236}">
                <a16:creationId xmlns:a16="http://schemas.microsoft.com/office/drawing/2014/main" id="{102073C0-6733-270F-5B35-451569200BE3}"/>
              </a:ext>
            </a:extLst>
          </p:cNvPr>
          <p:cNvGrpSpPr/>
          <p:nvPr/>
        </p:nvGrpSpPr>
        <p:grpSpPr>
          <a:xfrm>
            <a:off x="9392708" y="744004"/>
            <a:ext cx="2070884" cy="1883625"/>
            <a:chOff x="9976908" y="171238"/>
            <a:chExt cx="2070884" cy="1883625"/>
          </a:xfrm>
          <a:gradFill>
            <a:gsLst>
              <a:gs pos="31000">
                <a:srgbClr val="EAE511"/>
              </a:gs>
              <a:gs pos="58000">
                <a:schemeClr val="accent1">
                  <a:lumMod val="30000"/>
                  <a:lumOff val="70000"/>
                </a:schemeClr>
              </a:gs>
            </a:gsLst>
            <a:lin ang="5400000" scaled="1"/>
          </a:gradFill>
        </p:grpSpPr>
        <p:pic>
          <p:nvPicPr>
            <p:cNvPr id="4" name="Image 3">
              <a:extLst>
                <a:ext uri="{FF2B5EF4-FFF2-40B4-BE49-F238E27FC236}">
                  <a16:creationId xmlns:a16="http://schemas.microsoft.com/office/drawing/2014/main" id="{F8B45A75-B470-3EC6-6DC1-6D872228691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867857" y="171238"/>
              <a:ext cx="1179935" cy="1179935"/>
            </a:xfrm>
            <a:prstGeom prst="flowChartConnector">
              <a:avLst/>
            </a:prstGeom>
            <a:grpFill/>
          </p:spPr>
        </p:pic>
        <p:pic>
          <p:nvPicPr>
            <p:cNvPr id="6" name="Picture 2" descr="group-icon">
              <a:extLst>
                <a:ext uri="{FF2B5EF4-FFF2-40B4-BE49-F238E27FC236}">
                  <a16:creationId xmlns:a16="http://schemas.microsoft.com/office/drawing/2014/main" id="{86DA279E-257B-0C9C-35AE-7F0C364506D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976908" y="174576"/>
              <a:ext cx="1173258" cy="1173258"/>
            </a:xfrm>
            <a:prstGeom prst="flowChartConnector">
              <a:avLst/>
            </a:prstGeom>
            <a:grpFill/>
          </p:spPr>
        </p:pic>
        <p:pic>
          <p:nvPicPr>
            <p:cNvPr id="7" name="Picture 4" descr="industry-pollution-chemical-environment-factory-industrial-icon">
              <a:extLst>
                <a:ext uri="{FF2B5EF4-FFF2-40B4-BE49-F238E27FC236}">
                  <a16:creationId xmlns:a16="http://schemas.microsoft.com/office/drawing/2014/main" id="{65273959-DC37-7B1A-0585-E8BE4807FBB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378289" y="799306"/>
              <a:ext cx="1255557" cy="1255557"/>
            </a:xfrm>
            <a:prstGeom prst="flowChartConnector">
              <a:avLst/>
            </a:prstGeom>
            <a:grpFill/>
          </p:spPr>
        </p:pic>
      </p:grpSp>
    </p:spTree>
    <p:extLst>
      <p:ext uri="{BB962C8B-B14F-4D97-AF65-F5344CB8AC3E}">
        <p14:creationId xmlns:p14="http://schemas.microsoft.com/office/powerpoint/2010/main" val="9739595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Freeform: Shape 12">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Freeform: Shape 14">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p:cNvSpPr>
            <a:spLocks noGrp="1"/>
          </p:cNvSpPr>
          <p:nvPr>
            <p:ph type="title"/>
          </p:nvPr>
        </p:nvSpPr>
        <p:spPr>
          <a:xfrm>
            <a:off x="621792" y="1161288"/>
            <a:ext cx="3602736" cy="4526280"/>
          </a:xfrm>
        </p:spPr>
        <p:txBody>
          <a:bodyPr>
            <a:normAutofit fontScale="90000"/>
          </a:bodyPr>
          <a:lstStyle/>
          <a:p>
            <a:r>
              <a:rPr lang="fr-BE" sz="4000" dirty="0">
                <a:latin typeface="+mn-lt"/>
              </a:rPr>
              <a:t>Livre Ier </a:t>
            </a:r>
            <a:br>
              <a:rPr lang="fr-BE" sz="4000" dirty="0">
                <a:latin typeface="+mn-lt"/>
              </a:rPr>
            </a:br>
            <a:br>
              <a:rPr lang="fr-BE" sz="4000" dirty="0">
                <a:latin typeface="+mn-lt"/>
              </a:rPr>
            </a:br>
            <a:r>
              <a:rPr lang="fr-BE" sz="4000" dirty="0">
                <a:latin typeface="+mn-lt"/>
              </a:rPr>
              <a:t> Chapitre 4. Les peines</a:t>
            </a:r>
            <a:br>
              <a:rPr lang="fr-BE" sz="4000" dirty="0">
                <a:latin typeface="+mn-lt"/>
              </a:rPr>
            </a:br>
            <a:br>
              <a:rPr lang="fr-BE" sz="4000" dirty="0">
                <a:latin typeface="+mn-lt"/>
              </a:rPr>
            </a:br>
            <a:r>
              <a:rPr lang="nl-BE" sz="4000" b="1" i="1" dirty="0" err="1">
                <a:latin typeface="+mn-lt"/>
                <a:cs typeface="Times New Roman" panose="02020603050405020304" pitchFamily="18" charset="0"/>
              </a:rPr>
              <a:t>Section</a:t>
            </a:r>
            <a:r>
              <a:rPr lang="nl-BE" sz="4000" b="1" i="1" dirty="0">
                <a:latin typeface="+mn-lt"/>
                <a:cs typeface="Times New Roman" panose="02020603050405020304" pitchFamily="18" charset="0"/>
              </a:rPr>
              <a:t>  10, Les </a:t>
            </a:r>
            <a:r>
              <a:rPr lang="nl-BE" sz="4000" b="1" i="1" dirty="0" err="1">
                <a:latin typeface="+mn-lt"/>
                <a:cs typeface="Times New Roman" panose="02020603050405020304" pitchFamily="18" charset="0"/>
              </a:rPr>
              <a:t>autres</a:t>
            </a:r>
            <a:r>
              <a:rPr lang="nl-BE" sz="4000" b="1" i="1" dirty="0">
                <a:latin typeface="+mn-lt"/>
                <a:cs typeface="Times New Roman" panose="02020603050405020304" pitchFamily="18" charset="0"/>
              </a:rPr>
              <a:t> </a:t>
            </a:r>
            <a:r>
              <a:rPr lang="nl-BE" sz="4000" b="1" i="1" dirty="0" err="1">
                <a:latin typeface="+mn-lt"/>
                <a:cs typeface="Times New Roman" panose="02020603050405020304" pitchFamily="18" charset="0"/>
              </a:rPr>
              <a:t>peines</a:t>
            </a:r>
            <a:br>
              <a:rPr lang="nl-BE" sz="4000" i="1" dirty="0">
                <a:latin typeface="Times New Roman" panose="02020603050405020304" pitchFamily="18" charset="0"/>
                <a:cs typeface="Times New Roman" panose="02020603050405020304" pitchFamily="18" charset="0"/>
              </a:rPr>
            </a:br>
            <a:r>
              <a:rPr lang="nl-BE" sz="4000" i="1" dirty="0">
                <a:latin typeface="Times New Roman" panose="02020603050405020304" pitchFamily="18" charset="0"/>
                <a:cs typeface="Times New Roman" panose="02020603050405020304" pitchFamily="18" charset="0"/>
              </a:rPr>
              <a:t>  </a:t>
            </a:r>
            <a:br>
              <a:rPr lang="nl-BE" sz="4000" dirty="0"/>
            </a:br>
            <a:endParaRPr lang="nl-BE" sz="4000" dirty="0"/>
          </a:p>
        </p:txBody>
      </p:sp>
      <p:sp>
        <p:nvSpPr>
          <p:cNvPr id="17" name="Rectangle 16">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 name="Espace réservé du numéro de diapositive 4">
            <a:extLst>
              <a:ext uri="{FF2B5EF4-FFF2-40B4-BE49-F238E27FC236}">
                <a16:creationId xmlns:a16="http://schemas.microsoft.com/office/drawing/2014/main" id="{A0E823C3-B19E-B03B-C180-8747CAAC75FE}"/>
              </a:ext>
            </a:extLst>
          </p:cNvPr>
          <p:cNvSpPr>
            <a:spLocks noGrp="1"/>
          </p:cNvSpPr>
          <p:nvPr>
            <p:ph type="sldNum" sz="quarter" idx="12"/>
          </p:nvPr>
        </p:nvSpPr>
        <p:spPr>
          <a:xfrm>
            <a:off x="8801100" y="6356350"/>
            <a:ext cx="2743200" cy="365125"/>
          </a:xfrm>
        </p:spPr>
        <p:txBody>
          <a:bodyPr>
            <a:normAutofit/>
          </a:bodyPr>
          <a:lstStyle/>
          <a:p>
            <a:pPr>
              <a:spcAft>
                <a:spcPts val="600"/>
              </a:spcAft>
            </a:pPr>
            <a:fld id="{936F8E82-FA06-4262-BC24-5C54F77931AE}" type="slidenum">
              <a:rPr lang="nl-BE">
                <a:solidFill>
                  <a:schemeClr val="tx1">
                    <a:lumMod val="50000"/>
                    <a:lumOff val="50000"/>
                  </a:schemeClr>
                </a:solidFill>
              </a:rPr>
              <a:pPr>
                <a:spcAft>
                  <a:spcPts val="600"/>
                </a:spcAft>
              </a:pPr>
              <a:t>69</a:t>
            </a:fld>
            <a:endParaRPr lang="nl-BE">
              <a:solidFill>
                <a:schemeClr val="tx1">
                  <a:lumMod val="50000"/>
                  <a:lumOff val="50000"/>
                </a:schemeClr>
              </a:solidFill>
            </a:endParaRPr>
          </a:p>
        </p:txBody>
      </p:sp>
      <p:graphicFrame>
        <p:nvGraphicFramePr>
          <p:cNvPr id="7" name="Tijdelijke aanduiding voor inhoud 2">
            <a:extLst>
              <a:ext uri="{FF2B5EF4-FFF2-40B4-BE49-F238E27FC236}">
                <a16:creationId xmlns:a16="http://schemas.microsoft.com/office/drawing/2014/main" id="{F3A0713C-B1A6-D2C9-90D5-97C54704E80F}"/>
              </a:ext>
            </a:extLst>
          </p:cNvPr>
          <p:cNvGraphicFramePr>
            <a:graphicFrameLocks noGrp="1"/>
          </p:cNvGraphicFramePr>
          <p:nvPr>
            <p:ph idx="1"/>
            <p:extLst>
              <p:ext uri="{D42A27DB-BD31-4B8C-83A1-F6EECF244321}">
                <p14:modId xmlns:p14="http://schemas.microsoft.com/office/powerpoint/2010/main" val="278156650"/>
              </p:ext>
            </p:extLst>
          </p:nvPr>
        </p:nvGraphicFramePr>
        <p:xfrm>
          <a:off x="4718304" y="368300"/>
          <a:ext cx="7372096" cy="58221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25858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A7E003E-EE76-4207-A774-A645C37F1D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dirty="0"/>
          </a:p>
        </p:txBody>
      </p:sp>
      <p:sp>
        <p:nvSpPr>
          <p:cNvPr id="2" name="Titel 1"/>
          <p:cNvSpPr>
            <a:spLocks noGrp="1"/>
          </p:cNvSpPr>
          <p:nvPr>
            <p:ph type="title"/>
          </p:nvPr>
        </p:nvSpPr>
        <p:spPr>
          <a:xfrm>
            <a:off x="114299" y="136525"/>
            <a:ext cx="10185209" cy="1091976"/>
          </a:xfrm>
        </p:spPr>
        <p:txBody>
          <a:bodyPr>
            <a:normAutofit/>
          </a:bodyPr>
          <a:lstStyle/>
          <a:p>
            <a:r>
              <a:rPr lang="fr-BE" sz="1800" dirty="0">
                <a:latin typeface="+mn-lt"/>
              </a:rPr>
              <a:t>Livre Ier  Chapitre 4. Les peines</a:t>
            </a:r>
            <a:br>
              <a:rPr lang="fr-BE" sz="1800" b="1" dirty="0">
                <a:latin typeface="+mn-lt"/>
              </a:rPr>
            </a:br>
            <a:r>
              <a:rPr lang="nl-BE" sz="1800" b="1" i="1" dirty="0" err="1">
                <a:latin typeface="+mn-lt"/>
                <a:cs typeface="Times New Roman" panose="02020603050405020304" pitchFamily="18" charset="0"/>
              </a:rPr>
              <a:t>Section</a:t>
            </a:r>
            <a:r>
              <a:rPr lang="nl-BE" sz="1800" b="1" i="1" dirty="0">
                <a:latin typeface="+mn-lt"/>
                <a:cs typeface="Times New Roman" panose="02020603050405020304" pitchFamily="18" charset="0"/>
              </a:rPr>
              <a:t>  11, </a:t>
            </a:r>
            <a:r>
              <a:rPr lang="nl-BE" sz="1800" b="1" i="1" dirty="0" err="1">
                <a:latin typeface="+mn-lt"/>
                <a:cs typeface="Times New Roman" panose="02020603050405020304" pitchFamily="18" charset="0"/>
              </a:rPr>
              <a:t>Fixation</a:t>
            </a:r>
            <a:r>
              <a:rPr lang="nl-BE" sz="1800" b="1" i="1" dirty="0">
                <a:latin typeface="+mn-lt"/>
                <a:cs typeface="Times New Roman" panose="02020603050405020304" pitchFamily="18" charset="0"/>
              </a:rPr>
              <a:t> de la </a:t>
            </a:r>
            <a:r>
              <a:rPr lang="nl-BE" sz="1800" b="1" i="1" dirty="0" err="1">
                <a:latin typeface="+mn-lt"/>
                <a:cs typeface="Times New Roman" panose="02020603050405020304" pitchFamily="18" charset="0"/>
              </a:rPr>
              <a:t>peine</a:t>
            </a:r>
            <a:br>
              <a:rPr lang="nl-BE" sz="1800" i="1" dirty="0">
                <a:latin typeface="Times New Roman" panose="02020603050405020304" pitchFamily="18" charset="0"/>
                <a:cs typeface="Times New Roman" panose="02020603050405020304" pitchFamily="18" charset="0"/>
              </a:rPr>
            </a:br>
            <a:r>
              <a:rPr lang="nl-BE" sz="1800" i="1" dirty="0">
                <a:latin typeface="Times New Roman" panose="02020603050405020304" pitchFamily="18" charset="0"/>
                <a:cs typeface="Times New Roman" panose="02020603050405020304" pitchFamily="18" charset="0"/>
              </a:rPr>
              <a:t>  </a:t>
            </a:r>
            <a:br>
              <a:rPr lang="nl-BE" sz="1800" dirty="0"/>
            </a:br>
            <a:endParaRPr lang="nl-BE" sz="1800" dirty="0"/>
          </a:p>
        </p:txBody>
      </p:sp>
      <p:sp>
        <p:nvSpPr>
          <p:cNvPr id="5" name="Espace réservé du numéro de diapositive 4">
            <a:extLst>
              <a:ext uri="{FF2B5EF4-FFF2-40B4-BE49-F238E27FC236}">
                <a16:creationId xmlns:a16="http://schemas.microsoft.com/office/drawing/2014/main" id="{A0E823C3-B19E-B03B-C180-8747CAAC75FE}"/>
              </a:ext>
            </a:extLst>
          </p:cNvPr>
          <p:cNvSpPr>
            <a:spLocks noGrp="1"/>
          </p:cNvSpPr>
          <p:nvPr>
            <p:ph type="sldNum" sz="quarter" idx="12"/>
          </p:nvPr>
        </p:nvSpPr>
        <p:spPr>
          <a:xfrm>
            <a:off x="8610600" y="6356350"/>
            <a:ext cx="2743200" cy="365125"/>
          </a:xfrm>
        </p:spPr>
        <p:txBody>
          <a:bodyPr>
            <a:normAutofit/>
          </a:bodyPr>
          <a:lstStyle/>
          <a:p>
            <a:pPr>
              <a:spcAft>
                <a:spcPts val="600"/>
              </a:spcAft>
            </a:pPr>
            <a:fld id="{936F8E82-FA06-4262-BC24-5C54F77931AE}" type="slidenum">
              <a:rPr lang="nl-BE" smtClean="0"/>
              <a:pPr>
                <a:spcAft>
                  <a:spcPts val="600"/>
                </a:spcAft>
              </a:pPr>
              <a:t>70</a:t>
            </a:fld>
            <a:endParaRPr lang="nl-BE"/>
          </a:p>
        </p:txBody>
      </p:sp>
      <p:graphicFrame>
        <p:nvGraphicFramePr>
          <p:cNvPr id="7" name="Tijdelijke aanduiding voor inhoud 2">
            <a:extLst>
              <a:ext uri="{FF2B5EF4-FFF2-40B4-BE49-F238E27FC236}">
                <a16:creationId xmlns:a16="http://schemas.microsoft.com/office/drawing/2014/main" id="{CD547370-1ABC-B60F-E1F1-16DE3DDBB5FC}"/>
              </a:ext>
            </a:extLst>
          </p:cNvPr>
          <p:cNvGraphicFramePr>
            <a:graphicFrameLocks noGrp="1"/>
          </p:cNvGraphicFramePr>
          <p:nvPr>
            <p:ph idx="1"/>
            <p:extLst>
              <p:ext uri="{D42A27DB-BD31-4B8C-83A1-F6EECF244321}">
                <p14:modId xmlns:p14="http://schemas.microsoft.com/office/powerpoint/2010/main" val="783256064"/>
              </p:ext>
            </p:extLst>
          </p:nvPr>
        </p:nvGraphicFramePr>
        <p:xfrm>
          <a:off x="2273301" y="192836"/>
          <a:ext cx="9915652" cy="6957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ZoneTexte 9">
            <a:extLst>
              <a:ext uri="{FF2B5EF4-FFF2-40B4-BE49-F238E27FC236}">
                <a16:creationId xmlns:a16="http://schemas.microsoft.com/office/drawing/2014/main" id="{641D7411-1892-32A7-0BE2-DE6523638835}"/>
              </a:ext>
            </a:extLst>
          </p:cNvPr>
          <p:cNvSpPr txBox="1"/>
          <p:nvPr/>
        </p:nvSpPr>
        <p:spPr>
          <a:xfrm>
            <a:off x="1646352" y="6019867"/>
            <a:ext cx="8388252" cy="480131"/>
          </a:xfrm>
          <a:prstGeom prst="rect">
            <a:avLst/>
          </a:prstGeom>
          <a:noFill/>
        </p:spPr>
        <p:txBody>
          <a:bodyPr wrap="square">
            <a:spAutoFit/>
          </a:bodyPr>
          <a:lstStyle/>
          <a:p>
            <a:pPr marL="0" lvl="0" indent="0" algn="ctr" defTabSz="577850">
              <a:lnSpc>
                <a:spcPct val="90000"/>
              </a:lnSpc>
              <a:spcBef>
                <a:spcPct val="0"/>
              </a:spcBef>
              <a:spcAft>
                <a:spcPct val="35000"/>
              </a:spcAft>
              <a:buNone/>
            </a:pPr>
            <a:r>
              <a:rPr lang="nl-BE" sz="2800" kern="1200" dirty="0"/>
              <a:t>Nouveau régime : </a:t>
            </a:r>
            <a:r>
              <a:rPr lang="nl-BE" sz="2800" kern="1200" dirty="0" err="1"/>
              <a:t>disproportionné</a:t>
            </a:r>
            <a:r>
              <a:rPr lang="nl-BE" sz="2800" kern="1200" dirty="0"/>
              <a:t> et non </a:t>
            </a:r>
            <a:r>
              <a:rPr lang="nl-BE" sz="2800" kern="1200" dirty="0" err="1"/>
              <a:t>justifié</a:t>
            </a:r>
            <a:r>
              <a:rPr lang="nl-BE" sz="2800" kern="1200" dirty="0"/>
              <a:t> ?</a:t>
            </a:r>
            <a:endParaRPr lang="en-US" sz="2800" kern="1200" dirty="0"/>
          </a:p>
        </p:txBody>
      </p:sp>
      <p:pic>
        <p:nvPicPr>
          <p:cNvPr id="14" name="Graphique 13" descr="Mégaphone1 contour">
            <a:extLst>
              <a:ext uri="{FF2B5EF4-FFF2-40B4-BE49-F238E27FC236}">
                <a16:creationId xmlns:a16="http://schemas.microsoft.com/office/drawing/2014/main" id="{87D4ABFA-8581-FE02-F0D3-B6498C0CD671}"/>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9842308" y="1752600"/>
            <a:ext cx="914400" cy="914400"/>
          </a:xfrm>
          <a:prstGeom prst="rect">
            <a:avLst/>
          </a:prstGeom>
        </p:spPr>
      </p:pic>
      <p:pic>
        <p:nvPicPr>
          <p:cNvPr id="18" name="Graphique 17" descr="Questions avec un remplissage uni">
            <a:extLst>
              <a:ext uri="{FF2B5EF4-FFF2-40B4-BE49-F238E27FC236}">
                <a16:creationId xmlns:a16="http://schemas.microsoft.com/office/drawing/2014/main" id="{25AB94D5-450A-39E8-8174-AFF519CD06C7}"/>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293876" y="5748450"/>
            <a:ext cx="914400" cy="914400"/>
          </a:xfrm>
          <a:prstGeom prst="rect">
            <a:avLst/>
          </a:prstGeom>
        </p:spPr>
      </p:pic>
    </p:spTree>
    <p:extLst>
      <p:ext uri="{BB962C8B-B14F-4D97-AF65-F5344CB8AC3E}">
        <p14:creationId xmlns:p14="http://schemas.microsoft.com/office/powerpoint/2010/main" val="78067274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8DED6BC-9A3E-48D4-AD7C-A56D63F54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6B6E033A-DB2E-49B8-B600-B38E0C280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235" y="1371600"/>
            <a:ext cx="4529312" cy="3589977"/>
          </a:xfrm>
          <a:custGeom>
            <a:avLst/>
            <a:gdLst>
              <a:gd name="connsiteX0" fmla="*/ 5462602 w 5470628"/>
              <a:gd name="connsiteY0" fmla="*/ 1413608 h 3193741"/>
              <a:gd name="connsiteX1" fmla="*/ 5465724 w 5470628"/>
              <a:gd name="connsiteY1" fmla="*/ 1421881 h 3193741"/>
              <a:gd name="connsiteX2" fmla="*/ 5465025 w 5470628"/>
              <a:gd name="connsiteY2" fmla="*/ 1466556 h 3193741"/>
              <a:gd name="connsiteX3" fmla="*/ 5463208 w 5470628"/>
              <a:gd name="connsiteY3" fmla="*/ 1466226 h 3193741"/>
              <a:gd name="connsiteX4" fmla="*/ 5463242 w 5470628"/>
              <a:gd name="connsiteY4" fmla="*/ 1451866 h 3193741"/>
              <a:gd name="connsiteX5" fmla="*/ 5462894 w 5470628"/>
              <a:gd name="connsiteY5" fmla="*/ 1423194 h 3193741"/>
              <a:gd name="connsiteX6" fmla="*/ 5461417 w 5470628"/>
              <a:gd name="connsiteY6" fmla="*/ 1391849 h 3193741"/>
              <a:gd name="connsiteX7" fmla="*/ 5462246 w 5470628"/>
              <a:gd name="connsiteY7" fmla="*/ 1401944 h 3193741"/>
              <a:gd name="connsiteX8" fmla="*/ 5462602 w 5470628"/>
              <a:gd name="connsiteY8" fmla="*/ 1413608 h 3193741"/>
              <a:gd name="connsiteX9" fmla="*/ 5459078 w 5470628"/>
              <a:gd name="connsiteY9" fmla="*/ 1404268 h 3193741"/>
              <a:gd name="connsiteX10" fmla="*/ 5460137 w 5470628"/>
              <a:gd name="connsiteY10" fmla="*/ 1393780 h 3193741"/>
              <a:gd name="connsiteX11" fmla="*/ 5461417 w 5470628"/>
              <a:gd name="connsiteY11" fmla="*/ 1391849 h 3193741"/>
              <a:gd name="connsiteX12" fmla="*/ 614271 w 5470628"/>
              <a:gd name="connsiteY12" fmla="*/ 1052206 h 3193741"/>
              <a:gd name="connsiteX13" fmla="*/ 611497 w 5470628"/>
              <a:gd name="connsiteY13" fmla="*/ 1055389 h 3193741"/>
              <a:gd name="connsiteX14" fmla="*/ 630277 w 5470628"/>
              <a:gd name="connsiteY14" fmla="*/ 1065215 h 3193741"/>
              <a:gd name="connsiteX15" fmla="*/ 651856 w 5470628"/>
              <a:gd name="connsiteY15" fmla="*/ 1067584 h 3193741"/>
              <a:gd name="connsiteX16" fmla="*/ 614271 w 5470628"/>
              <a:gd name="connsiteY16" fmla="*/ 1052206 h 3193741"/>
              <a:gd name="connsiteX17" fmla="*/ 810628 w 5470628"/>
              <a:gd name="connsiteY17" fmla="*/ 695550 h 3193741"/>
              <a:gd name="connsiteX18" fmla="*/ 1033084 w 5470628"/>
              <a:gd name="connsiteY18" fmla="*/ 791270 h 3193741"/>
              <a:gd name="connsiteX19" fmla="*/ 1036153 w 5470628"/>
              <a:gd name="connsiteY19" fmla="*/ 788050 h 3193741"/>
              <a:gd name="connsiteX20" fmla="*/ 810628 w 5470628"/>
              <a:gd name="connsiteY20" fmla="*/ 695550 h 3193741"/>
              <a:gd name="connsiteX21" fmla="*/ 4850908 w 5470628"/>
              <a:gd name="connsiteY21" fmla="*/ 727 h 3193741"/>
              <a:gd name="connsiteX22" fmla="*/ 4858584 w 5470628"/>
              <a:gd name="connsiteY22" fmla="*/ 13795 h 3193741"/>
              <a:gd name="connsiteX23" fmla="*/ 4843408 w 5470628"/>
              <a:gd name="connsiteY23" fmla="*/ 37224 h 3193741"/>
              <a:gd name="connsiteX24" fmla="*/ 4871062 w 5470628"/>
              <a:gd name="connsiteY24" fmla="*/ 78954 h 3193741"/>
              <a:gd name="connsiteX25" fmla="*/ 4989038 w 5470628"/>
              <a:gd name="connsiteY25" fmla="*/ 66799 h 3193741"/>
              <a:gd name="connsiteX26" fmla="*/ 5002636 w 5470628"/>
              <a:gd name="connsiteY26" fmla="*/ 79388 h 3193741"/>
              <a:gd name="connsiteX27" fmla="*/ 5008332 w 5470628"/>
              <a:gd name="connsiteY27" fmla="*/ 140859 h 3193741"/>
              <a:gd name="connsiteX28" fmla="*/ 5014326 w 5470628"/>
              <a:gd name="connsiteY28" fmla="*/ 155555 h 3193741"/>
              <a:gd name="connsiteX29" fmla="*/ 5030704 w 5470628"/>
              <a:gd name="connsiteY29" fmla="*/ 221190 h 3193741"/>
              <a:gd name="connsiteX30" fmla="*/ 5097262 w 5470628"/>
              <a:gd name="connsiteY30" fmla="*/ 317759 h 3193741"/>
              <a:gd name="connsiteX31" fmla="*/ 5165084 w 5470628"/>
              <a:gd name="connsiteY31" fmla="*/ 373367 h 3193741"/>
              <a:gd name="connsiteX32" fmla="*/ 5174137 w 5470628"/>
              <a:gd name="connsiteY32" fmla="*/ 389353 h 3193741"/>
              <a:gd name="connsiteX33" fmla="*/ 5192507 w 5470628"/>
              <a:gd name="connsiteY33" fmla="*/ 453561 h 3193741"/>
              <a:gd name="connsiteX34" fmla="*/ 5187160 w 5470628"/>
              <a:gd name="connsiteY34" fmla="*/ 467732 h 3193741"/>
              <a:gd name="connsiteX35" fmla="*/ 5160106 w 5470628"/>
              <a:gd name="connsiteY35" fmla="*/ 486904 h 3193741"/>
              <a:gd name="connsiteX36" fmla="*/ 5138948 w 5470628"/>
              <a:gd name="connsiteY36" fmla="*/ 528614 h 3193741"/>
              <a:gd name="connsiteX37" fmla="*/ 5097016 w 5470628"/>
              <a:gd name="connsiteY37" fmla="*/ 589923 h 3193741"/>
              <a:gd name="connsiteX38" fmla="*/ 5075869 w 5470628"/>
              <a:gd name="connsiteY38" fmla="*/ 608381 h 3193741"/>
              <a:gd name="connsiteX39" fmla="*/ 5093172 w 5470628"/>
              <a:gd name="connsiteY39" fmla="*/ 618385 h 3193741"/>
              <a:gd name="connsiteX40" fmla="*/ 5153518 w 5470628"/>
              <a:gd name="connsiteY40" fmla="*/ 687474 h 3193741"/>
              <a:gd name="connsiteX41" fmla="*/ 5074984 w 5470628"/>
              <a:gd name="connsiteY41" fmla="*/ 776941 h 3193741"/>
              <a:gd name="connsiteX42" fmla="*/ 5033348 w 5470628"/>
              <a:gd name="connsiteY42" fmla="*/ 805473 h 3193741"/>
              <a:gd name="connsiteX43" fmla="*/ 5116847 w 5470628"/>
              <a:gd name="connsiteY43" fmla="*/ 803426 h 3193741"/>
              <a:gd name="connsiteX44" fmla="*/ 5147902 w 5470628"/>
              <a:gd name="connsiteY44" fmla="*/ 833118 h 3193741"/>
              <a:gd name="connsiteX45" fmla="*/ 5161665 w 5470628"/>
              <a:gd name="connsiteY45" fmla="*/ 848297 h 3193741"/>
              <a:gd name="connsiteX46" fmla="*/ 5246520 w 5470628"/>
              <a:gd name="connsiteY46" fmla="*/ 942412 h 3193741"/>
              <a:gd name="connsiteX47" fmla="*/ 5235368 w 5470628"/>
              <a:gd name="connsiteY47" fmla="*/ 972946 h 3193741"/>
              <a:gd name="connsiteX48" fmla="*/ 5113739 w 5470628"/>
              <a:gd name="connsiteY48" fmla="*/ 1128845 h 3193741"/>
              <a:gd name="connsiteX49" fmla="*/ 5255034 w 5470628"/>
              <a:gd name="connsiteY49" fmla="*/ 1151117 h 3193741"/>
              <a:gd name="connsiteX50" fmla="*/ 5267513 w 5470628"/>
              <a:gd name="connsiteY50" fmla="*/ 1216275 h 3193741"/>
              <a:gd name="connsiteX51" fmla="*/ 5343113 w 5470628"/>
              <a:gd name="connsiteY51" fmla="*/ 1281854 h 3193741"/>
              <a:gd name="connsiteX52" fmla="*/ 5452014 w 5470628"/>
              <a:gd name="connsiteY52" fmla="*/ 1385543 h 3193741"/>
              <a:gd name="connsiteX53" fmla="*/ 5459078 w 5470628"/>
              <a:gd name="connsiteY53" fmla="*/ 1404268 h 3193741"/>
              <a:gd name="connsiteX54" fmla="*/ 5458838 w 5470628"/>
              <a:gd name="connsiteY54" fmla="*/ 1406644 h 3193741"/>
              <a:gd name="connsiteX55" fmla="*/ 5455752 w 5470628"/>
              <a:gd name="connsiteY55" fmla="*/ 1450751 h 3193741"/>
              <a:gd name="connsiteX56" fmla="*/ 5454594 w 5470628"/>
              <a:gd name="connsiteY56" fmla="*/ 1464662 h 3193741"/>
              <a:gd name="connsiteX57" fmla="*/ 5447215 w 5470628"/>
              <a:gd name="connsiteY57" fmla="*/ 1463321 h 3193741"/>
              <a:gd name="connsiteX58" fmla="*/ 5433934 w 5470628"/>
              <a:gd name="connsiteY58" fmla="*/ 1458428 h 3193741"/>
              <a:gd name="connsiteX59" fmla="*/ 5424276 w 5470628"/>
              <a:gd name="connsiteY59" fmla="*/ 1477014 h 3193741"/>
              <a:gd name="connsiteX60" fmla="*/ 5444628 w 5470628"/>
              <a:gd name="connsiteY60" fmla="*/ 1511562 h 3193741"/>
              <a:gd name="connsiteX61" fmla="*/ 5453752 w 5470628"/>
              <a:gd name="connsiteY61" fmla="*/ 1474786 h 3193741"/>
              <a:gd name="connsiteX62" fmla="*/ 5454594 w 5470628"/>
              <a:gd name="connsiteY62" fmla="*/ 1464662 h 3193741"/>
              <a:gd name="connsiteX63" fmla="*/ 5463208 w 5470628"/>
              <a:gd name="connsiteY63" fmla="*/ 1466226 h 3193741"/>
              <a:gd name="connsiteX64" fmla="*/ 5463164 w 5470628"/>
              <a:gd name="connsiteY64" fmla="*/ 1484226 h 3193741"/>
              <a:gd name="connsiteX65" fmla="*/ 5456160 w 5470628"/>
              <a:gd name="connsiteY65" fmla="*/ 1575885 h 3193741"/>
              <a:gd name="connsiteX66" fmla="*/ 5345636 w 5470628"/>
              <a:gd name="connsiteY66" fmla="*/ 1714543 h 3193741"/>
              <a:gd name="connsiteX67" fmla="*/ 5251319 w 5470628"/>
              <a:gd name="connsiteY67" fmla="*/ 1775792 h 3193741"/>
              <a:gd name="connsiteX68" fmla="*/ 5043512 w 5470628"/>
              <a:gd name="connsiteY68" fmla="*/ 2027305 h 3193741"/>
              <a:gd name="connsiteX69" fmla="*/ 4978144 w 5470628"/>
              <a:gd name="connsiteY69" fmla="*/ 2108535 h 3193741"/>
              <a:gd name="connsiteX70" fmla="*/ 5031476 w 5470628"/>
              <a:gd name="connsiteY70" fmla="*/ 2128173 h 3193741"/>
              <a:gd name="connsiteX71" fmla="*/ 4937389 w 5470628"/>
              <a:gd name="connsiteY71" fmla="*/ 2216441 h 3193741"/>
              <a:gd name="connsiteX72" fmla="*/ 4826122 w 5470628"/>
              <a:gd name="connsiteY72" fmla="*/ 2315331 h 3193741"/>
              <a:gd name="connsiteX73" fmla="*/ 2544647 w 5470628"/>
              <a:gd name="connsiteY73" fmla="*/ 3190975 h 3193741"/>
              <a:gd name="connsiteX74" fmla="*/ 1328257 w 5470628"/>
              <a:gd name="connsiteY74" fmla="*/ 3153006 h 3193741"/>
              <a:gd name="connsiteX75" fmla="*/ 977943 w 5470628"/>
              <a:gd name="connsiteY75" fmla="*/ 3082502 h 3193741"/>
              <a:gd name="connsiteX76" fmla="*/ 854473 w 5470628"/>
              <a:gd name="connsiteY76" fmla="*/ 2994250 h 3193741"/>
              <a:gd name="connsiteX77" fmla="*/ 811593 w 5470628"/>
              <a:gd name="connsiteY77" fmla="*/ 2970498 h 3193741"/>
              <a:gd name="connsiteX78" fmla="*/ 707024 w 5470628"/>
              <a:gd name="connsiteY78" fmla="*/ 2945439 h 3193741"/>
              <a:gd name="connsiteX79" fmla="*/ 523487 w 5470628"/>
              <a:gd name="connsiteY79" fmla="*/ 2886053 h 3193741"/>
              <a:gd name="connsiteX80" fmla="*/ 587884 w 5470628"/>
              <a:gd name="connsiteY80" fmla="*/ 2859746 h 3193741"/>
              <a:gd name="connsiteX81" fmla="*/ 779426 w 5470628"/>
              <a:gd name="connsiteY81" fmla="*/ 2885897 h 3193741"/>
              <a:gd name="connsiteX82" fmla="*/ 917288 w 5470628"/>
              <a:gd name="connsiteY82" fmla="*/ 2882248 h 3193741"/>
              <a:gd name="connsiteX83" fmla="*/ 718684 w 5470628"/>
              <a:gd name="connsiteY83" fmla="*/ 2819941 h 3193741"/>
              <a:gd name="connsiteX84" fmla="*/ 524650 w 5470628"/>
              <a:gd name="connsiteY84" fmla="*/ 2731220 h 3193741"/>
              <a:gd name="connsiteX85" fmla="*/ 670138 w 5470628"/>
              <a:gd name="connsiteY85" fmla="*/ 2735189 h 3193741"/>
              <a:gd name="connsiteX86" fmla="*/ 675382 w 5470628"/>
              <a:gd name="connsiteY86" fmla="*/ 2719369 h 3193741"/>
              <a:gd name="connsiteX87" fmla="*/ 542021 w 5470628"/>
              <a:gd name="connsiteY87" fmla="*/ 2601946 h 3193741"/>
              <a:gd name="connsiteX88" fmla="*/ 476895 w 5470628"/>
              <a:gd name="connsiteY88" fmla="*/ 2555976 h 3193741"/>
              <a:gd name="connsiteX89" fmla="*/ 188751 w 5470628"/>
              <a:gd name="connsiteY89" fmla="*/ 2428830 h 3193741"/>
              <a:gd name="connsiteX90" fmla="*/ 456762 w 5470628"/>
              <a:gd name="connsiteY90" fmla="*/ 2468731 h 3193741"/>
              <a:gd name="connsiteX91" fmla="*/ 174514 w 5470628"/>
              <a:gd name="connsiteY91" fmla="*/ 2345378 h 3193741"/>
              <a:gd name="connsiteX92" fmla="*/ 38827 w 5470628"/>
              <a:gd name="connsiteY92" fmla="*/ 2303685 h 3193741"/>
              <a:gd name="connsiteX93" fmla="*/ 3281 w 5470628"/>
              <a:gd name="connsiteY93" fmla="*/ 2273587 h 3193741"/>
              <a:gd name="connsiteX94" fmla="*/ 61590 w 5470628"/>
              <a:gd name="connsiteY94" fmla="*/ 2259170 h 3193741"/>
              <a:gd name="connsiteX95" fmla="*/ 242291 w 5470628"/>
              <a:gd name="connsiteY95" fmla="*/ 2250569 h 3193741"/>
              <a:gd name="connsiteX96" fmla="*/ 13205 w 5470628"/>
              <a:gd name="connsiteY96" fmla="*/ 2172263 h 3193741"/>
              <a:gd name="connsiteX97" fmla="*/ 180810 w 5470628"/>
              <a:gd name="connsiteY97" fmla="*/ 2168333 h 3193741"/>
              <a:gd name="connsiteX98" fmla="*/ 226020 w 5470628"/>
              <a:gd name="connsiteY98" fmla="*/ 2121100 h 3193741"/>
              <a:gd name="connsiteX99" fmla="*/ 299145 w 5470628"/>
              <a:gd name="connsiteY99" fmla="*/ 2044862 h 3193741"/>
              <a:gd name="connsiteX100" fmla="*/ 350236 w 5470628"/>
              <a:gd name="connsiteY100" fmla="*/ 2001187 h 3193741"/>
              <a:gd name="connsiteX101" fmla="*/ 365223 w 5470628"/>
              <a:gd name="connsiteY101" fmla="*/ 1881218 h 3193741"/>
              <a:gd name="connsiteX102" fmla="*/ 310707 w 5470628"/>
              <a:gd name="connsiteY102" fmla="*/ 1758752 h 3193741"/>
              <a:gd name="connsiteX103" fmla="*/ 181659 w 5470628"/>
              <a:gd name="connsiteY103" fmla="*/ 1709137 h 3193741"/>
              <a:gd name="connsiteX104" fmla="*/ 213063 w 5470628"/>
              <a:gd name="connsiteY104" fmla="*/ 1632021 h 3193741"/>
              <a:gd name="connsiteX105" fmla="*/ 481390 w 5470628"/>
              <a:gd name="connsiteY105" fmla="*/ 1644125 h 3193741"/>
              <a:gd name="connsiteX106" fmla="*/ 68930 w 5470628"/>
              <a:gd name="connsiteY106" fmla="*/ 1457537 h 3193741"/>
              <a:gd name="connsiteX107" fmla="*/ 135138 w 5470628"/>
              <a:gd name="connsiteY107" fmla="*/ 1440976 h 3193741"/>
              <a:gd name="connsiteX108" fmla="*/ 131611 w 5470628"/>
              <a:gd name="connsiteY108" fmla="*/ 1427642 h 3193741"/>
              <a:gd name="connsiteX109" fmla="*/ 130443 w 5470628"/>
              <a:gd name="connsiteY109" fmla="*/ 1343795 h 3193741"/>
              <a:gd name="connsiteX110" fmla="*/ 138930 w 5470628"/>
              <a:gd name="connsiteY110" fmla="*/ 1304094 h 3193741"/>
              <a:gd name="connsiteX111" fmla="*/ 118409 w 5470628"/>
              <a:gd name="connsiteY111" fmla="*/ 1262212 h 3193741"/>
              <a:gd name="connsiteX112" fmla="*/ 421410 w 5470628"/>
              <a:gd name="connsiteY112" fmla="*/ 1304757 h 3193741"/>
              <a:gd name="connsiteX113" fmla="*/ 655702 w 5470628"/>
              <a:gd name="connsiteY113" fmla="*/ 1291801 h 3193741"/>
              <a:gd name="connsiteX114" fmla="*/ 648299 w 5470628"/>
              <a:gd name="connsiteY114" fmla="*/ 1287715 h 3193741"/>
              <a:gd name="connsiteX115" fmla="*/ 531027 w 5470628"/>
              <a:gd name="connsiteY115" fmla="*/ 1193967 h 3193741"/>
              <a:gd name="connsiteX116" fmla="*/ 526433 w 5470628"/>
              <a:gd name="connsiteY116" fmla="*/ 1191913 h 3193741"/>
              <a:gd name="connsiteX117" fmla="*/ 504666 w 5470628"/>
              <a:gd name="connsiteY117" fmla="*/ 1177230 h 3193741"/>
              <a:gd name="connsiteX118" fmla="*/ 482307 w 5470628"/>
              <a:gd name="connsiteY118" fmla="*/ 1162618 h 3193741"/>
              <a:gd name="connsiteX119" fmla="*/ 479029 w 5470628"/>
              <a:gd name="connsiteY119" fmla="*/ 1162540 h 3193741"/>
              <a:gd name="connsiteX120" fmla="*/ 447663 w 5470628"/>
              <a:gd name="connsiteY120" fmla="*/ 1132649 h 3193741"/>
              <a:gd name="connsiteX121" fmla="*/ 438547 w 5470628"/>
              <a:gd name="connsiteY121" fmla="*/ 1110977 h 3193741"/>
              <a:gd name="connsiteX122" fmla="*/ 405343 w 5470628"/>
              <a:gd name="connsiteY122" fmla="*/ 1089612 h 3193741"/>
              <a:gd name="connsiteX123" fmla="*/ 371373 w 5470628"/>
              <a:gd name="connsiteY123" fmla="*/ 1070238 h 3193741"/>
              <a:gd name="connsiteX124" fmla="*/ 290358 w 5470628"/>
              <a:gd name="connsiteY124" fmla="*/ 1059884 h 3193741"/>
              <a:gd name="connsiteX125" fmla="*/ 235140 w 5470628"/>
              <a:gd name="connsiteY125" fmla="*/ 1029322 h 3193741"/>
              <a:gd name="connsiteX126" fmla="*/ 300494 w 5470628"/>
              <a:gd name="connsiteY126" fmla="*/ 1032083 h 3193741"/>
              <a:gd name="connsiteX127" fmla="*/ 239661 w 5470628"/>
              <a:gd name="connsiteY127" fmla="*/ 997457 h 3193741"/>
              <a:gd name="connsiteX128" fmla="*/ 204788 w 5470628"/>
              <a:gd name="connsiteY128" fmla="*/ 959211 h 3193741"/>
              <a:gd name="connsiteX129" fmla="*/ 207583 w 5470628"/>
              <a:gd name="connsiteY129" fmla="*/ 947009 h 3193741"/>
              <a:gd name="connsiteX130" fmla="*/ 223061 w 5470628"/>
              <a:gd name="connsiteY130" fmla="*/ 947033 h 3193741"/>
              <a:gd name="connsiteX131" fmla="*/ 280015 w 5470628"/>
              <a:gd name="connsiteY131" fmla="*/ 972164 h 3193741"/>
              <a:gd name="connsiteX132" fmla="*/ 353948 w 5470628"/>
              <a:gd name="connsiteY132" fmla="*/ 1006865 h 3193741"/>
              <a:gd name="connsiteX133" fmla="*/ 240466 w 5470628"/>
              <a:gd name="connsiteY133" fmla="*/ 939943 h 3193741"/>
              <a:gd name="connsiteX134" fmla="*/ 158812 w 5470628"/>
              <a:gd name="connsiteY134" fmla="*/ 891467 h 3193741"/>
              <a:gd name="connsiteX135" fmla="*/ 139551 w 5470628"/>
              <a:gd name="connsiteY135" fmla="*/ 855364 h 3193741"/>
              <a:gd name="connsiteX136" fmla="*/ 145731 w 5470628"/>
              <a:gd name="connsiteY136" fmla="*/ 844888 h 3193741"/>
              <a:gd name="connsiteX137" fmla="*/ 158154 w 5470628"/>
              <a:gd name="connsiteY137" fmla="*/ 848366 h 3193741"/>
              <a:gd name="connsiteX138" fmla="*/ 169370 w 5470628"/>
              <a:gd name="connsiteY138" fmla="*/ 856260 h 3193741"/>
              <a:gd name="connsiteX139" fmla="*/ 288295 w 5470628"/>
              <a:gd name="connsiteY139" fmla="*/ 915169 h 3193741"/>
              <a:gd name="connsiteX140" fmla="*/ 462694 w 5470628"/>
              <a:gd name="connsiteY140" fmla="*/ 994643 h 3193741"/>
              <a:gd name="connsiteX141" fmla="*/ 531910 w 5470628"/>
              <a:gd name="connsiteY141" fmla="*/ 1006664 h 3193741"/>
              <a:gd name="connsiteX142" fmla="*/ 333940 w 5470628"/>
              <a:gd name="connsiteY142" fmla="*/ 893507 h 3193741"/>
              <a:gd name="connsiteX143" fmla="*/ 181443 w 5470628"/>
              <a:gd name="connsiteY143" fmla="*/ 746608 h 3193741"/>
              <a:gd name="connsiteX144" fmla="*/ 162678 w 5470628"/>
              <a:gd name="connsiteY144" fmla="*/ 737018 h 3193741"/>
              <a:gd name="connsiteX145" fmla="*/ 156307 w 5470628"/>
              <a:gd name="connsiteY145" fmla="*/ 730435 h 3193741"/>
              <a:gd name="connsiteX146" fmla="*/ 117227 w 5470628"/>
              <a:gd name="connsiteY146" fmla="*/ 677515 h 3193741"/>
              <a:gd name="connsiteX147" fmla="*/ 113655 w 5470628"/>
              <a:gd name="connsiteY147" fmla="*/ 663474 h 3193741"/>
              <a:gd name="connsiteX148" fmla="*/ 115226 w 5470628"/>
              <a:gd name="connsiteY148" fmla="*/ 636712 h 3193741"/>
              <a:gd name="connsiteX149" fmla="*/ 105067 w 5470628"/>
              <a:gd name="connsiteY149" fmla="*/ 622046 h 3193741"/>
              <a:gd name="connsiteX150" fmla="*/ 104113 w 5470628"/>
              <a:gd name="connsiteY150" fmla="*/ 611722 h 3193741"/>
              <a:gd name="connsiteX151" fmla="*/ 118895 w 5470628"/>
              <a:gd name="connsiteY151" fmla="*/ 610169 h 3193741"/>
              <a:gd name="connsiteX152" fmla="*/ 163095 w 5470628"/>
              <a:gd name="connsiteY152" fmla="*/ 640642 h 3193741"/>
              <a:gd name="connsiteX153" fmla="*/ 185766 w 5470628"/>
              <a:gd name="connsiteY153" fmla="*/ 641454 h 3193741"/>
              <a:gd name="connsiteX154" fmla="*/ 212892 w 5470628"/>
              <a:gd name="connsiteY154" fmla="*/ 637457 h 3193741"/>
              <a:gd name="connsiteX155" fmla="*/ 223932 w 5470628"/>
              <a:gd name="connsiteY155" fmla="*/ 647271 h 3193741"/>
              <a:gd name="connsiteX156" fmla="*/ 287167 w 5470628"/>
              <a:gd name="connsiteY156" fmla="*/ 691571 h 3193741"/>
              <a:gd name="connsiteX157" fmla="*/ 330380 w 5470628"/>
              <a:gd name="connsiteY157" fmla="*/ 692506 h 3193741"/>
              <a:gd name="connsiteX158" fmla="*/ 296172 w 5470628"/>
              <a:gd name="connsiteY158" fmla="*/ 688108 h 3193741"/>
              <a:gd name="connsiteX159" fmla="*/ 286974 w 5470628"/>
              <a:gd name="connsiteY159" fmla="*/ 674512 h 3193741"/>
              <a:gd name="connsiteX160" fmla="*/ 286166 w 5470628"/>
              <a:gd name="connsiteY160" fmla="*/ 661798 h 3193741"/>
              <a:gd name="connsiteX161" fmla="*/ 236268 w 5470628"/>
              <a:gd name="connsiteY161" fmla="*/ 635338 h 3193741"/>
              <a:gd name="connsiteX162" fmla="*/ 231734 w 5470628"/>
              <a:gd name="connsiteY162" fmla="*/ 634225 h 3193741"/>
              <a:gd name="connsiteX163" fmla="*/ 221253 w 5470628"/>
              <a:gd name="connsiteY163" fmla="*/ 623870 h 3193741"/>
              <a:gd name="connsiteX164" fmla="*/ 237564 w 5470628"/>
              <a:gd name="connsiteY164" fmla="*/ 613590 h 3193741"/>
              <a:gd name="connsiteX165" fmla="*/ 282259 w 5470628"/>
              <a:gd name="connsiteY165" fmla="*/ 619091 h 3193741"/>
              <a:gd name="connsiteX166" fmla="*/ 370630 w 5470628"/>
              <a:gd name="connsiteY166" fmla="*/ 665566 h 3193741"/>
              <a:gd name="connsiteX167" fmla="*/ 498017 w 5470628"/>
              <a:gd name="connsiteY167" fmla="*/ 740532 h 3193741"/>
              <a:gd name="connsiteX168" fmla="*/ 918036 w 5470628"/>
              <a:gd name="connsiteY168" fmla="*/ 924307 h 3193741"/>
              <a:gd name="connsiteX169" fmla="*/ 1079304 w 5470628"/>
              <a:gd name="connsiteY169" fmla="*/ 984494 h 3193741"/>
              <a:gd name="connsiteX170" fmla="*/ 1079935 w 5470628"/>
              <a:gd name="connsiteY170" fmla="*/ 980383 h 3193741"/>
              <a:gd name="connsiteX171" fmla="*/ 1079695 w 5470628"/>
              <a:gd name="connsiteY171" fmla="*/ 976616 h 3193741"/>
              <a:gd name="connsiteX172" fmla="*/ 966178 w 5470628"/>
              <a:gd name="connsiteY172" fmla="*/ 937219 h 3193741"/>
              <a:gd name="connsiteX173" fmla="*/ 720106 w 5470628"/>
              <a:gd name="connsiteY173" fmla="*/ 807112 h 3193741"/>
              <a:gd name="connsiteX174" fmla="*/ 698823 w 5470628"/>
              <a:gd name="connsiteY174" fmla="*/ 804708 h 3193741"/>
              <a:gd name="connsiteX175" fmla="*/ 664513 w 5470628"/>
              <a:gd name="connsiteY175" fmla="*/ 784663 h 3193741"/>
              <a:gd name="connsiteX176" fmla="*/ 660380 w 5470628"/>
              <a:gd name="connsiteY176" fmla="*/ 771165 h 3193741"/>
              <a:gd name="connsiteX177" fmla="*/ 584959 w 5470628"/>
              <a:gd name="connsiteY177" fmla="*/ 722409 h 3193741"/>
              <a:gd name="connsiteX178" fmla="*/ 435649 w 5470628"/>
              <a:gd name="connsiteY178" fmla="*/ 639659 h 3193741"/>
              <a:gd name="connsiteX179" fmla="*/ 404944 w 5470628"/>
              <a:gd name="connsiteY179" fmla="*/ 606128 h 3193741"/>
              <a:gd name="connsiteX180" fmla="*/ 408476 w 5470628"/>
              <a:gd name="connsiteY180" fmla="*/ 591466 h 3193741"/>
              <a:gd name="connsiteX181" fmla="*/ 425225 w 5470628"/>
              <a:gd name="connsiteY181" fmla="*/ 592759 h 3193741"/>
              <a:gd name="connsiteX182" fmla="*/ 487115 w 5470628"/>
              <a:gd name="connsiteY182" fmla="*/ 620614 h 3193741"/>
              <a:gd name="connsiteX183" fmla="*/ 550277 w 5470628"/>
              <a:gd name="connsiteY183" fmla="*/ 649738 h 3193741"/>
              <a:gd name="connsiteX184" fmla="*/ 544421 w 5470628"/>
              <a:gd name="connsiteY184" fmla="*/ 641907 h 3193741"/>
              <a:gd name="connsiteX185" fmla="*/ 431905 w 5470628"/>
              <a:gd name="connsiteY185" fmla="*/ 580799 h 3193741"/>
              <a:gd name="connsiteX186" fmla="*/ 351177 w 5470628"/>
              <a:gd name="connsiteY186" fmla="*/ 528177 h 3193741"/>
              <a:gd name="connsiteX187" fmla="*/ 339749 w 5470628"/>
              <a:gd name="connsiteY187" fmla="*/ 498244 h 3193741"/>
              <a:gd name="connsiteX188" fmla="*/ 346313 w 5470628"/>
              <a:gd name="connsiteY188" fmla="*/ 489145 h 3193741"/>
              <a:gd name="connsiteX189" fmla="*/ 356579 w 5470628"/>
              <a:gd name="connsiteY189" fmla="*/ 491460 h 3193741"/>
              <a:gd name="connsiteX190" fmla="*/ 371505 w 5470628"/>
              <a:gd name="connsiteY190" fmla="*/ 501516 h 3193741"/>
              <a:gd name="connsiteX191" fmla="*/ 476275 w 5470628"/>
              <a:gd name="connsiteY191" fmla="*/ 553122 h 3193741"/>
              <a:gd name="connsiteX192" fmla="*/ 649952 w 5470628"/>
              <a:gd name="connsiteY192" fmla="*/ 635294 h 3193741"/>
              <a:gd name="connsiteX193" fmla="*/ 727161 w 5470628"/>
              <a:gd name="connsiteY193" fmla="*/ 651328 h 3193741"/>
              <a:gd name="connsiteX194" fmla="*/ 722417 w 5470628"/>
              <a:gd name="connsiteY194" fmla="*/ 646921 h 3193741"/>
              <a:gd name="connsiteX195" fmla="*/ 546079 w 5470628"/>
              <a:gd name="connsiteY195" fmla="*/ 546328 h 3193741"/>
              <a:gd name="connsiteX196" fmla="*/ 378182 w 5470628"/>
              <a:gd name="connsiteY196" fmla="*/ 386585 h 3193741"/>
              <a:gd name="connsiteX197" fmla="*/ 370158 w 5470628"/>
              <a:gd name="connsiteY197" fmla="*/ 382100 h 3193741"/>
              <a:gd name="connsiteX198" fmla="*/ 357861 w 5470628"/>
              <a:gd name="connsiteY198" fmla="*/ 371252 h 3193741"/>
              <a:gd name="connsiteX199" fmla="*/ 331313 w 5470628"/>
              <a:gd name="connsiteY199" fmla="*/ 328203 h 3193741"/>
              <a:gd name="connsiteX200" fmla="*/ 319354 w 5470628"/>
              <a:gd name="connsiteY200" fmla="*/ 299282 h 3193741"/>
              <a:gd name="connsiteX201" fmla="*/ 319682 w 5470628"/>
              <a:gd name="connsiteY201" fmla="*/ 285719 h 3193741"/>
              <a:gd name="connsiteX202" fmla="*/ 306391 w 5470628"/>
              <a:gd name="connsiteY202" fmla="*/ 268585 h 3193741"/>
              <a:gd name="connsiteX203" fmla="*/ 303294 w 5470628"/>
              <a:gd name="connsiteY203" fmla="*/ 257334 h 3193741"/>
              <a:gd name="connsiteX204" fmla="*/ 319242 w 5470628"/>
              <a:gd name="connsiteY204" fmla="*/ 255403 h 3193741"/>
              <a:gd name="connsiteX205" fmla="*/ 364093 w 5470628"/>
              <a:gd name="connsiteY205" fmla="*/ 286745 h 3193741"/>
              <a:gd name="connsiteX206" fmla="*/ 385301 w 5470628"/>
              <a:gd name="connsiteY206" fmla="*/ 287973 h 3193741"/>
              <a:gd name="connsiteX207" fmla="*/ 417598 w 5470628"/>
              <a:gd name="connsiteY207" fmla="*/ 285722 h 3193741"/>
              <a:gd name="connsiteX208" fmla="*/ 440155 w 5470628"/>
              <a:gd name="connsiteY208" fmla="*/ 308139 h 3193741"/>
              <a:gd name="connsiteX209" fmla="*/ 534406 w 5470628"/>
              <a:gd name="connsiteY209" fmla="*/ 339430 h 3193741"/>
              <a:gd name="connsiteX210" fmla="*/ 495633 w 5470628"/>
              <a:gd name="connsiteY210" fmla="*/ 333450 h 3193741"/>
              <a:gd name="connsiteX211" fmla="*/ 486289 w 5470628"/>
              <a:gd name="connsiteY211" fmla="*/ 322243 h 3193741"/>
              <a:gd name="connsiteX212" fmla="*/ 484000 w 5470628"/>
              <a:gd name="connsiteY212" fmla="*/ 304964 h 3193741"/>
              <a:gd name="connsiteX213" fmla="*/ 436911 w 5470628"/>
              <a:gd name="connsiteY213" fmla="*/ 280536 h 3193741"/>
              <a:gd name="connsiteX214" fmla="*/ 426865 w 5470628"/>
              <a:gd name="connsiteY214" fmla="*/ 277007 h 3193741"/>
              <a:gd name="connsiteX215" fmla="*/ 420654 w 5470628"/>
              <a:gd name="connsiteY215" fmla="*/ 268269 h 3193741"/>
              <a:gd name="connsiteX216" fmla="*/ 432329 w 5470628"/>
              <a:gd name="connsiteY216" fmla="*/ 259975 h 3193741"/>
              <a:gd name="connsiteX217" fmla="*/ 447672 w 5470628"/>
              <a:gd name="connsiteY217" fmla="*/ 257879 h 3193741"/>
              <a:gd name="connsiteX218" fmla="*/ 502242 w 5470628"/>
              <a:gd name="connsiteY218" fmla="*/ 273572 h 3193741"/>
              <a:gd name="connsiteX219" fmla="*/ 659874 w 5470628"/>
              <a:gd name="connsiteY219" fmla="*/ 365516 h 3193741"/>
              <a:gd name="connsiteX220" fmla="*/ 829177 w 5470628"/>
              <a:gd name="connsiteY220" fmla="*/ 444421 h 3193741"/>
              <a:gd name="connsiteX221" fmla="*/ 1231903 w 5470628"/>
              <a:gd name="connsiteY221" fmla="*/ 613682 h 3193741"/>
              <a:gd name="connsiteX222" fmla="*/ 1911736 w 5470628"/>
              <a:gd name="connsiteY222" fmla="*/ 685084 h 3193741"/>
              <a:gd name="connsiteX223" fmla="*/ 2564313 w 5470628"/>
              <a:gd name="connsiteY223" fmla="*/ 632143 h 3193741"/>
              <a:gd name="connsiteX224" fmla="*/ 2657304 w 5470628"/>
              <a:gd name="connsiteY224" fmla="*/ 624913 h 3193741"/>
              <a:gd name="connsiteX225" fmla="*/ 4235818 w 5470628"/>
              <a:gd name="connsiteY225" fmla="*/ 259339 h 3193741"/>
              <a:gd name="connsiteX226" fmla="*/ 4460331 w 5470628"/>
              <a:gd name="connsiteY226" fmla="*/ 176864 h 3193741"/>
              <a:gd name="connsiteX227" fmla="*/ 4499578 w 5470628"/>
              <a:gd name="connsiteY227" fmla="*/ 186791 h 3193741"/>
              <a:gd name="connsiteX228" fmla="*/ 4514640 w 5470628"/>
              <a:gd name="connsiteY228" fmla="*/ 188841 h 3193741"/>
              <a:gd name="connsiteX229" fmla="*/ 4516523 w 5470628"/>
              <a:gd name="connsiteY229" fmla="*/ 189988 h 3193741"/>
              <a:gd name="connsiteX230" fmla="*/ 4518126 w 5470628"/>
              <a:gd name="connsiteY230" fmla="*/ 189316 h 3193741"/>
              <a:gd name="connsiteX231" fmla="*/ 4514640 w 5470628"/>
              <a:gd name="connsiteY231" fmla="*/ 188841 h 3193741"/>
              <a:gd name="connsiteX232" fmla="*/ 4511569 w 5470628"/>
              <a:gd name="connsiteY232" fmla="*/ 186970 h 3193741"/>
              <a:gd name="connsiteX233" fmla="*/ 4510888 w 5470628"/>
              <a:gd name="connsiteY233" fmla="*/ 180943 h 3193741"/>
              <a:gd name="connsiteX234" fmla="*/ 4531865 w 5470628"/>
              <a:gd name="connsiteY234" fmla="*/ 155151 h 3193741"/>
              <a:gd name="connsiteX235" fmla="*/ 4573441 w 5470628"/>
              <a:gd name="connsiteY235" fmla="*/ 139676 h 3193741"/>
              <a:gd name="connsiteX236" fmla="*/ 4594964 w 5470628"/>
              <a:gd name="connsiteY236" fmla="*/ 145847 h 3193741"/>
              <a:gd name="connsiteX237" fmla="*/ 4623059 w 5470628"/>
              <a:gd name="connsiteY237" fmla="*/ 152410 h 3193741"/>
              <a:gd name="connsiteX238" fmla="*/ 4748356 w 5470628"/>
              <a:gd name="connsiteY238" fmla="*/ 68192 h 3193741"/>
              <a:gd name="connsiteX239" fmla="*/ 4833812 w 5470628"/>
              <a:gd name="connsiteY239" fmla="*/ 8017 h 3193741"/>
              <a:gd name="connsiteX240" fmla="*/ 4850908 w 5470628"/>
              <a:gd name="connsiteY240" fmla="*/ 727 h 319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Lst>
            <a:rect l="l" t="t" r="r" b="b"/>
            <a:pathLst>
              <a:path w="5470628" h="3193741">
                <a:moveTo>
                  <a:pt x="5462602" y="1413608"/>
                </a:moveTo>
                <a:lnTo>
                  <a:pt x="5465724" y="1421881"/>
                </a:lnTo>
                <a:cubicBezTo>
                  <a:pt x="5472118" y="1444281"/>
                  <a:pt x="5472640" y="1461744"/>
                  <a:pt x="5465025" y="1466556"/>
                </a:cubicBezTo>
                <a:lnTo>
                  <a:pt x="5463208" y="1466226"/>
                </a:lnTo>
                <a:lnTo>
                  <a:pt x="5463242" y="1451866"/>
                </a:lnTo>
                <a:cubicBezTo>
                  <a:pt x="5463190" y="1441487"/>
                  <a:pt x="5463068" y="1431722"/>
                  <a:pt x="5462894" y="1423194"/>
                </a:cubicBezTo>
                <a:close/>
                <a:moveTo>
                  <a:pt x="5461417" y="1391849"/>
                </a:moveTo>
                <a:cubicBezTo>
                  <a:pt x="5461710" y="1392940"/>
                  <a:pt x="5461992" y="1396513"/>
                  <a:pt x="5462246" y="1401944"/>
                </a:cubicBezTo>
                <a:lnTo>
                  <a:pt x="5462602" y="1413608"/>
                </a:lnTo>
                <a:lnTo>
                  <a:pt x="5459078" y="1404268"/>
                </a:lnTo>
                <a:lnTo>
                  <a:pt x="5460137" y="1393780"/>
                </a:lnTo>
                <a:cubicBezTo>
                  <a:pt x="5460561" y="1391114"/>
                  <a:pt x="5460982" y="1390270"/>
                  <a:pt x="5461417" y="1391849"/>
                </a:cubicBezTo>
                <a:close/>
                <a:moveTo>
                  <a:pt x="614271" y="1052206"/>
                </a:moveTo>
                <a:cubicBezTo>
                  <a:pt x="613444" y="1053256"/>
                  <a:pt x="612323" y="1054339"/>
                  <a:pt x="611497" y="1055389"/>
                </a:cubicBezTo>
                <a:cubicBezTo>
                  <a:pt x="617673" y="1058912"/>
                  <a:pt x="624115" y="1061928"/>
                  <a:pt x="630277" y="1065215"/>
                </a:cubicBezTo>
                <a:cubicBezTo>
                  <a:pt x="637469" y="1066004"/>
                  <a:pt x="644958" y="1066759"/>
                  <a:pt x="651856" y="1067584"/>
                </a:cubicBezTo>
                <a:cubicBezTo>
                  <a:pt x="639327" y="1062458"/>
                  <a:pt x="626799" y="1057332"/>
                  <a:pt x="614271" y="1052206"/>
                </a:cubicBezTo>
                <a:close/>
                <a:moveTo>
                  <a:pt x="810628" y="695550"/>
                </a:moveTo>
                <a:cubicBezTo>
                  <a:pt x="873537" y="739416"/>
                  <a:pt x="951215" y="767494"/>
                  <a:pt x="1033084" y="791270"/>
                </a:cubicBezTo>
                <a:cubicBezTo>
                  <a:pt x="1034205" y="790184"/>
                  <a:pt x="1035031" y="789136"/>
                  <a:pt x="1036153" y="788050"/>
                </a:cubicBezTo>
                <a:cubicBezTo>
                  <a:pt x="960983" y="757296"/>
                  <a:pt x="885798" y="726306"/>
                  <a:pt x="810628" y="695550"/>
                </a:cubicBezTo>
                <a:close/>
                <a:moveTo>
                  <a:pt x="4850908" y="727"/>
                </a:moveTo>
                <a:cubicBezTo>
                  <a:pt x="4858191" y="2929"/>
                  <a:pt x="4860543" y="7152"/>
                  <a:pt x="4858584" y="13795"/>
                </a:cubicBezTo>
                <a:cubicBezTo>
                  <a:pt x="4855845" y="22194"/>
                  <a:pt x="4850092" y="30008"/>
                  <a:pt x="4843408" y="37224"/>
                </a:cubicBezTo>
                <a:cubicBezTo>
                  <a:pt x="4812232" y="71132"/>
                  <a:pt x="4827067" y="79774"/>
                  <a:pt x="4871062" y="78954"/>
                </a:cubicBezTo>
                <a:cubicBezTo>
                  <a:pt x="4910302" y="78234"/>
                  <a:pt x="4949507" y="72299"/>
                  <a:pt x="4989038" y="66799"/>
                </a:cubicBezTo>
                <a:cubicBezTo>
                  <a:pt x="5008500" y="63967"/>
                  <a:pt x="5009491" y="65509"/>
                  <a:pt x="5002636" y="79388"/>
                </a:cubicBezTo>
                <a:cubicBezTo>
                  <a:pt x="4991594" y="102315"/>
                  <a:pt x="4990844" y="123285"/>
                  <a:pt x="5008332" y="140859"/>
                </a:cubicBezTo>
                <a:cubicBezTo>
                  <a:pt x="5012456" y="144868"/>
                  <a:pt x="5015428" y="149491"/>
                  <a:pt x="5014326" y="155555"/>
                </a:cubicBezTo>
                <a:cubicBezTo>
                  <a:pt x="5009356" y="180357"/>
                  <a:pt x="5019874" y="200674"/>
                  <a:pt x="5030704" y="221190"/>
                </a:cubicBezTo>
                <a:cubicBezTo>
                  <a:pt x="5048958" y="255517"/>
                  <a:pt x="5072099" y="287116"/>
                  <a:pt x="5097262" y="317759"/>
                </a:cubicBezTo>
                <a:cubicBezTo>
                  <a:pt x="5115004" y="339336"/>
                  <a:pt x="5126222" y="365974"/>
                  <a:pt x="5165084" y="373367"/>
                </a:cubicBezTo>
                <a:cubicBezTo>
                  <a:pt x="5174420" y="375083"/>
                  <a:pt x="5177498" y="381353"/>
                  <a:pt x="5174137" y="389353"/>
                </a:cubicBezTo>
                <a:cubicBezTo>
                  <a:pt x="5163026" y="415847"/>
                  <a:pt x="5172067" y="436343"/>
                  <a:pt x="5192507" y="453561"/>
                </a:cubicBezTo>
                <a:cubicBezTo>
                  <a:pt x="5199734" y="459565"/>
                  <a:pt x="5197020" y="463690"/>
                  <a:pt x="5187160" y="467732"/>
                </a:cubicBezTo>
                <a:cubicBezTo>
                  <a:pt x="5175836" y="472188"/>
                  <a:pt x="5167025" y="478711"/>
                  <a:pt x="5160106" y="486904"/>
                </a:cubicBezTo>
                <a:cubicBezTo>
                  <a:pt x="5148744" y="500143"/>
                  <a:pt x="5143396" y="514315"/>
                  <a:pt x="5138948" y="528614"/>
                </a:cubicBezTo>
                <a:cubicBezTo>
                  <a:pt x="5132042" y="551041"/>
                  <a:pt x="5123894" y="572670"/>
                  <a:pt x="5097016" y="589923"/>
                </a:cubicBezTo>
                <a:cubicBezTo>
                  <a:pt x="5089016" y="595163"/>
                  <a:pt x="5082598" y="601872"/>
                  <a:pt x="5075869" y="608381"/>
                </a:cubicBezTo>
                <a:cubicBezTo>
                  <a:pt x="5078016" y="614052"/>
                  <a:pt x="5083322" y="617918"/>
                  <a:pt x="5093172" y="618385"/>
                </a:cubicBezTo>
                <a:cubicBezTo>
                  <a:pt x="5155867" y="621469"/>
                  <a:pt x="5153088" y="652648"/>
                  <a:pt x="5153518" y="687474"/>
                </a:cubicBezTo>
                <a:cubicBezTo>
                  <a:pt x="5154177" y="730575"/>
                  <a:pt x="5118812" y="754787"/>
                  <a:pt x="5074984" y="776941"/>
                </a:cubicBezTo>
                <a:cubicBezTo>
                  <a:pt x="5059986" y="784451"/>
                  <a:pt x="5038116" y="786863"/>
                  <a:pt x="5033348" y="805473"/>
                </a:cubicBezTo>
                <a:cubicBezTo>
                  <a:pt x="5059529" y="819384"/>
                  <a:pt x="5089376" y="802009"/>
                  <a:pt x="5116847" y="803426"/>
                </a:cubicBezTo>
                <a:cubicBezTo>
                  <a:pt x="5139548" y="804709"/>
                  <a:pt x="5176330" y="798120"/>
                  <a:pt x="5147902" y="833118"/>
                </a:cubicBezTo>
                <a:cubicBezTo>
                  <a:pt x="5139626" y="843373"/>
                  <a:pt x="5150382" y="848714"/>
                  <a:pt x="5161665" y="848297"/>
                </a:cubicBezTo>
                <a:cubicBezTo>
                  <a:pt x="5253064" y="844106"/>
                  <a:pt x="5215170" y="912756"/>
                  <a:pt x="5246520" y="942412"/>
                </a:cubicBezTo>
                <a:cubicBezTo>
                  <a:pt x="5255359" y="950358"/>
                  <a:pt x="5247812" y="967405"/>
                  <a:pt x="5235368" y="972946"/>
                </a:cubicBezTo>
                <a:cubicBezTo>
                  <a:pt x="5156387" y="1008610"/>
                  <a:pt x="5149354" y="1071149"/>
                  <a:pt x="5113739" y="1128845"/>
                </a:cubicBezTo>
                <a:cubicBezTo>
                  <a:pt x="5157305" y="1144685"/>
                  <a:pt x="5208388" y="1143005"/>
                  <a:pt x="5255034" y="1151117"/>
                </a:cubicBezTo>
                <a:cubicBezTo>
                  <a:pt x="5303482" y="1159484"/>
                  <a:pt x="5304156" y="1170079"/>
                  <a:pt x="5267513" y="1216275"/>
                </a:cubicBezTo>
                <a:cubicBezTo>
                  <a:pt x="5370269" y="1212844"/>
                  <a:pt x="5370269" y="1212844"/>
                  <a:pt x="5343113" y="1281854"/>
                </a:cubicBezTo>
                <a:cubicBezTo>
                  <a:pt x="5386272" y="1279593"/>
                  <a:pt x="5428618" y="1334726"/>
                  <a:pt x="5452014" y="1385543"/>
                </a:cubicBezTo>
                <a:lnTo>
                  <a:pt x="5459078" y="1404268"/>
                </a:lnTo>
                <a:lnTo>
                  <a:pt x="5458838" y="1406644"/>
                </a:lnTo>
                <a:cubicBezTo>
                  <a:pt x="5457942" y="1418063"/>
                  <a:pt x="5456960" y="1434367"/>
                  <a:pt x="5455752" y="1450751"/>
                </a:cubicBezTo>
                <a:lnTo>
                  <a:pt x="5454594" y="1464662"/>
                </a:lnTo>
                <a:lnTo>
                  <a:pt x="5447215" y="1463321"/>
                </a:lnTo>
                <a:cubicBezTo>
                  <a:pt x="5441256" y="1459714"/>
                  <a:pt x="5437002" y="1458345"/>
                  <a:pt x="5433934" y="1458428"/>
                </a:cubicBezTo>
                <a:cubicBezTo>
                  <a:pt x="5424728" y="1458676"/>
                  <a:pt x="5426188" y="1471978"/>
                  <a:pt x="5424276" y="1477014"/>
                </a:cubicBezTo>
                <a:cubicBezTo>
                  <a:pt x="5417851" y="1492977"/>
                  <a:pt x="5433852" y="1501241"/>
                  <a:pt x="5444628" y="1511562"/>
                </a:cubicBezTo>
                <a:cubicBezTo>
                  <a:pt x="5448663" y="1515344"/>
                  <a:pt x="5451544" y="1497678"/>
                  <a:pt x="5453752" y="1474786"/>
                </a:cubicBezTo>
                <a:lnTo>
                  <a:pt x="5454594" y="1464662"/>
                </a:lnTo>
                <a:lnTo>
                  <a:pt x="5463208" y="1466226"/>
                </a:lnTo>
                <a:lnTo>
                  <a:pt x="5463164" y="1484226"/>
                </a:lnTo>
                <a:cubicBezTo>
                  <a:pt x="5462722" y="1528173"/>
                  <a:pt x="5460824" y="1571999"/>
                  <a:pt x="5456160" y="1575885"/>
                </a:cubicBezTo>
                <a:cubicBezTo>
                  <a:pt x="5406708" y="1617226"/>
                  <a:pt x="5442751" y="1692579"/>
                  <a:pt x="5345636" y="1714543"/>
                </a:cubicBezTo>
                <a:cubicBezTo>
                  <a:pt x="5301930" y="1724583"/>
                  <a:pt x="5282493" y="1755882"/>
                  <a:pt x="5251319" y="1775792"/>
                </a:cubicBezTo>
                <a:cubicBezTo>
                  <a:pt x="5142610" y="1844714"/>
                  <a:pt x="5072132" y="1925140"/>
                  <a:pt x="5043512" y="2027305"/>
                </a:cubicBezTo>
                <a:cubicBezTo>
                  <a:pt x="5035488" y="2055562"/>
                  <a:pt x="5000258" y="2081893"/>
                  <a:pt x="4978144" y="2108535"/>
                </a:cubicBezTo>
                <a:cubicBezTo>
                  <a:pt x="4990785" y="2124798"/>
                  <a:pt x="5050411" y="2079615"/>
                  <a:pt x="5031476" y="2128173"/>
                </a:cubicBezTo>
                <a:cubicBezTo>
                  <a:pt x="5017138" y="2164787"/>
                  <a:pt x="4975973" y="2191363"/>
                  <a:pt x="4937389" y="2216441"/>
                </a:cubicBezTo>
                <a:cubicBezTo>
                  <a:pt x="4893079" y="2245058"/>
                  <a:pt x="4843760" y="2269776"/>
                  <a:pt x="4826122" y="2315331"/>
                </a:cubicBezTo>
                <a:cubicBezTo>
                  <a:pt x="4822276" y="2325050"/>
                  <a:pt x="3896510" y="3112888"/>
                  <a:pt x="2544647" y="3190975"/>
                </a:cubicBezTo>
                <a:cubicBezTo>
                  <a:pt x="2323734" y="3203734"/>
                  <a:pt x="1445947" y="3169121"/>
                  <a:pt x="1328257" y="3153006"/>
                </a:cubicBezTo>
                <a:cubicBezTo>
                  <a:pt x="1207258" y="3136344"/>
                  <a:pt x="1101756" y="3091943"/>
                  <a:pt x="977943" y="3082502"/>
                </a:cubicBezTo>
                <a:cubicBezTo>
                  <a:pt x="912454" y="3077622"/>
                  <a:pt x="848655" y="3061861"/>
                  <a:pt x="854473" y="2994250"/>
                </a:cubicBezTo>
                <a:cubicBezTo>
                  <a:pt x="856228" y="2975057"/>
                  <a:pt x="838125" y="2961827"/>
                  <a:pt x="811593" y="2970498"/>
                </a:cubicBezTo>
                <a:cubicBezTo>
                  <a:pt x="761454" y="2987010"/>
                  <a:pt x="736680" y="2962489"/>
                  <a:pt x="707024" y="2945439"/>
                </a:cubicBezTo>
                <a:cubicBezTo>
                  <a:pt x="654509" y="2915262"/>
                  <a:pt x="603913" y="2882480"/>
                  <a:pt x="523487" y="2886053"/>
                </a:cubicBezTo>
                <a:cubicBezTo>
                  <a:pt x="537017" y="2855468"/>
                  <a:pt x="563587" y="2856758"/>
                  <a:pt x="587884" y="2859746"/>
                </a:cubicBezTo>
                <a:cubicBezTo>
                  <a:pt x="652090" y="2867866"/>
                  <a:pt x="715235" y="2878012"/>
                  <a:pt x="779426" y="2885897"/>
                </a:cubicBezTo>
                <a:cubicBezTo>
                  <a:pt x="821123" y="2891048"/>
                  <a:pt x="863074" y="2900202"/>
                  <a:pt x="917288" y="2882248"/>
                </a:cubicBezTo>
                <a:cubicBezTo>
                  <a:pt x="866364" y="2830288"/>
                  <a:pt x="785092" y="2829930"/>
                  <a:pt x="718684" y="2819941"/>
                </a:cubicBezTo>
                <a:cubicBezTo>
                  <a:pt x="635747" y="2807447"/>
                  <a:pt x="584925" y="2771133"/>
                  <a:pt x="524650" y="2731220"/>
                </a:cubicBezTo>
                <a:cubicBezTo>
                  <a:pt x="584180" y="2712621"/>
                  <a:pt x="623299" y="2742760"/>
                  <a:pt x="670138" y="2735189"/>
                </a:cubicBezTo>
                <a:cubicBezTo>
                  <a:pt x="672406" y="2728745"/>
                  <a:pt x="675988" y="2719532"/>
                  <a:pt x="675382" y="2719369"/>
                </a:cubicBezTo>
                <a:cubicBezTo>
                  <a:pt x="596666" y="2703042"/>
                  <a:pt x="557844" y="2658869"/>
                  <a:pt x="542021" y="2601946"/>
                </a:cubicBezTo>
                <a:cubicBezTo>
                  <a:pt x="533902" y="2572560"/>
                  <a:pt x="505246" y="2566541"/>
                  <a:pt x="476895" y="2555976"/>
                </a:cubicBezTo>
                <a:cubicBezTo>
                  <a:pt x="377189" y="2518466"/>
                  <a:pt x="272496" y="2486779"/>
                  <a:pt x="188751" y="2428830"/>
                </a:cubicBezTo>
                <a:cubicBezTo>
                  <a:pt x="280875" y="2426687"/>
                  <a:pt x="357216" y="2461808"/>
                  <a:pt x="456762" y="2468731"/>
                </a:cubicBezTo>
                <a:cubicBezTo>
                  <a:pt x="373794" y="2404281"/>
                  <a:pt x="269816" y="2379152"/>
                  <a:pt x="174514" y="2345378"/>
                </a:cubicBezTo>
                <a:cubicBezTo>
                  <a:pt x="130977" y="2330009"/>
                  <a:pt x="90329" y="2308598"/>
                  <a:pt x="38827" y="2303685"/>
                </a:cubicBezTo>
                <a:cubicBezTo>
                  <a:pt x="20556" y="2301864"/>
                  <a:pt x="-10092" y="2297272"/>
                  <a:pt x="3281" y="2273587"/>
                </a:cubicBezTo>
                <a:cubicBezTo>
                  <a:pt x="14533" y="2253956"/>
                  <a:pt x="39095" y="2256437"/>
                  <a:pt x="61590" y="2259170"/>
                </a:cubicBezTo>
                <a:cubicBezTo>
                  <a:pt x="115591" y="2265916"/>
                  <a:pt x="170539" y="2259497"/>
                  <a:pt x="242291" y="2250569"/>
                </a:cubicBezTo>
                <a:cubicBezTo>
                  <a:pt x="178223" y="2197829"/>
                  <a:pt x="68904" y="2229102"/>
                  <a:pt x="13205" y="2172263"/>
                </a:cubicBezTo>
                <a:cubicBezTo>
                  <a:pt x="77196" y="2153598"/>
                  <a:pt x="128251" y="2170191"/>
                  <a:pt x="180810" y="2168333"/>
                </a:cubicBezTo>
                <a:cubicBezTo>
                  <a:pt x="228319" y="2166612"/>
                  <a:pt x="239444" y="2154350"/>
                  <a:pt x="226020" y="2121100"/>
                </a:cubicBezTo>
                <a:cubicBezTo>
                  <a:pt x="205165" y="2069293"/>
                  <a:pt x="229388" y="2038364"/>
                  <a:pt x="299145" y="2044862"/>
                </a:cubicBezTo>
                <a:cubicBezTo>
                  <a:pt x="363822" y="2051027"/>
                  <a:pt x="369032" y="2029991"/>
                  <a:pt x="350236" y="2001187"/>
                </a:cubicBezTo>
                <a:cubicBezTo>
                  <a:pt x="322862" y="1959187"/>
                  <a:pt x="348423" y="1921214"/>
                  <a:pt x="365223" y="1881218"/>
                </a:cubicBezTo>
                <a:cubicBezTo>
                  <a:pt x="390527" y="1820499"/>
                  <a:pt x="376326" y="1793748"/>
                  <a:pt x="310707" y="1758752"/>
                </a:cubicBezTo>
                <a:cubicBezTo>
                  <a:pt x="273754" y="1739265"/>
                  <a:pt x="234367" y="1723631"/>
                  <a:pt x="181659" y="1709137"/>
                </a:cubicBezTo>
                <a:cubicBezTo>
                  <a:pt x="299387" y="1683727"/>
                  <a:pt x="172918" y="1660608"/>
                  <a:pt x="213063" y="1632021"/>
                </a:cubicBezTo>
                <a:cubicBezTo>
                  <a:pt x="296030" y="1612244"/>
                  <a:pt x="369047" y="1679323"/>
                  <a:pt x="481390" y="1644125"/>
                </a:cubicBezTo>
                <a:cubicBezTo>
                  <a:pt x="336659" y="1595935"/>
                  <a:pt x="176348" y="1532074"/>
                  <a:pt x="68930" y="1457537"/>
                </a:cubicBezTo>
                <a:cubicBezTo>
                  <a:pt x="91299" y="1434897"/>
                  <a:pt x="115799" y="1450436"/>
                  <a:pt x="135138" y="1440976"/>
                </a:cubicBezTo>
                <a:cubicBezTo>
                  <a:pt x="133952" y="1436374"/>
                  <a:pt x="135290" y="1429332"/>
                  <a:pt x="131611" y="1427642"/>
                </a:cubicBezTo>
                <a:cubicBezTo>
                  <a:pt x="52402" y="1389548"/>
                  <a:pt x="51441" y="1388478"/>
                  <a:pt x="130443" y="1343795"/>
                </a:cubicBezTo>
                <a:cubicBezTo>
                  <a:pt x="158017" y="1328118"/>
                  <a:pt x="154966" y="1317573"/>
                  <a:pt x="138930" y="1304094"/>
                </a:cubicBezTo>
                <a:cubicBezTo>
                  <a:pt x="127608" y="1294551"/>
                  <a:pt x="113720" y="1286742"/>
                  <a:pt x="118409" y="1262212"/>
                </a:cubicBezTo>
                <a:cubicBezTo>
                  <a:pt x="164937" y="1287183"/>
                  <a:pt x="383505" y="1312432"/>
                  <a:pt x="421410" y="1304757"/>
                </a:cubicBezTo>
                <a:cubicBezTo>
                  <a:pt x="464009" y="1296037"/>
                  <a:pt x="610877" y="1288926"/>
                  <a:pt x="655702" y="1291801"/>
                </a:cubicBezTo>
                <a:cubicBezTo>
                  <a:pt x="653235" y="1290438"/>
                  <a:pt x="650767" y="1289077"/>
                  <a:pt x="648299" y="1287715"/>
                </a:cubicBezTo>
                <a:cubicBezTo>
                  <a:pt x="603999" y="1260339"/>
                  <a:pt x="559107" y="1233035"/>
                  <a:pt x="531027" y="1193967"/>
                </a:cubicBezTo>
                <a:cubicBezTo>
                  <a:pt x="529741" y="1192462"/>
                  <a:pt x="529061" y="1191120"/>
                  <a:pt x="526433" y="1191913"/>
                </a:cubicBezTo>
                <a:cubicBezTo>
                  <a:pt x="503415" y="1199684"/>
                  <a:pt x="505590" y="1187083"/>
                  <a:pt x="504666" y="1177230"/>
                </a:cubicBezTo>
                <a:cubicBezTo>
                  <a:pt x="503726" y="1167141"/>
                  <a:pt x="499378" y="1159602"/>
                  <a:pt x="482307" y="1162618"/>
                </a:cubicBezTo>
                <a:cubicBezTo>
                  <a:pt x="481421" y="1162726"/>
                  <a:pt x="480226" y="1162633"/>
                  <a:pt x="479029" y="1162540"/>
                </a:cubicBezTo>
                <a:cubicBezTo>
                  <a:pt x="470949" y="1161859"/>
                  <a:pt x="444139" y="1138059"/>
                  <a:pt x="447663" y="1132649"/>
                </a:cubicBezTo>
                <a:cubicBezTo>
                  <a:pt x="455539" y="1120781"/>
                  <a:pt x="446335" y="1116439"/>
                  <a:pt x="438547" y="1110977"/>
                </a:cubicBezTo>
                <a:cubicBezTo>
                  <a:pt x="427656" y="1103517"/>
                  <a:pt x="416795" y="1096529"/>
                  <a:pt x="405343" y="1089612"/>
                </a:cubicBezTo>
                <a:cubicBezTo>
                  <a:pt x="394202" y="1082895"/>
                  <a:pt x="382794" y="1076684"/>
                  <a:pt x="371373" y="1070238"/>
                </a:cubicBezTo>
                <a:cubicBezTo>
                  <a:pt x="344889" y="1065616"/>
                  <a:pt x="318169" y="1061972"/>
                  <a:pt x="290358" y="1059884"/>
                </a:cubicBezTo>
                <a:cubicBezTo>
                  <a:pt x="269709" y="1058114"/>
                  <a:pt x="246624" y="1055453"/>
                  <a:pt x="235140" y="1029322"/>
                </a:cubicBezTo>
                <a:cubicBezTo>
                  <a:pt x="256895" y="1029771"/>
                  <a:pt x="278695" y="1030927"/>
                  <a:pt x="300494" y="1032083"/>
                </a:cubicBezTo>
                <a:cubicBezTo>
                  <a:pt x="279542" y="1020860"/>
                  <a:pt x="259181" y="1009565"/>
                  <a:pt x="239661" y="997457"/>
                </a:cubicBezTo>
                <a:cubicBezTo>
                  <a:pt x="223540" y="987309"/>
                  <a:pt x="210281" y="975391"/>
                  <a:pt x="204788" y="959211"/>
                </a:cubicBezTo>
                <a:cubicBezTo>
                  <a:pt x="203337" y="955117"/>
                  <a:pt x="202166" y="950750"/>
                  <a:pt x="207583" y="947009"/>
                </a:cubicBezTo>
                <a:cubicBezTo>
                  <a:pt x="213561" y="942727"/>
                  <a:pt x="218466" y="944980"/>
                  <a:pt x="223061" y="947033"/>
                </a:cubicBezTo>
                <a:cubicBezTo>
                  <a:pt x="242046" y="955410"/>
                  <a:pt x="261311" y="963516"/>
                  <a:pt x="280015" y="972164"/>
                </a:cubicBezTo>
                <a:cubicBezTo>
                  <a:pt x="304852" y="983629"/>
                  <a:pt x="329408" y="995365"/>
                  <a:pt x="353948" y="1006865"/>
                </a:cubicBezTo>
                <a:cubicBezTo>
                  <a:pt x="319294" y="981405"/>
                  <a:pt x="281290" y="959435"/>
                  <a:pt x="240466" y="939943"/>
                </a:cubicBezTo>
                <a:cubicBezTo>
                  <a:pt x="210990" y="925718"/>
                  <a:pt x="181514" y="911494"/>
                  <a:pt x="158812" y="891467"/>
                </a:cubicBezTo>
                <a:cubicBezTo>
                  <a:pt x="147166" y="881489"/>
                  <a:pt x="141336" y="869384"/>
                  <a:pt x="139551" y="855364"/>
                </a:cubicBezTo>
                <a:cubicBezTo>
                  <a:pt x="139312" y="851597"/>
                  <a:pt x="139634" y="847287"/>
                  <a:pt x="145731" y="844888"/>
                </a:cubicBezTo>
                <a:cubicBezTo>
                  <a:pt x="151843" y="842724"/>
                  <a:pt x="155581" y="845356"/>
                  <a:pt x="158154" y="848366"/>
                </a:cubicBezTo>
                <a:cubicBezTo>
                  <a:pt x="161052" y="851811"/>
                  <a:pt x="164496" y="854479"/>
                  <a:pt x="169370" y="856260"/>
                </a:cubicBezTo>
                <a:cubicBezTo>
                  <a:pt x="212096" y="872913"/>
                  <a:pt x="249775" y="894448"/>
                  <a:pt x="288295" y="915169"/>
                </a:cubicBezTo>
                <a:cubicBezTo>
                  <a:pt x="343452" y="944788"/>
                  <a:pt x="397769" y="975222"/>
                  <a:pt x="462694" y="994643"/>
                </a:cubicBezTo>
                <a:cubicBezTo>
                  <a:pt x="487260" y="1001870"/>
                  <a:pt x="512622" y="1007575"/>
                  <a:pt x="531910" y="1006664"/>
                </a:cubicBezTo>
                <a:cubicBezTo>
                  <a:pt x="460990" y="972547"/>
                  <a:pt x="394087" y="936046"/>
                  <a:pt x="333940" y="893507"/>
                </a:cubicBezTo>
                <a:cubicBezTo>
                  <a:pt x="273173" y="850568"/>
                  <a:pt x="219876" y="803403"/>
                  <a:pt x="181443" y="746608"/>
                </a:cubicBezTo>
                <a:cubicBezTo>
                  <a:pt x="177494" y="740681"/>
                  <a:pt x="175038" y="734810"/>
                  <a:pt x="162678" y="737018"/>
                </a:cubicBezTo>
                <a:cubicBezTo>
                  <a:pt x="157082" y="737933"/>
                  <a:pt x="155070" y="734381"/>
                  <a:pt x="156307" y="730435"/>
                </a:cubicBezTo>
                <a:cubicBezTo>
                  <a:pt x="164051" y="702450"/>
                  <a:pt x="145532" y="687373"/>
                  <a:pt x="117227" y="677515"/>
                </a:cubicBezTo>
                <a:cubicBezTo>
                  <a:pt x="108392" y="674314"/>
                  <a:pt x="107546" y="670384"/>
                  <a:pt x="113655" y="663474"/>
                </a:cubicBezTo>
                <a:cubicBezTo>
                  <a:pt x="121976" y="653926"/>
                  <a:pt x="120506" y="644851"/>
                  <a:pt x="115226" y="636712"/>
                </a:cubicBezTo>
                <a:cubicBezTo>
                  <a:pt x="112224" y="631619"/>
                  <a:pt x="108350" y="626868"/>
                  <a:pt x="105067" y="622046"/>
                </a:cubicBezTo>
                <a:cubicBezTo>
                  <a:pt x="102790" y="619000"/>
                  <a:pt x="99022" y="615897"/>
                  <a:pt x="104113" y="611722"/>
                </a:cubicBezTo>
                <a:cubicBezTo>
                  <a:pt x="108939" y="608053"/>
                  <a:pt x="114081" y="609328"/>
                  <a:pt x="118895" y="610169"/>
                </a:cubicBezTo>
                <a:cubicBezTo>
                  <a:pt x="142040" y="613772"/>
                  <a:pt x="156094" y="624170"/>
                  <a:pt x="163095" y="640642"/>
                </a:cubicBezTo>
                <a:cubicBezTo>
                  <a:pt x="168334" y="652819"/>
                  <a:pt x="173104" y="652953"/>
                  <a:pt x="185766" y="641454"/>
                </a:cubicBezTo>
                <a:cubicBezTo>
                  <a:pt x="195327" y="632704"/>
                  <a:pt x="204232" y="632337"/>
                  <a:pt x="212892" y="637457"/>
                </a:cubicBezTo>
                <a:cubicBezTo>
                  <a:pt x="217516" y="639981"/>
                  <a:pt x="220444" y="643897"/>
                  <a:pt x="223932" y="647271"/>
                </a:cubicBezTo>
                <a:cubicBezTo>
                  <a:pt x="241420" y="664845"/>
                  <a:pt x="259762" y="681841"/>
                  <a:pt x="287167" y="691571"/>
                </a:cubicBezTo>
                <a:cubicBezTo>
                  <a:pt x="299355" y="696027"/>
                  <a:pt x="312354" y="699197"/>
                  <a:pt x="330380" y="692506"/>
                </a:cubicBezTo>
                <a:cubicBezTo>
                  <a:pt x="318517" y="688486"/>
                  <a:pt x="306954" y="689175"/>
                  <a:pt x="296172" y="688108"/>
                </a:cubicBezTo>
                <a:cubicBezTo>
                  <a:pt x="285390" y="687041"/>
                  <a:pt x="279539" y="683953"/>
                  <a:pt x="286974" y="674512"/>
                </a:cubicBezTo>
                <a:cubicBezTo>
                  <a:pt x="291105" y="669267"/>
                  <a:pt x="290555" y="665301"/>
                  <a:pt x="286166" y="661798"/>
                </a:cubicBezTo>
                <a:cubicBezTo>
                  <a:pt x="272052" y="650459"/>
                  <a:pt x="264416" y="633352"/>
                  <a:pt x="236268" y="635338"/>
                </a:cubicBezTo>
                <a:cubicBezTo>
                  <a:pt x="234792" y="635517"/>
                  <a:pt x="233255" y="634754"/>
                  <a:pt x="231734" y="634225"/>
                </a:cubicBezTo>
                <a:cubicBezTo>
                  <a:pt x="225957" y="632316"/>
                  <a:pt x="219575" y="630241"/>
                  <a:pt x="221253" y="623870"/>
                </a:cubicBezTo>
                <a:cubicBezTo>
                  <a:pt x="223227" y="617462"/>
                  <a:pt x="230816" y="615119"/>
                  <a:pt x="237564" y="613590"/>
                </a:cubicBezTo>
                <a:cubicBezTo>
                  <a:pt x="254884" y="609831"/>
                  <a:pt x="268844" y="614072"/>
                  <a:pt x="282259" y="619091"/>
                </a:cubicBezTo>
                <a:cubicBezTo>
                  <a:pt x="314893" y="631509"/>
                  <a:pt x="342201" y="649080"/>
                  <a:pt x="370630" y="665566"/>
                </a:cubicBezTo>
                <a:cubicBezTo>
                  <a:pt x="413275" y="690295"/>
                  <a:pt x="451153" y="719635"/>
                  <a:pt x="498017" y="740532"/>
                </a:cubicBezTo>
                <a:cubicBezTo>
                  <a:pt x="637369" y="802423"/>
                  <a:pt x="774774" y="866448"/>
                  <a:pt x="918036" y="924307"/>
                </a:cubicBezTo>
                <a:cubicBezTo>
                  <a:pt x="970882" y="945666"/>
                  <a:pt x="1024819" y="965469"/>
                  <a:pt x="1079304" y="984494"/>
                </a:cubicBezTo>
                <a:cubicBezTo>
                  <a:pt x="1079509" y="983045"/>
                  <a:pt x="1079744" y="982067"/>
                  <a:pt x="1079935" y="980383"/>
                </a:cubicBezTo>
                <a:cubicBezTo>
                  <a:pt x="1079860" y="979206"/>
                  <a:pt x="1079770" y="977793"/>
                  <a:pt x="1079695" y="976616"/>
                </a:cubicBezTo>
                <a:cubicBezTo>
                  <a:pt x="1041139" y="964679"/>
                  <a:pt x="1003098" y="951491"/>
                  <a:pt x="966178" y="937219"/>
                </a:cubicBezTo>
                <a:cubicBezTo>
                  <a:pt x="875541" y="901932"/>
                  <a:pt x="791930" y="860100"/>
                  <a:pt x="720106" y="807112"/>
                </a:cubicBezTo>
                <a:cubicBezTo>
                  <a:pt x="714181" y="802848"/>
                  <a:pt x="707904" y="802421"/>
                  <a:pt x="698823" y="804708"/>
                </a:cubicBezTo>
                <a:cubicBezTo>
                  <a:pt x="669544" y="812288"/>
                  <a:pt x="659939" y="806334"/>
                  <a:pt x="664513" y="784663"/>
                </a:cubicBezTo>
                <a:cubicBezTo>
                  <a:pt x="665660" y="779304"/>
                  <a:pt x="665686" y="775031"/>
                  <a:pt x="660380" y="771165"/>
                </a:cubicBezTo>
                <a:cubicBezTo>
                  <a:pt x="636661" y="753871"/>
                  <a:pt x="611807" y="737427"/>
                  <a:pt x="584959" y="722409"/>
                </a:cubicBezTo>
                <a:cubicBezTo>
                  <a:pt x="535282" y="694735"/>
                  <a:pt x="482226" y="670082"/>
                  <a:pt x="435649" y="639659"/>
                </a:cubicBezTo>
                <a:cubicBezTo>
                  <a:pt x="421965" y="630403"/>
                  <a:pt x="411440" y="619340"/>
                  <a:pt x="404944" y="606128"/>
                </a:cubicBezTo>
                <a:cubicBezTo>
                  <a:pt x="402872" y="601635"/>
                  <a:pt x="401613" y="595856"/>
                  <a:pt x="408476" y="591466"/>
                </a:cubicBezTo>
                <a:cubicBezTo>
                  <a:pt x="415044" y="587111"/>
                  <a:pt x="420320" y="590506"/>
                  <a:pt x="425225" y="592759"/>
                </a:cubicBezTo>
                <a:cubicBezTo>
                  <a:pt x="445746" y="601899"/>
                  <a:pt x="466578" y="611238"/>
                  <a:pt x="487115" y="620614"/>
                </a:cubicBezTo>
                <a:cubicBezTo>
                  <a:pt x="507947" y="629954"/>
                  <a:pt x="528514" y="639800"/>
                  <a:pt x="550277" y="649738"/>
                </a:cubicBezTo>
                <a:cubicBezTo>
                  <a:pt x="551408" y="644145"/>
                  <a:pt x="546904" y="643504"/>
                  <a:pt x="544421" y="641907"/>
                </a:cubicBezTo>
                <a:cubicBezTo>
                  <a:pt x="509355" y="619344"/>
                  <a:pt x="471190" y="599529"/>
                  <a:pt x="431905" y="580799"/>
                </a:cubicBezTo>
                <a:cubicBezTo>
                  <a:pt x="401512" y="566211"/>
                  <a:pt x="371947" y="550574"/>
                  <a:pt x="351177" y="528177"/>
                </a:cubicBezTo>
                <a:cubicBezTo>
                  <a:pt x="343180" y="519419"/>
                  <a:pt x="338696" y="509759"/>
                  <a:pt x="339749" y="498244"/>
                </a:cubicBezTo>
                <a:cubicBezTo>
                  <a:pt x="340115" y="494641"/>
                  <a:pt x="340481" y="491037"/>
                  <a:pt x="346313" y="489145"/>
                </a:cubicBezTo>
                <a:cubicBezTo>
                  <a:pt x="350979" y="487631"/>
                  <a:pt x="354067" y="489392"/>
                  <a:pt x="356579" y="491460"/>
                </a:cubicBezTo>
                <a:cubicBezTo>
                  <a:pt x="360984" y="495197"/>
                  <a:pt x="365388" y="498934"/>
                  <a:pt x="371505" y="501516"/>
                </a:cubicBezTo>
                <a:cubicBezTo>
                  <a:pt x="408203" y="517000"/>
                  <a:pt x="442659" y="534654"/>
                  <a:pt x="476275" y="553122"/>
                </a:cubicBezTo>
                <a:cubicBezTo>
                  <a:pt x="531461" y="583213"/>
                  <a:pt x="586103" y="614082"/>
                  <a:pt x="649952" y="635294"/>
                </a:cubicBezTo>
                <a:cubicBezTo>
                  <a:pt x="673972" y="643298"/>
                  <a:pt x="698805" y="650018"/>
                  <a:pt x="727161" y="651328"/>
                </a:cubicBezTo>
                <a:cubicBezTo>
                  <a:pt x="726126" y="649081"/>
                  <a:pt x="724263" y="647883"/>
                  <a:pt x="722417" y="646921"/>
                </a:cubicBezTo>
                <a:cubicBezTo>
                  <a:pt x="660627" y="615969"/>
                  <a:pt x="600830" y="583590"/>
                  <a:pt x="546079" y="546328"/>
                </a:cubicBezTo>
                <a:cubicBezTo>
                  <a:pt x="478576" y="500409"/>
                  <a:pt x="420223" y="448637"/>
                  <a:pt x="378182" y="386585"/>
                </a:cubicBezTo>
                <a:cubicBezTo>
                  <a:pt x="376229" y="383975"/>
                  <a:pt x="374884" y="381528"/>
                  <a:pt x="370158" y="382100"/>
                </a:cubicBezTo>
                <a:cubicBezTo>
                  <a:pt x="358064" y="383802"/>
                  <a:pt x="356583" y="379236"/>
                  <a:pt x="357861" y="371252"/>
                </a:cubicBezTo>
                <a:cubicBezTo>
                  <a:pt x="361373" y="351608"/>
                  <a:pt x="352380" y="336565"/>
                  <a:pt x="331313" y="328203"/>
                </a:cubicBezTo>
                <a:cubicBezTo>
                  <a:pt x="316037" y="321986"/>
                  <a:pt x="303183" y="316425"/>
                  <a:pt x="319354" y="299282"/>
                </a:cubicBezTo>
                <a:cubicBezTo>
                  <a:pt x="323265" y="295249"/>
                  <a:pt x="321459" y="290249"/>
                  <a:pt x="319682" y="285719"/>
                </a:cubicBezTo>
                <a:cubicBezTo>
                  <a:pt x="317166" y="278905"/>
                  <a:pt x="312080" y="273828"/>
                  <a:pt x="306391" y="268585"/>
                </a:cubicBezTo>
                <a:cubicBezTo>
                  <a:pt x="303227" y="265647"/>
                  <a:pt x="299399" y="261602"/>
                  <a:pt x="303294" y="257334"/>
                </a:cubicBezTo>
                <a:cubicBezTo>
                  <a:pt x="307735" y="252289"/>
                  <a:pt x="314131" y="254598"/>
                  <a:pt x="319242" y="255403"/>
                </a:cubicBezTo>
                <a:cubicBezTo>
                  <a:pt x="342683" y="258970"/>
                  <a:pt x="357062" y="269803"/>
                  <a:pt x="364093" y="286745"/>
                </a:cubicBezTo>
                <a:cubicBezTo>
                  <a:pt x="368651" y="297582"/>
                  <a:pt x="374307" y="297608"/>
                  <a:pt x="385301" y="287973"/>
                </a:cubicBezTo>
                <a:cubicBezTo>
                  <a:pt x="397712" y="277216"/>
                  <a:pt x="408079" y="276436"/>
                  <a:pt x="417598" y="285722"/>
                </a:cubicBezTo>
                <a:cubicBezTo>
                  <a:pt x="425226" y="293339"/>
                  <a:pt x="431406" y="301607"/>
                  <a:pt x="440155" y="308139"/>
                </a:cubicBezTo>
                <a:cubicBezTo>
                  <a:pt x="463623" y="326175"/>
                  <a:pt x="485720" y="346039"/>
                  <a:pt x="534406" y="339430"/>
                </a:cubicBezTo>
                <a:cubicBezTo>
                  <a:pt x="520872" y="332528"/>
                  <a:pt x="507316" y="334645"/>
                  <a:pt x="495633" y="333450"/>
                </a:cubicBezTo>
                <a:cubicBezTo>
                  <a:pt x="487244" y="332567"/>
                  <a:pt x="478750" y="330037"/>
                  <a:pt x="486289" y="322243"/>
                </a:cubicBezTo>
                <a:cubicBezTo>
                  <a:pt x="494951" y="313365"/>
                  <a:pt x="489365" y="309771"/>
                  <a:pt x="484000" y="304964"/>
                </a:cubicBezTo>
                <a:cubicBezTo>
                  <a:pt x="471673" y="293645"/>
                  <a:pt x="461604" y="280392"/>
                  <a:pt x="436911" y="280536"/>
                </a:cubicBezTo>
                <a:cubicBezTo>
                  <a:pt x="433041" y="280530"/>
                  <a:pt x="429923" y="278297"/>
                  <a:pt x="426865" y="277007"/>
                </a:cubicBezTo>
                <a:cubicBezTo>
                  <a:pt x="422581" y="275154"/>
                  <a:pt x="418872" y="272993"/>
                  <a:pt x="420654" y="268269"/>
                </a:cubicBezTo>
                <a:cubicBezTo>
                  <a:pt x="422468" y="264016"/>
                  <a:pt x="426748" y="261125"/>
                  <a:pt x="432329" y="259975"/>
                </a:cubicBezTo>
                <a:cubicBezTo>
                  <a:pt x="437320" y="258895"/>
                  <a:pt x="442621" y="258016"/>
                  <a:pt x="447672" y="257879"/>
                </a:cubicBezTo>
                <a:cubicBezTo>
                  <a:pt x="470223" y="256809"/>
                  <a:pt x="486254" y="265543"/>
                  <a:pt x="502242" y="273572"/>
                </a:cubicBezTo>
                <a:cubicBezTo>
                  <a:pt x="558179" y="301436"/>
                  <a:pt x="607891" y="334326"/>
                  <a:pt x="659874" y="365516"/>
                </a:cubicBezTo>
                <a:cubicBezTo>
                  <a:pt x="711842" y="396471"/>
                  <a:pt x="772192" y="418818"/>
                  <a:pt x="829177" y="444421"/>
                </a:cubicBezTo>
                <a:cubicBezTo>
                  <a:pt x="960626" y="503711"/>
                  <a:pt x="1092650" y="562693"/>
                  <a:pt x="1231903" y="613682"/>
                </a:cubicBezTo>
                <a:cubicBezTo>
                  <a:pt x="1368099" y="663381"/>
                  <a:pt x="1823141" y="686561"/>
                  <a:pt x="1911736" y="685084"/>
                </a:cubicBezTo>
                <a:cubicBezTo>
                  <a:pt x="2024994" y="682992"/>
                  <a:pt x="2291986" y="655399"/>
                  <a:pt x="2564313" y="632143"/>
                </a:cubicBezTo>
                <a:cubicBezTo>
                  <a:pt x="2595089" y="629364"/>
                  <a:pt x="2625288" y="626893"/>
                  <a:pt x="2657304" y="624913"/>
                </a:cubicBezTo>
                <a:cubicBezTo>
                  <a:pt x="3564401" y="568191"/>
                  <a:pt x="4203594" y="276765"/>
                  <a:pt x="4235818" y="259339"/>
                </a:cubicBezTo>
                <a:cubicBezTo>
                  <a:pt x="4287616" y="231474"/>
                  <a:pt x="4460006" y="176429"/>
                  <a:pt x="4460331" y="176864"/>
                </a:cubicBezTo>
                <a:cubicBezTo>
                  <a:pt x="4464175" y="181144"/>
                  <a:pt x="4483735" y="184529"/>
                  <a:pt x="4499578" y="186791"/>
                </a:cubicBezTo>
                <a:lnTo>
                  <a:pt x="4514640" y="188841"/>
                </a:lnTo>
                <a:lnTo>
                  <a:pt x="4516523" y="189988"/>
                </a:lnTo>
                <a:cubicBezTo>
                  <a:pt x="4522035" y="190091"/>
                  <a:pt x="4521760" y="189857"/>
                  <a:pt x="4518126" y="189316"/>
                </a:cubicBezTo>
                <a:lnTo>
                  <a:pt x="4514640" y="188841"/>
                </a:lnTo>
                <a:lnTo>
                  <a:pt x="4511569" y="186970"/>
                </a:lnTo>
                <a:cubicBezTo>
                  <a:pt x="4510788" y="185226"/>
                  <a:pt x="4510719" y="182981"/>
                  <a:pt x="4510888" y="180943"/>
                </a:cubicBezTo>
                <a:cubicBezTo>
                  <a:pt x="4511690" y="170169"/>
                  <a:pt x="4517648" y="160906"/>
                  <a:pt x="4531865" y="155151"/>
                </a:cubicBezTo>
                <a:cubicBezTo>
                  <a:pt x="4545507" y="149703"/>
                  <a:pt x="4559473" y="144689"/>
                  <a:pt x="4573441" y="139676"/>
                </a:cubicBezTo>
                <a:cubicBezTo>
                  <a:pt x="4585075" y="135420"/>
                  <a:pt x="4593048" y="134454"/>
                  <a:pt x="4594964" y="145847"/>
                </a:cubicBezTo>
                <a:cubicBezTo>
                  <a:pt x="4596879" y="157242"/>
                  <a:pt x="4613452" y="160454"/>
                  <a:pt x="4623059" y="152410"/>
                </a:cubicBezTo>
                <a:cubicBezTo>
                  <a:pt x="4660632" y="120811"/>
                  <a:pt x="4705757" y="95654"/>
                  <a:pt x="4748356" y="68192"/>
                </a:cubicBezTo>
                <a:cubicBezTo>
                  <a:pt x="4778098" y="49168"/>
                  <a:pt x="4809406" y="31378"/>
                  <a:pt x="4833812" y="8017"/>
                </a:cubicBezTo>
                <a:cubicBezTo>
                  <a:pt x="4838299" y="3678"/>
                  <a:pt x="4842399" y="-2039"/>
                  <a:pt x="4850908" y="727"/>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solidFill>
                <a:schemeClr val="tx1"/>
              </a:solidFill>
            </a:endParaRPr>
          </a:p>
        </p:txBody>
      </p:sp>
      <p:sp>
        <p:nvSpPr>
          <p:cNvPr id="2" name="Titel 1"/>
          <p:cNvSpPr>
            <a:spLocks noGrp="1"/>
          </p:cNvSpPr>
          <p:nvPr>
            <p:ph type="title"/>
          </p:nvPr>
        </p:nvSpPr>
        <p:spPr>
          <a:xfrm>
            <a:off x="173235" y="120648"/>
            <a:ext cx="7040365" cy="901699"/>
          </a:xfrm>
        </p:spPr>
        <p:txBody>
          <a:bodyPr>
            <a:normAutofit fontScale="90000"/>
          </a:bodyPr>
          <a:lstStyle/>
          <a:p>
            <a:r>
              <a:rPr lang="fr-BE" sz="1800" dirty="0">
                <a:latin typeface="+mn-lt"/>
              </a:rPr>
              <a:t>Livre Ier Chapitre 4.  Les peines</a:t>
            </a:r>
            <a:br>
              <a:rPr lang="fr-BE" sz="1800" dirty="0">
                <a:latin typeface="+mn-lt"/>
              </a:rPr>
            </a:br>
            <a:r>
              <a:rPr lang="nl-BE" sz="1800" b="1" i="1" dirty="0" err="1">
                <a:latin typeface="+mn-lt"/>
                <a:cs typeface="Times New Roman" panose="02020603050405020304" pitchFamily="18" charset="0"/>
              </a:rPr>
              <a:t>Section</a:t>
            </a:r>
            <a:r>
              <a:rPr lang="nl-BE" sz="1800" b="1" i="1" dirty="0">
                <a:latin typeface="+mn-lt"/>
                <a:cs typeface="Times New Roman" panose="02020603050405020304" pitchFamily="18" charset="0"/>
              </a:rPr>
              <a:t>  11, </a:t>
            </a:r>
            <a:r>
              <a:rPr lang="nl-BE" sz="1800" b="1" i="1" dirty="0" err="1">
                <a:latin typeface="+mn-lt"/>
                <a:cs typeface="Times New Roman" panose="02020603050405020304" pitchFamily="18" charset="0"/>
              </a:rPr>
              <a:t>Fixation</a:t>
            </a:r>
            <a:r>
              <a:rPr lang="nl-BE" sz="1800" b="1" i="1" dirty="0">
                <a:latin typeface="+mn-lt"/>
                <a:cs typeface="Times New Roman" panose="02020603050405020304" pitchFamily="18" charset="0"/>
              </a:rPr>
              <a:t> de la </a:t>
            </a:r>
            <a:r>
              <a:rPr lang="nl-BE" sz="1800" b="1" i="1" dirty="0" err="1">
                <a:latin typeface="+mn-lt"/>
                <a:cs typeface="Times New Roman" panose="02020603050405020304" pitchFamily="18" charset="0"/>
              </a:rPr>
              <a:t>peine</a:t>
            </a:r>
            <a:br>
              <a:rPr lang="nl-BE" sz="1800" i="1" dirty="0">
                <a:latin typeface="+mn-lt"/>
                <a:cs typeface="Times New Roman" panose="02020603050405020304" pitchFamily="18" charset="0"/>
              </a:rPr>
            </a:br>
            <a:r>
              <a:rPr lang="nl-BE" sz="1800" i="1" dirty="0">
                <a:latin typeface="+mn-lt"/>
                <a:cs typeface="Times New Roman" panose="02020603050405020304" pitchFamily="18" charset="0"/>
              </a:rPr>
              <a:t>  </a:t>
            </a:r>
            <a:br>
              <a:rPr lang="nl-BE" sz="1800" dirty="0">
                <a:latin typeface="+mn-lt"/>
              </a:rPr>
            </a:br>
            <a:endParaRPr lang="nl-BE" sz="1800" dirty="0">
              <a:latin typeface="+mn-lt"/>
            </a:endParaRPr>
          </a:p>
        </p:txBody>
      </p:sp>
      <p:sp>
        <p:nvSpPr>
          <p:cNvPr id="5" name="Espace réservé du numéro de diapositive 4">
            <a:extLst>
              <a:ext uri="{FF2B5EF4-FFF2-40B4-BE49-F238E27FC236}">
                <a16:creationId xmlns:a16="http://schemas.microsoft.com/office/drawing/2014/main" id="{A0E823C3-B19E-B03B-C180-8747CAAC75FE}"/>
              </a:ext>
            </a:extLst>
          </p:cNvPr>
          <p:cNvSpPr>
            <a:spLocks noGrp="1"/>
          </p:cNvSpPr>
          <p:nvPr>
            <p:ph type="sldNum" sz="quarter" idx="12"/>
          </p:nvPr>
        </p:nvSpPr>
        <p:spPr>
          <a:xfrm>
            <a:off x="8610600" y="6356350"/>
            <a:ext cx="2743200" cy="365125"/>
          </a:xfrm>
        </p:spPr>
        <p:txBody>
          <a:bodyPr>
            <a:normAutofit/>
          </a:bodyPr>
          <a:lstStyle/>
          <a:p>
            <a:pPr>
              <a:spcAft>
                <a:spcPts val="600"/>
              </a:spcAft>
            </a:pPr>
            <a:fld id="{936F8E82-FA06-4262-BC24-5C54F77931AE}" type="slidenum">
              <a:rPr lang="nl-BE" smtClean="0"/>
              <a:pPr>
                <a:spcAft>
                  <a:spcPts val="600"/>
                </a:spcAft>
              </a:pPr>
              <a:t>71</a:t>
            </a:fld>
            <a:endParaRPr lang="nl-BE"/>
          </a:p>
        </p:txBody>
      </p:sp>
      <p:graphicFrame>
        <p:nvGraphicFramePr>
          <p:cNvPr id="4" name="Espace réservé du contenu 3">
            <a:extLst>
              <a:ext uri="{FF2B5EF4-FFF2-40B4-BE49-F238E27FC236}">
                <a16:creationId xmlns:a16="http://schemas.microsoft.com/office/drawing/2014/main" id="{6151B7B9-043D-440D-9524-91091A9720B7}"/>
              </a:ext>
            </a:extLst>
          </p:cNvPr>
          <p:cNvGraphicFramePr>
            <a:graphicFrameLocks noGrp="1"/>
          </p:cNvGraphicFramePr>
          <p:nvPr>
            <p:ph idx="1"/>
            <p:extLst>
              <p:ext uri="{D42A27DB-BD31-4B8C-83A1-F6EECF244321}">
                <p14:modId xmlns:p14="http://schemas.microsoft.com/office/powerpoint/2010/main" val="3070991962"/>
              </p:ext>
            </p:extLst>
          </p:nvPr>
        </p:nvGraphicFramePr>
        <p:xfrm>
          <a:off x="4495801" y="406400"/>
          <a:ext cx="7162800" cy="60451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23744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a:extLst>
              <a:ext uri="{FF2B5EF4-FFF2-40B4-BE49-F238E27FC236}">
                <a16:creationId xmlns:a16="http://schemas.microsoft.com/office/drawing/2014/main" id="{5DD758A8-6BC9-DB5D-C0B0-7C41CA87AC40}"/>
              </a:ext>
            </a:extLst>
          </p:cNvPr>
          <p:cNvGrpSpPr/>
          <p:nvPr/>
        </p:nvGrpSpPr>
        <p:grpSpPr>
          <a:xfrm>
            <a:off x="4089400" y="13265"/>
            <a:ext cx="7871832" cy="802777"/>
            <a:chOff x="0" y="1398819"/>
            <a:chExt cx="7162800" cy="1231479"/>
          </a:xfrm>
        </p:grpSpPr>
        <p:sp>
          <p:nvSpPr>
            <p:cNvPr id="8" name="Rectangle : coins arrondis 7">
              <a:extLst>
                <a:ext uri="{FF2B5EF4-FFF2-40B4-BE49-F238E27FC236}">
                  <a16:creationId xmlns:a16="http://schemas.microsoft.com/office/drawing/2014/main" id="{F1F9A564-92C1-D855-4EEF-602BFF0EABE2}"/>
                </a:ext>
              </a:extLst>
            </p:cNvPr>
            <p:cNvSpPr/>
            <p:nvPr/>
          </p:nvSpPr>
          <p:spPr>
            <a:xfrm>
              <a:off x="0" y="1398819"/>
              <a:ext cx="7162800" cy="1231479"/>
            </a:xfrm>
            <a:prstGeom prst="roundRect">
              <a:avLst/>
            </a:pr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a:lstStyle/>
            <a:p>
              <a:endParaRPr lang="fr-BE"/>
            </a:p>
          </p:txBody>
        </p:sp>
        <p:sp>
          <p:nvSpPr>
            <p:cNvPr id="9" name="Rectangle : coins arrondis 4">
              <a:extLst>
                <a:ext uri="{FF2B5EF4-FFF2-40B4-BE49-F238E27FC236}">
                  <a16:creationId xmlns:a16="http://schemas.microsoft.com/office/drawing/2014/main" id="{428DE69D-4721-4DE8-DDAF-D4AACCD256D5}"/>
                </a:ext>
              </a:extLst>
            </p:cNvPr>
            <p:cNvSpPr txBox="1"/>
            <p:nvPr/>
          </p:nvSpPr>
          <p:spPr>
            <a:xfrm>
              <a:off x="60116" y="1458935"/>
              <a:ext cx="7042568" cy="11112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fr-FR" sz="3100" i="0" kern="1200" dirty="0"/>
                <a:t>Art. 62. </a:t>
              </a:r>
              <a:r>
                <a:rPr lang="fr-FR" sz="3100" b="1" i="0" kern="1200" dirty="0"/>
                <a:t>Concours constitué de plusieurs faits</a:t>
              </a:r>
              <a:endParaRPr lang="fr-BE" sz="3100" b="1" i="0" kern="1200" dirty="0"/>
            </a:p>
          </p:txBody>
        </p:sp>
      </p:grpSp>
      <p:sp>
        <p:nvSpPr>
          <p:cNvPr id="2" name="Titel 1"/>
          <p:cNvSpPr>
            <a:spLocks noGrp="1"/>
          </p:cNvSpPr>
          <p:nvPr>
            <p:ph type="title"/>
          </p:nvPr>
        </p:nvSpPr>
        <p:spPr>
          <a:xfrm>
            <a:off x="61144" y="0"/>
            <a:ext cx="7055380" cy="816042"/>
          </a:xfrm>
        </p:spPr>
        <p:txBody>
          <a:bodyPr>
            <a:normAutofit fontScale="90000"/>
          </a:bodyPr>
          <a:lstStyle/>
          <a:p>
            <a:r>
              <a:rPr lang="fr-BE" sz="2000" dirty="0">
                <a:latin typeface="+mn-lt"/>
              </a:rPr>
              <a:t>Livre Ier  Chapitre 4. Les peines </a:t>
            </a:r>
            <a:br>
              <a:rPr lang="nl-BE" sz="2000" i="1" dirty="0">
                <a:latin typeface="+mn-lt"/>
                <a:cs typeface="Times New Roman" panose="02020603050405020304" pitchFamily="18" charset="0"/>
              </a:rPr>
            </a:br>
            <a:r>
              <a:rPr lang="nl-BE" sz="2000" i="1" dirty="0">
                <a:latin typeface="+mn-lt"/>
                <a:cs typeface="Times New Roman" panose="02020603050405020304" pitchFamily="18" charset="0"/>
              </a:rPr>
              <a:t> </a:t>
            </a:r>
            <a:r>
              <a:rPr lang="nl-BE" sz="2000" b="1" i="1" dirty="0" err="1">
                <a:latin typeface="+mn-lt"/>
                <a:cs typeface="Times New Roman" panose="02020603050405020304" pitchFamily="18" charset="0"/>
              </a:rPr>
              <a:t>Section</a:t>
            </a:r>
            <a:r>
              <a:rPr lang="nl-BE" sz="2000" b="1" i="1" dirty="0">
                <a:latin typeface="+mn-lt"/>
                <a:cs typeface="Times New Roman" panose="02020603050405020304" pitchFamily="18" charset="0"/>
              </a:rPr>
              <a:t>  11, </a:t>
            </a:r>
            <a:r>
              <a:rPr lang="nl-BE" sz="2000" b="1" i="1" dirty="0" err="1">
                <a:latin typeface="+mn-lt"/>
                <a:cs typeface="Times New Roman" panose="02020603050405020304" pitchFamily="18" charset="0"/>
              </a:rPr>
              <a:t>Fixation</a:t>
            </a:r>
            <a:r>
              <a:rPr lang="nl-BE" sz="2000" b="1" i="1" dirty="0">
                <a:latin typeface="+mn-lt"/>
                <a:cs typeface="Times New Roman" panose="02020603050405020304" pitchFamily="18" charset="0"/>
              </a:rPr>
              <a:t> de la </a:t>
            </a:r>
            <a:r>
              <a:rPr lang="nl-BE" sz="2000" b="1" i="1" dirty="0" err="1">
                <a:latin typeface="+mn-lt"/>
                <a:cs typeface="Times New Roman" panose="02020603050405020304" pitchFamily="18" charset="0"/>
              </a:rPr>
              <a:t>peine</a:t>
            </a:r>
            <a:br>
              <a:rPr lang="nl-BE" sz="2000" dirty="0"/>
            </a:br>
            <a:endParaRPr lang="nl-BE" sz="2000" dirty="0"/>
          </a:p>
        </p:txBody>
      </p:sp>
      <p:sp>
        <p:nvSpPr>
          <p:cNvPr id="5" name="Espace réservé du numéro de diapositive 4">
            <a:extLst>
              <a:ext uri="{FF2B5EF4-FFF2-40B4-BE49-F238E27FC236}">
                <a16:creationId xmlns:a16="http://schemas.microsoft.com/office/drawing/2014/main" id="{A0E823C3-B19E-B03B-C180-8747CAAC75FE}"/>
              </a:ext>
            </a:extLst>
          </p:cNvPr>
          <p:cNvSpPr>
            <a:spLocks noGrp="1"/>
          </p:cNvSpPr>
          <p:nvPr>
            <p:ph type="sldNum" sz="quarter" idx="12"/>
          </p:nvPr>
        </p:nvSpPr>
        <p:spPr>
          <a:xfrm>
            <a:off x="8496300" y="6233090"/>
            <a:ext cx="2743200" cy="365125"/>
          </a:xfrm>
        </p:spPr>
        <p:txBody>
          <a:bodyPr/>
          <a:lstStyle/>
          <a:p>
            <a:fld id="{936F8E82-FA06-4262-BC24-5C54F77931AE}" type="slidenum">
              <a:rPr lang="nl-BE" smtClean="0"/>
              <a:t>72</a:t>
            </a:fld>
            <a:endParaRPr lang="nl-BE"/>
          </a:p>
        </p:txBody>
      </p:sp>
      <p:graphicFrame>
        <p:nvGraphicFramePr>
          <p:cNvPr id="4" name="Tableau 3">
            <a:extLst>
              <a:ext uri="{FF2B5EF4-FFF2-40B4-BE49-F238E27FC236}">
                <a16:creationId xmlns:a16="http://schemas.microsoft.com/office/drawing/2014/main" id="{1CDDA7C9-F20D-40B5-EAEA-83112AF6D6C3}"/>
              </a:ext>
            </a:extLst>
          </p:cNvPr>
          <p:cNvGraphicFramePr>
            <a:graphicFrameLocks noGrp="1"/>
          </p:cNvGraphicFramePr>
          <p:nvPr>
            <p:extLst>
              <p:ext uri="{D42A27DB-BD31-4B8C-83A1-F6EECF244321}">
                <p14:modId xmlns:p14="http://schemas.microsoft.com/office/powerpoint/2010/main" val="763366315"/>
              </p:ext>
            </p:extLst>
          </p:nvPr>
        </p:nvGraphicFramePr>
        <p:xfrm>
          <a:off x="0" y="641402"/>
          <a:ext cx="12192000" cy="6164145"/>
        </p:xfrm>
        <a:graphic>
          <a:graphicData uri="http://schemas.openxmlformats.org/drawingml/2006/table">
            <a:tbl>
              <a:tblPr firstRow="1" firstCol="1" bandRow="1">
                <a:tableStyleId>{16D9F66E-5EB9-4882-86FB-DCBF35E3C3E4}</a:tableStyleId>
              </a:tblPr>
              <a:tblGrid>
                <a:gridCol w="2222500">
                  <a:extLst>
                    <a:ext uri="{9D8B030D-6E8A-4147-A177-3AD203B41FA5}">
                      <a16:colId xmlns:a16="http://schemas.microsoft.com/office/drawing/2014/main" val="2470875373"/>
                    </a:ext>
                  </a:extLst>
                </a:gridCol>
                <a:gridCol w="5511800">
                  <a:extLst>
                    <a:ext uri="{9D8B030D-6E8A-4147-A177-3AD203B41FA5}">
                      <a16:colId xmlns:a16="http://schemas.microsoft.com/office/drawing/2014/main" val="1725197555"/>
                    </a:ext>
                  </a:extLst>
                </a:gridCol>
                <a:gridCol w="4457700">
                  <a:extLst>
                    <a:ext uri="{9D8B030D-6E8A-4147-A177-3AD203B41FA5}">
                      <a16:colId xmlns:a16="http://schemas.microsoft.com/office/drawing/2014/main" val="240765633"/>
                    </a:ext>
                  </a:extLst>
                </a:gridCol>
              </a:tblGrid>
              <a:tr h="464733">
                <a:tc>
                  <a:txBody>
                    <a:bodyPr/>
                    <a:lstStyle/>
                    <a:p>
                      <a:pPr indent="5715" algn="ctr">
                        <a:spcBef>
                          <a:spcPts val="400"/>
                        </a:spcBef>
                        <a:spcAft>
                          <a:spcPts val="400"/>
                        </a:spcAft>
                      </a:pPr>
                      <a:r>
                        <a:rPr lang="fr-FR" sz="1600" dirty="0">
                          <a:effectLst/>
                        </a:rPr>
                        <a:t>Infraction la plus grave</a:t>
                      </a:r>
                      <a:endParaRPr lang="en-GB" sz="1600" dirty="0">
                        <a:effectLst/>
                        <a:latin typeface="Times New Roman" panose="02020603050405020304" pitchFamily="18" charset="0"/>
                        <a:ea typeface="Times New Roman" panose="02020603050405020304" pitchFamily="18" charset="0"/>
                      </a:endParaRPr>
                    </a:p>
                  </a:txBody>
                  <a:tcPr marL="47679" marR="47679" marT="0" marB="0" anchor="ctr">
                    <a:solidFill>
                      <a:schemeClr val="accent6">
                        <a:lumMod val="60000"/>
                        <a:lumOff val="40000"/>
                      </a:schemeClr>
                    </a:solidFill>
                  </a:tcPr>
                </a:tc>
                <a:tc>
                  <a:txBody>
                    <a:bodyPr/>
                    <a:lstStyle/>
                    <a:p>
                      <a:pPr indent="5715" algn="ctr">
                        <a:spcBef>
                          <a:spcPts val="400"/>
                        </a:spcBef>
                        <a:spcAft>
                          <a:spcPts val="400"/>
                        </a:spcAft>
                      </a:pPr>
                      <a:r>
                        <a:rPr lang="fr-FR" sz="1600" dirty="0">
                          <a:effectLst/>
                        </a:rPr>
                        <a:t>Autres infractions entrant en concours</a:t>
                      </a:r>
                      <a:endParaRPr lang="en-GB" sz="1600" dirty="0">
                        <a:effectLst/>
                        <a:latin typeface="Times New Roman" panose="02020603050405020304" pitchFamily="18" charset="0"/>
                        <a:ea typeface="Times New Roman" panose="02020603050405020304" pitchFamily="18" charset="0"/>
                      </a:endParaRPr>
                    </a:p>
                  </a:txBody>
                  <a:tcPr marL="47679" marR="47679" marT="0" marB="0" anchor="ctr">
                    <a:solidFill>
                      <a:schemeClr val="accent6">
                        <a:lumMod val="60000"/>
                        <a:lumOff val="40000"/>
                      </a:schemeClr>
                    </a:solidFill>
                  </a:tcPr>
                </a:tc>
                <a:tc>
                  <a:txBody>
                    <a:bodyPr/>
                    <a:lstStyle/>
                    <a:p>
                      <a:pPr indent="5715" algn="ctr">
                        <a:spcBef>
                          <a:spcPts val="400"/>
                        </a:spcBef>
                        <a:spcAft>
                          <a:spcPts val="400"/>
                        </a:spcAft>
                      </a:pPr>
                      <a:r>
                        <a:rPr lang="fr-FR" sz="1600" dirty="0">
                          <a:effectLst/>
                        </a:rPr>
                        <a:t>Peine(s) maximale(s) applicables</a:t>
                      </a:r>
                      <a:endParaRPr lang="en-GB" sz="1600" dirty="0">
                        <a:effectLst/>
                        <a:latin typeface="Times New Roman" panose="02020603050405020304" pitchFamily="18" charset="0"/>
                        <a:ea typeface="Times New Roman" panose="02020603050405020304" pitchFamily="18" charset="0"/>
                      </a:endParaRPr>
                    </a:p>
                  </a:txBody>
                  <a:tcPr marL="47679" marR="47679" marT="0" marB="0" anchor="ctr">
                    <a:solidFill>
                      <a:schemeClr val="accent6">
                        <a:lumMod val="60000"/>
                        <a:lumOff val="40000"/>
                      </a:schemeClr>
                    </a:solidFill>
                  </a:tcPr>
                </a:tc>
                <a:extLst>
                  <a:ext uri="{0D108BD9-81ED-4DB2-BD59-A6C34878D82A}">
                    <a16:rowId xmlns:a16="http://schemas.microsoft.com/office/drawing/2014/main" val="3376705563"/>
                  </a:ext>
                </a:extLst>
              </a:tr>
              <a:tr h="464733">
                <a:tc>
                  <a:txBody>
                    <a:bodyPr/>
                    <a:lstStyle/>
                    <a:p>
                      <a:pPr indent="5715" algn="ctr">
                        <a:spcBef>
                          <a:spcPts val="400"/>
                        </a:spcBef>
                        <a:spcAft>
                          <a:spcPts val="400"/>
                        </a:spcAft>
                      </a:pPr>
                      <a:r>
                        <a:rPr lang="fr-FR" sz="2000" dirty="0">
                          <a:effectLst/>
                        </a:rPr>
                        <a:t>niveau 8</a:t>
                      </a:r>
                      <a:endParaRPr lang="en-GB" sz="2000" dirty="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niveau(x) 8, 7, 6, 5,4, 3, 2 ou 1 (une ou plusieurs)</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peine de niveau 8</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extLst>
                  <a:ext uri="{0D108BD9-81ED-4DB2-BD59-A6C34878D82A}">
                    <a16:rowId xmlns:a16="http://schemas.microsoft.com/office/drawing/2014/main" val="691660011"/>
                  </a:ext>
                </a:extLst>
              </a:tr>
              <a:tr h="464733">
                <a:tc>
                  <a:txBody>
                    <a:bodyPr/>
                    <a:lstStyle/>
                    <a:p>
                      <a:pPr indent="5715" algn="ctr">
                        <a:spcBef>
                          <a:spcPts val="400"/>
                        </a:spcBef>
                        <a:spcAft>
                          <a:spcPts val="400"/>
                        </a:spcAft>
                      </a:pPr>
                      <a:r>
                        <a:rPr lang="fr-FR" sz="2000" dirty="0">
                          <a:effectLst/>
                        </a:rPr>
                        <a:t>niveau 7</a:t>
                      </a:r>
                      <a:endParaRPr lang="en-GB" sz="2000" dirty="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niveau(x) 7, 6, 5,4, 3, 2 ou 1 (une ou plusieurs)</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peine de niveau 7</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extLst>
                  <a:ext uri="{0D108BD9-81ED-4DB2-BD59-A6C34878D82A}">
                    <a16:rowId xmlns:a16="http://schemas.microsoft.com/office/drawing/2014/main" val="3464650836"/>
                  </a:ext>
                </a:extLst>
              </a:tr>
              <a:tr h="464733">
                <a:tc>
                  <a:txBody>
                    <a:bodyPr/>
                    <a:lstStyle/>
                    <a:p>
                      <a:pPr indent="5715" algn="ctr">
                        <a:spcBef>
                          <a:spcPts val="400"/>
                        </a:spcBef>
                        <a:spcAft>
                          <a:spcPts val="400"/>
                        </a:spcAft>
                      </a:pPr>
                      <a:r>
                        <a:rPr lang="fr-FR" sz="2000" dirty="0">
                          <a:effectLst/>
                        </a:rPr>
                        <a:t>niveau 6</a:t>
                      </a:r>
                      <a:endParaRPr lang="en-GB" sz="2000" dirty="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niveau(x) 6, 5, 4, 3, 2 ou 1 (une ou plusieurs)</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peine de niveau 6</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extLst>
                  <a:ext uri="{0D108BD9-81ED-4DB2-BD59-A6C34878D82A}">
                    <a16:rowId xmlns:a16="http://schemas.microsoft.com/office/drawing/2014/main" val="1219688367"/>
                  </a:ext>
                </a:extLst>
              </a:tr>
              <a:tr h="464733">
                <a:tc>
                  <a:txBody>
                    <a:bodyPr/>
                    <a:lstStyle/>
                    <a:p>
                      <a:pPr indent="5715" algn="ctr">
                        <a:spcBef>
                          <a:spcPts val="400"/>
                        </a:spcBef>
                        <a:spcAft>
                          <a:spcPts val="400"/>
                        </a:spcAft>
                      </a:pPr>
                      <a:r>
                        <a:rPr lang="fr-FR" sz="2000" dirty="0">
                          <a:effectLst/>
                        </a:rPr>
                        <a:t>niveau 5</a:t>
                      </a:r>
                      <a:endParaRPr lang="en-GB" sz="2000" dirty="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niveau(x) 5, 4 , 3 (une ou plusieurs) ou plusieurs de niveaux 2</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peine de niveau 6</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extLst>
                  <a:ext uri="{0D108BD9-81ED-4DB2-BD59-A6C34878D82A}">
                    <a16:rowId xmlns:a16="http://schemas.microsoft.com/office/drawing/2014/main" val="1019330378"/>
                  </a:ext>
                </a:extLst>
              </a:tr>
              <a:tr h="296174">
                <a:tc>
                  <a:txBody>
                    <a:bodyPr/>
                    <a:lstStyle/>
                    <a:p>
                      <a:pPr indent="5715" algn="ctr">
                        <a:spcBef>
                          <a:spcPts val="400"/>
                        </a:spcBef>
                        <a:spcAft>
                          <a:spcPts val="400"/>
                        </a:spcAft>
                      </a:pPr>
                      <a:r>
                        <a:rPr lang="fr-FR" sz="2000">
                          <a:effectLst/>
                        </a:rPr>
                        <a:t>niveau 5</a:t>
                      </a:r>
                      <a:endParaRPr lang="en-GB" sz="200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une seule de niveau 2</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peine de niveau 5 + 3 ans</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extLst>
                  <a:ext uri="{0D108BD9-81ED-4DB2-BD59-A6C34878D82A}">
                    <a16:rowId xmlns:a16="http://schemas.microsoft.com/office/drawing/2014/main" val="873175231"/>
                  </a:ext>
                </a:extLst>
              </a:tr>
              <a:tr h="296174">
                <a:tc>
                  <a:txBody>
                    <a:bodyPr/>
                    <a:lstStyle/>
                    <a:p>
                      <a:pPr indent="5715" algn="ctr">
                        <a:spcBef>
                          <a:spcPts val="400"/>
                        </a:spcBef>
                        <a:spcAft>
                          <a:spcPts val="400"/>
                        </a:spcAft>
                      </a:pPr>
                      <a:r>
                        <a:rPr lang="fr-FR" sz="2000" dirty="0">
                          <a:effectLst/>
                        </a:rPr>
                        <a:t>niveau 5</a:t>
                      </a:r>
                      <a:endParaRPr lang="en-GB" sz="2000" dirty="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niveau 1 (une ou plusieurs)</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peine de niveau 5 + peine(s) de niveau 1</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extLst>
                  <a:ext uri="{0D108BD9-81ED-4DB2-BD59-A6C34878D82A}">
                    <a16:rowId xmlns:a16="http://schemas.microsoft.com/office/drawing/2014/main" val="2019951794"/>
                  </a:ext>
                </a:extLst>
              </a:tr>
              <a:tr h="464733">
                <a:tc>
                  <a:txBody>
                    <a:bodyPr/>
                    <a:lstStyle/>
                    <a:p>
                      <a:pPr indent="5715" algn="ctr">
                        <a:spcBef>
                          <a:spcPts val="400"/>
                        </a:spcBef>
                        <a:spcAft>
                          <a:spcPts val="400"/>
                        </a:spcAft>
                      </a:pPr>
                      <a:r>
                        <a:rPr lang="fr-FR" sz="2000" dirty="0">
                          <a:effectLst/>
                        </a:rPr>
                        <a:t>niveau 4</a:t>
                      </a:r>
                      <a:endParaRPr lang="en-GB" sz="2000" dirty="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niveau(x) 4 ou 3 (une ou plusieurs) ou plusieurs de niveau 2</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peine de niveau 5</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extLst>
                  <a:ext uri="{0D108BD9-81ED-4DB2-BD59-A6C34878D82A}">
                    <a16:rowId xmlns:a16="http://schemas.microsoft.com/office/drawing/2014/main" val="2878344078"/>
                  </a:ext>
                </a:extLst>
              </a:tr>
              <a:tr h="296174">
                <a:tc>
                  <a:txBody>
                    <a:bodyPr/>
                    <a:lstStyle/>
                    <a:p>
                      <a:pPr indent="5715" algn="ctr">
                        <a:spcBef>
                          <a:spcPts val="400"/>
                        </a:spcBef>
                        <a:spcAft>
                          <a:spcPts val="400"/>
                        </a:spcAft>
                      </a:pPr>
                      <a:r>
                        <a:rPr lang="fr-FR" sz="2000" dirty="0">
                          <a:effectLst/>
                        </a:rPr>
                        <a:t>niveau 4</a:t>
                      </a:r>
                      <a:endParaRPr lang="en-GB" sz="2000" dirty="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une seule de niveau 2</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peine de niveau 4 + 3 ans</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extLst>
                  <a:ext uri="{0D108BD9-81ED-4DB2-BD59-A6C34878D82A}">
                    <a16:rowId xmlns:a16="http://schemas.microsoft.com/office/drawing/2014/main" val="1632461745"/>
                  </a:ext>
                </a:extLst>
              </a:tr>
              <a:tr h="296174">
                <a:tc>
                  <a:txBody>
                    <a:bodyPr/>
                    <a:lstStyle/>
                    <a:p>
                      <a:pPr indent="5715" algn="ctr">
                        <a:spcBef>
                          <a:spcPts val="400"/>
                        </a:spcBef>
                        <a:spcAft>
                          <a:spcPts val="400"/>
                        </a:spcAft>
                      </a:pPr>
                      <a:r>
                        <a:rPr lang="fr-FR" sz="2000" dirty="0">
                          <a:effectLst/>
                        </a:rPr>
                        <a:t>niveau 4</a:t>
                      </a:r>
                      <a:endParaRPr lang="en-GB" sz="2000" dirty="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niveau 1 (une ou plusieurs)</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peine de niveau 4 + peine(s) de niveau 1</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extLst>
                  <a:ext uri="{0D108BD9-81ED-4DB2-BD59-A6C34878D82A}">
                    <a16:rowId xmlns:a16="http://schemas.microsoft.com/office/drawing/2014/main" val="1742621702"/>
                  </a:ext>
                </a:extLst>
              </a:tr>
              <a:tr h="464733">
                <a:tc>
                  <a:txBody>
                    <a:bodyPr/>
                    <a:lstStyle/>
                    <a:p>
                      <a:pPr indent="5715" algn="ctr">
                        <a:spcBef>
                          <a:spcPts val="400"/>
                        </a:spcBef>
                        <a:spcAft>
                          <a:spcPts val="400"/>
                        </a:spcAft>
                      </a:pPr>
                      <a:r>
                        <a:rPr lang="fr-FR" sz="2000" dirty="0">
                          <a:effectLst/>
                        </a:rPr>
                        <a:t>niveau 3</a:t>
                      </a:r>
                      <a:endParaRPr lang="en-GB" sz="2000" dirty="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niveau 3 (une ou plusieurs) ou plusieurs de niveau 2</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peine de niveau 4</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extLst>
                  <a:ext uri="{0D108BD9-81ED-4DB2-BD59-A6C34878D82A}">
                    <a16:rowId xmlns:a16="http://schemas.microsoft.com/office/drawing/2014/main" val="1544827548"/>
                  </a:ext>
                </a:extLst>
              </a:tr>
              <a:tr h="296174">
                <a:tc>
                  <a:txBody>
                    <a:bodyPr/>
                    <a:lstStyle/>
                    <a:p>
                      <a:pPr indent="5715" algn="ctr">
                        <a:spcBef>
                          <a:spcPts val="400"/>
                        </a:spcBef>
                        <a:spcAft>
                          <a:spcPts val="400"/>
                        </a:spcAft>
                      </a:pPr>
                      <a:r>
                        <a:rPr lang="fr-FR" sz="2000" dirty="0">
                          <a:effectLst/>
                        </a:rPr>
                        <a:t>niveau 3</a:t>
                      </a:r>
                      <a:endParaRPr lang="en-GB" sz="2000" dirty="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une seule de niveau 2</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peine de niveau 3 + 3 ans</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extLst>
                  <a:ext uri="{0D108BD9-81ED-4DB2-BD59-A6C34878D82A}">
                    <a16:rowId xmlns:a16="http://schemas.microsoft.com/office/drawing/2014/main" val="3874523695"/>
                  </a:ext>
                </a:extLst>
              </a:tr>
              <a:tr h="296174">
                <a:tc>
                  <a:txBody>
                    <a:bodyPr/>
                    <a:lstStyle/>
                    <a:p>
                      <a:pPr indent="5715" algn="ctr">
                        <a:spcBef>
                          <a:spcPts val="400"/>
                        </a:spcBef>
                        <a:spcAft>
                          <a:spcPts val="400"/>
                        </a:spcAft>
                      </a:pPr>
                      <a:r>
                        <a:rPr lang="fr-FR" sz="2000" dirty="0">
                          <a:effectLst/>
                        </a:rPr>
                        <a:t>niveau 3</a:t>
                      </a:r>
                      <a:endParaRPr lang="en-GB" sz="2000" dirty="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niveau 1 (une ou plusieurs)</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peine de niveau 3 + peine(s) de niveau 1</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extLst>
                  <a:ext uri="{0D108BD9-81ED-4DB2-BD59-A6C34878D82A}">
                    <a16:rowId xmlns:a16="http://schemas.microsoft.com/office/drawing/2014/main" val="827220956"/>
                  </a:ext>
                </a:extLst>
              </a:tr>
              <a:tr h="296174">
                <a:tc>
                  <a:txBody>
                    <a:bodyPr/>
                    <a:lstStyle/>
                    <a:p>
                      <a:pPr indent="5715" algn="ctr">
                        <a:spcBef>
                          <a:spcPts val="400"/>
                        </a:spcBef>
                        <a:spcAft>
                          <a:spcPts val="400"/>
                        </a:spcAft>
                      </a:pPr>
                      <a:r>
                        <a:rPr lang="fr-FR" sz="2000" dirty="0">
                          <a:effectLst/>
                        </a:rPr>
                        <a:t>niveau 2</a:t>
                      </a:r>
                      <a:endParaRPr lang="en-GB" sz="2000" dirty="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niveau 2 (une ou plusieurs)</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peine de niveau 3</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extLst>
                  <a:ext uri="{0D108BD9-81ED-4DB2-BD59-A6C34878D82A}">
                    <a16:rowId xmlns:a16="http://schemas.microsoft.com/office/drawing/2014/main" val="3248037969"/>
                  </a:ext>
                </a:extLst>
              </a:tr>
              <a:tr h="296174">
                <a:tc>
                  <a:txBody>
                    <a:bodyPr/>
                    <a:lstStyle/>
                    <a:p>
                      <a:pPr indent="5715" algn="ctr">
                        <a:spcBef>
                          <a:spcPts val="400"/>
                        </a:spcBef>
                        <a:spcAft>
                          <a:spcPts val="400"/>
                        </a:spcAft>
                      </a:pPr>
                      <a:r>
                        <a:rPr lang="fr-FR" sz="2000" dirty="0">
                          <a:effectLst/>
                        </a:rPr>
                        <a:t>niveau 2</a:t>
                      </a:r>
                      <a:endParaRPr lang="en-GB" sz="2000" dirty="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niveau 1 (une ou plusieurs)</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peine de niveau 2 + peine(s) de niveau 1</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extLst>
                  <a:ext uri="{0D108BD9-81ED-4DB2-BD59-A6C34878D82A}">
                    <a16:rowId xmlns:a16="http://schemas.microsoft.com/office/drawing/2014/main" val="2375103913"/>
                  </a:ext>
                </a:extLst>
              </a:tr>
              <a:tr h="296174">
                <a:tc>
                  <a:txBody>
                    <a:bodyPr/>
                    <a:lstStyle/>
                    <a:p>
                      <a:pPr indent="5715" algn="ctr">
                        <a:spcBef>
                          <a:spcPts val="400"/>
                        </a:spcBef>
                        <a:spcAft>
                          <a:spcPts val="400"/>
                        </a:spcAft>
                      </a:pPr>
                      <a:r>
                        <a:rPr lang="fr-FR" sz="2000" dirty="0">
                          <a:effectLst/>
                        </a:rPr>
                        <a:t>niveau 1</a:t>
                      </a:r>
                      <a:endParaRPr lang="en-GB" sz="2000" dirty="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niveau 1 (une ou plusieurs)</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tc>
                  <a:txBody>
                    <a:bodyPr/>
                    <a:lstStyle/>
                    <a:p>
                      <a:pPr indent="5715" algn="ctr">
                        <a:spcBef>
                          <a:spcPts val="400"/>
                        </a:spcBef>
                        <a:spcAft>
                          <a:spcPts val="400"/>
                        </a:spcAft>
                      </a:pPr>
                      <a:r>
                        <a:rPr lang="fr-FR" sz="1800" dirty="0">
                          <a:effectLst/>
                        </a:rPr>
                        <a:t>= peines de niveau 1</a:t>
                      </a:r>
                      <a:endParaRPr lang="en-GB" sz="1800" dirty="0">
                        <a:effectLst/>
                        <a:latin typeface="Times New Roman" panose="02020603050405020304" pitchFamily="18" charset="0"/>
                        <a:ea typeface="Times New Roman" panose="02020603050405020304" pitchFamily="18" charset="0"/>
                      </a:endParaRPr>
                    </a:p>
                  </a:txBody>
                  <a:tcPr marL="47679" marR="47679" marT="0" marB="0" anchor="ctr"/>
                </a:tc>
                <a:extLst>
                  <a:ext uri="{0D108BD9-81ED-4DB2-BD59-A6C34878D82A}">
                    <a16:rowId xmlns:a16="http://schemas.microsoft.com/office/drawing/2014/main" val="567089646"/>
                  </a:ext>
                </a:extLst>
              </a:tr>
            </a:tbl>
          </a:graphicData>
        </a:graphic>
      </p:graphicFrame>
      <p:sp>
        <p:nvSpPr>
          <p:cNvPr id="6" name="Rectangle 1">
            <a:extLst>
              <a:ext uri="{FF2B5EF4-FFF2-40B4-BE49-F238E27FC236}">
                <a16:creationId xmlns:a16="http://schemas.microsoft.com/office/drawing/2014/main" id="{58090FDE-C190-4E48-91F8-F8A7B6E00FA7}"/>
              </a:ext>
            </a:extLst>
          </p:cNvPr>
          <p:cNvSpPr>
            <a:spLocks noChangeArrowheads="1"/>
          </p:cNvSpPr>
          <p:nvPr/>
        </p:nvSpPr>
        <p:spPr bwMode="auto">
          <a:xfrm>
            <a:off x="3461626" y="3535362"/>
            <a:ext cx="1684004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sz="1800"/>
          </a:p>
        </p:txBody>
      </p:sp>
    </p:spTree>
    <p:extLst>
      <p:ext uri="{BB962C8B-B14F-4D97-AF65-F5344CB8AC3E}">
        <p14:creationId xmlns:p14="http://schemas.microsoft.com/office/powerpoint/2010/main" val="5490666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34160290-B751-74A3-502A-CF3C8DB49B3E}"/>
              </a:ext>
            </a:extLst>
          </p:cNvPr>
          <p:cNvGrpSpPr/>
          <p:nvPr/>
        </p:nvGrpSpPr>
        <p:grpSpPr>
          <a:xfrm>
            <a:off x="265029" y="-38682"/>
            <a:ext cx="11656033" cy="802777"/>
            <a:chOff x="0" y="1398819"/>
            <a:chExt cx="7162800" cy="1231479"/>
          </a:xfrm>
        </p:grpSpPr>
        <p:sp>
          <p:nvSpPr>
            <p:cNvPr id="5" name="Rectangle : coins arrondis 4">
              <a:extLst>
                <a:ext uri="{FF2B5EF4-FFF2-40B4-BE49-F238E27FC236}">
                  <a16:creationId xmlns:a16="http://schemas.microsoft.com/office/drawing/2014/main" id="{B094961E-22F6-9956-FB53-F63847E6F50B}"/>
                </a:ext>
              </a:extLst>
            </p:cNvPr>
            <p:cNvSpPr/>
            <p:nvPr/>
          </p:nvSpPr>
          <p:spPr>
            <a:xfrm>
              <a:off x="0" y="1398819"/>
              <a:ext cx="7162800" cy="1231479"/>
            </a:xfrm>
            <a:prstGeom prst="roundRect">
              <a:avLst/>
            </a:pr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a:lstStyle/>
            <a:p>
              <a:pPr algn="ctr"/>
              <a:endParaRPr lang="fr-BE"/>
            </a:p>
          </p:txBody>
        </p:sp>
        <p:sp>
          <p:nvSpPr>
            <p:cNvPr id="6" name="Rectangle : coins arrondis 4">
              <a:extLst>
                <a:ext uri="{FF2B5EF4-FFF2-40B4-BE49-F238E27FC236}">
                  <a16:creationId xmlns:a16="http://schemas.microsoft.com/office/drawing/2014/main" id="{C3D1D7FF-6FA3-76C6-0F9C-E059A83BDEC1}"/>
                </a:ext>
              </a:extLst>
            </p:cNvPr>
            <p:cNvSpPr txBox="1"/>
            <p:nvPr/>
          </p:nvSpPr>
          <p:spPr>
            <a:xfrm>
              <a:off x="60116" y="1458934"/>
              <a:ext cx="7042568" cy="79709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fr-FR" sz="2400" i="0" kern="1200" dirty="0"/>
                <a:t>Art. 62. </a:t>
              </a:r>
              <a:r>
                <a:rPr lang="fr-FR" sz="2400" b="1" i="0" kern="1200" dirty="0"/>
                <a:t>Concours constitué de plusieurs faits. Application</a:t>
              </a:r>
              <a:endParaRPr lang="fr-BE" sz="2400" b="1" i="0" kern="1200" dirty="0"/>
            </a:p>
          </p:txBody>
        </p:sp>
      </p:grpSp>
      <p:sp>
        <p:nvSpPr>
          <p:cNvPr id="7" name="Rectangle 1">
            <a:extLst>
              <a:ext uri="{FF2B5EF4-FFF2-40B4-BE49-F238E27FC236}">
                <a16:creationId xmlns:a16="http://schemas.microsoft.com/office/drawing/2014/main" id="{E5A728DF-16CE-AA0B-09B4-22A324F6432F}"/>
              </a:ext>
            </a:extLst>
          </p:cNvPr>
          <p:cNvSpPr>
            <a:spLocks noChangeArrowheads="1"/>
          </p:cNvSpPr>
          <p:nvPr/>
        </p:nvSpPr>
        <p:spPr bwMode="auto">
          <a:xfrm>
            <a:off x="2821967" y="7810441"/>
            <a:ext cx="11656033" cy="8360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63480" rIns="91440" bIns="6348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algn="l" defTabSz="914400" rtl="0" eaLnBrk="0" fontAlgn="base" latinLnBrk="0" hangingPunct="0">
              <a:lnSpc>
                <a:spcPct val="100000"/>
              </a:lnSpc>
              <a:spcBef>
                <a:spcPct val="0"/>
              </a:spcBef>
              <a:spcAft>
                <a:spcPct val="0"/>
              </a:spcAft>
              <a:buClrTx/>
              <a:buSzTx/>
              <a:tabLst/>
            </a:pPr>
            <a:endParaRPr kumimoji="0" lang="fr-FR" altLang="fr-FR"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000" b="0" i="0" u="none" strike="noStrike" cap="none" normalizeH="0" baseline="0" dirty="0">
                <a:ln>
                  <a:noFill/>
                </a:ln>
                <a:solidFill>
                  <a:srgbClr val="242424"/>
                </a:solidFill>
                <a:effectLst/>
                <a:latin typeface="var(--fontFamilyBase)"/>
                <a:cs typeface="Segoe UI" panose="020B0502040204020203" pitchFamily="34" charset="0"/>
              </a:rPr>
            </a:b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8" name="Rectangle : coins arrondis 7">
            <a:extLst>
              <a:ext uri="{FF2B5EF4-FFF2-40B4-BE49-F238E27FC236}">
                <a16:creationId xmlns:a16="http://schemas.microsoft.com/office/drawing/2014/main" id="{AB13B38B-C680-CD1E-5611-E85CA7711A1B}"/>
              </a:ext>
            </a:extLst>
          </p:cNvPr>
          <p:cNvSpPr/>
          <p:nvPr/>
        </p:nvSpPr>
        <p:spPr>
          <a:xfrm>
            <a:off x="0" y="711201"/>
            <a:ext cx="4067939" cy="6017703"/>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1" i="0" u="none" strike="noStrike" cap="none" normalizeH="0" baseline="0" dirty="0">
                <a:ln>
                  <a:noFill/>
                </a:ln>
                <a:solidFill>
                  <a:schemeClr val="tx1"/>
                </a:solidFill>
                <a:effectLst/>
              </a:rPr>
              <a:t>Jugement non simultané : le dernier juge tient compte de la première peine imposée. </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b="1" dirty="0">
              <a:solidFill>
                <a:schemeClr val="tx1"/>
              </a:solidFill>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1" i="0" u="none" strike="noStrike" cap="none" normalizeH="0" baseline="0" dirty="0">
                <a:ln>
                  <a:noFill/>
                </a:ln>
                <a:solidFill>
                  <a:schemeClr val="tx1"/>
                </a:solidFill>
                <a:effectLst/>
              </a:rPr>
              <a:t>Limites de la peine supplémentaire :</a:t>
            </a:r>
            <a:endParaRPr kumimoji="0" lang="fr-FR" altLang="fr-FR"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tabLst/>
            </a:pPr>
            <a:r>
              <a:rPr kumimoji="0" lang="fr-FR" altLang="fr-FR" sz="1800" b="0" i="0" u="none" strike="noStrike" cap="none" normalizeH="0" baseline="0" dirty="0">
                <a:ln>
                  <a:noFill/>
                </a:ln>
                <a:solidFill>
                  <a:schemeClr val="tx1"/>
                </a:solidFill>
                <a:effectLst/>
              </a:rPr>
              <a:t>pas plus que la peine la plus lourde dans le niveau de peine actuel</a:t>
            </a:r>
          </a:p>
          <a:p>
            <a:pPr marL="0" marR="0" lvl="0" indent="0" algn="l" defTabSz="914400" rtl="0" eaLnBrk="0" fontAlgn="base" latinLnBrk="0" hangingPunct="0">
              <a:lnSpc>
                <a:spcPct val="100000"/>
              </a:lnSpc>
              <a:spcBef>
                <a:spcPct val="0"/>
              </a:spcBef>
              <a:spcAft>
                <a:spcPct val="0"/>
              </a:spcAft>
              <a:buClrTx/>
              <a:buSzTx/>
              <a:tabLst/>
            </a:pPr>
            <a:r>
              <a:rPr kumimoji="0" lang="fr-FR" altLang="fr-FR" sz="1800" b="0" i="0" u="none" strike="noStrike" cap="none" normalizeH="0" baseline="0" dirty="0">
                <a:ln>
                  <a:noFill/>
                </a:ln>
                <a:solidFill>
                  <a:schemeClr val="tx1"/>
                </a:solidFill>
                <a:effectLst/>
              </a:rPr>
              <a:t>la somme des peines ne doit pas dépasser le maximum en cas de jugement simultané</a:t>
            </a:r>
          </a:p>
          <a:p>
            <a:pPr marL="0" marR="0" lvl="0" indent="0" algn="l" defTabSz="914400" rtl="0" eaLnBrk="0" fontAlgn="base" latinLnBrk="0" hangingPunct="0">
              <a:lnSpc>
                <a:spcPct val="100000"/>
              </a:lnSpc>
              <a:spcBef>
                <a:spcPct val="0"/>
              </a:spcBef>
              <a:spcAft>
                <a:spcPct val="0"/>
              </a:spcAft>
              <a:buClrTx/>
              <a:buSzTx/>
              <a:tabLst/>
            </a:pPr>
            <a:endParaRPr kumimoji="0" lang="fr-FR" altLang="fr-FR"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tabLst/>
            </a:pPr>
            <a:r>
              <a:rPr lang="fr-FR" altLang="fr-FR" b="1" dirty="0">
                <a:solidFill>
                  <a:schemeClr val="tx1"/>
                </a:solidFill>
              </a:rPr>
              <a:t>Le dernier juge des faits n'est pas au courant du concours d'infractions : le TAP réduit le total des peines</a:t>
            </a:r>
          </a:p>
          <a:p>
            <a:pPr marL="0" marR="0" lvl="0" indent="0" algn="l" defTabSz="914400" rtl="0" eaLnBrk="0" fontAlgn="base" latinLnBrk="0" hangingPunct="0">
              <a:lnSpc>
                <a:spcPct val="100000"/>
              </a:lnSpc>
              <a:spcBef>
                <a:spcPct val="0"/>
              </a:spcBef>
              <a:spcAft>
                <a:spcPct val="0"/>
              </a:spcAft>
              <a:buClrTx/>
              <a:buSzTx/>
              <a:tabLst/>
            </a:pPr>
            <a:endParaRPr lang="fr-FR" altLang="fr-FR" b="1" dirty="0">
              <a:solidFill>
                <a:schemeClr val="tx1"/>
              </a:solidFill>
            </a:endParaRPr>
          </a:p>
          <a:p>
            <a:pPr marL="0" marR="0" lvl="0" indent="0" algn="l" defTabSz="914400" rtl="0" eaLnBrk="0" fontAlgn="base" latinLnBrk="0" hangingPunct="0">
              <a:lnSpc>
                <a:spcPct val="100000"/>
              </a:lnSpc>
              <a:spcBef>
                <a:spcPct val="0"/>
              </a:spcBef>
              <a:spcAft>
                <a:spcPct val="0"/>
              </a:spcAft>
              <a:buClrTx/>
              <a:buSzTx/>
              <a:tabLst/>
            </a:pPr>
            <a:r>
              <a:rPr lang="fr-FR" altLang="fr-FR" b="1" dirty="0">
                <a:solidFill>
                  <a:schemeClr val="tx1"/>
                </a:solidFill>
              </a:rPr>
              <a:t>L'exclusion de la condamnation dans un autre État membre de l'UE est supprimée</a:t>
            </a:r>
          </a:p>
        </p:txBody>
      </p:sp>
      <p:sp>
        <p:nvSpPr>
          <p:cNvPr id="9" name="Rectangle : coins arrondis 8">
            <a:extLst>
              <a:ext uri="{FF2B5EF4-FFF2-40B4-BE49-F238E27FC236}">
                <a16:creationId xmlns:a16="http://schemas.microsoft.com/office/drawing/2014/main" id="{1C7EC48C-1A39-069A-B0A3-9D87B0C4ECFA}"/>
              </a:ext>
            </a:extLst>
          </p:cNvPr>
          <p:cNvSpPr/>
          <p:nvPr/>
        </p:nvSpPr>
        <p:spPr>
          <a:xfrm>
            <a:off x="4062030" y="711201"/>
            <a:ext cx="4067939" cy="6017703"/>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algn="ctr" defTabSz="914400" rtl="0" eaLnBrk="0" fontAlgn="base" latinLnBrk="0" hangingPunct="0">
              <a:lnSpc>
                <a:spcPct val="100000"/>
              </a:lnSpc>
              <a:spcBef>
                <a:spcPct val="0"/>
              </a:spcBef>
              <a:spcAft>
                <a:spcPct val="0"/>
              </a:spcAft>
              <a:buClrTx/>
              <a:buSzTx/>
              <a:tabLst/>
            </a:pPr>
            <a:r>
              <a:rPr kumimoji="0" lang="fr-FR" altLang="fr-FR" sz="1700" b="1" i="0" u="none" strike="noStrike" cap="none" normalizeH="0" baseline="0" dirty="0">
                <a:ln>
                  <a:noFill/>
                </a:ln>
                <a:solidFill>
                  <a:schemeClr val="tx1"/>
                </a:solidFill>
                <a:effectLst/>
              </a:rPr>
              <a:t>Poursuites pour :</a:t>
            </a:r>
            <a:endParaRPr kumimoji="0" lang="fr-FR" altLang="fr-FR" sz="17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tabLst/>
            </a:pPr>
            <a:r>
              <a:rPr kumimoji="0" lang="fr-FR" altLang="fr-FR" sz="1700" b="1" i="0" strike="noStrike" cap="none" normalizeH="0" baseline="0" dirty="0">
                <a:ln>
                  <a:noFill/>
                </a:ln>
                <a:solidFill>
                  <a:schemeClr val="tx1"/>
                </a:solidFill>
                <a:effectLst/>
              </a:rPr>
              <a:t>10/04/2026</a:t>
            </a:r>
            <a:r>
              <a:rPr kumimoji="0" lang="fr-FR" altLang="fr-FR" sz="1700" b="0" i="0" strike="noStrike" cap="none" normalizeH="0" baseline="0" dirty="0">
                <a:ln>
                  <a:noFill/>
                </a:ln>
                <a:solidFill>
                  <a:schemeClr val="tx1"/>
                </a:solidFill>
                <a:effectLst/>
              </a:rPr>
              <a:t> : Importation de cocaïne en association </a:t>
            </a:r>
            <a:r>
              <a:rPr lang="fr-FR" altLang="fr-FR" sz="1700" dirty="0">
                <a:solidFill>
                  <a:schemeClr val="tx1"/>
                </a:solidFill>
              </a:rPr>
              <a:t>via </a:t>
            </a:r>
            <a:r>
              <a:rPr lang="fr-FR" altLang="fr-FR" sz="1700">
                <a:solidFill>
                  <a:schemeClr val="tx1"/>
                </a:solidFill>
              </a:rPr>
              <a:t>port d’Anvers</a:t>
            </a:r>
            <a:r>
              <a:rPr kumimoji="0" lang="fr-FR" altLang="fr-FR" sz="1700" b="0" i="0" u="none" strike="noStrike" cap="none" normalizeH="0" baseline="0">
                <a:ln>
                  <a:noFill/>
                </a:ln>
                <a:solidFill>
                  <a:schemeClr val="tx1"/>
                </a:solidFill>
                <a:effectLst/>
                <a:sym typeface="Wingdings" panose="05000000000000000000" pitchFamily="2" charset="2"/>
              </a:rPr>
              <a:t> </a:t>
            </a:r>
            <a:r>
              <a:rPr kumimoji="0" lang="fr-FR" altLang="fr-FR" sz="1700" b="0" i="0" u="none" strike="noStrike" cap="none" normalizeH="0" baseline="0" dirty="0">
                <a:ln>
                  <a:noFill/>
                </a:ln>
                <a:solidFill>
                  <a:schemeClr val="tx1"/>
                </a:solidFill>
                <a:effectLst/>
              </a:rPr>
              <a:t>Niveau 4 + 8.000-800.000 euros + interdiction portuaire</a:t>
            </a:r>
          </a:p>
          <a:p>
            <a:pPr marL="0" marR="0" lvl="0" indent="0" defTabSz="914400" rtl="0" eaLnBrk="0" fontAlgn="base" latinLnBrk="0" hangingPunct="0">
              <a:lnSpc>
                <a:spcPct val="100000"/>
              </a:lnSpc>
              <a:spcBef>
                <a:spcPct val="0"/>
              </a:spcBef>
              <a:spcAft>
                <a:spcPct val="0"/>
              </a:spcAft>
              <a:buClrTx/>
              <a:buSzTx/>
              <a:tabLst/>
            </a:pPr>
            <a:endParaRPr kumimoji="0" lang="fr-FR" altLang="fr-FR" sz="17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tabLst/>
            </a:pPr>
            <a:r>
              <a:rPr kumimoji="0" lang="fr-FR" altLang="fr-FR" sz="1700" b="1" i="0" strike="noStrike" cap="none" normalizeH="0" baseline="0" dirty="0">
                <a:ln>
                  <a:noFill/>
                </a:ln>
                <a:solidFill>
                  <a:schemeClr val="tx1"/>
                </a:solidFill>
                <a:effectLst/>
              </a:rPr>
              <a:t>12/04/2026</a:t>
            </a:r>
            <a:r>
              <a:rPr kumimoji="0" lang="fr-FR" altLang="fr-FR" sz="1700" b="0" i="0" strike="noStrike" cap="none" normalizeH="0" baseline="0" dirty="0">
                <a:ln>
                  <a:noFill/>
                </a:ln>
                <a:solidFill>
                  <a:schemeClr val="tx1"/>
                </a:solidFill>
                <a:effectLst/>
              </a:rPr>
              <a:t> : Torture entraînant une atteinte à l'intégrité de troisième degré </a:t>
            </a:r>
            <a:r>
              <a:rPr kumimoji="0" lang="fr-FR" altLang="fr-FR" sz="1700" b="0" i="0" u="none" strike="noStrike" cap="none" normalizeH="0" baseline="0" dirty="0">
                <a:ln>
                  <a:noFill/>
                </a:ln>
                <a:solidFill>
                  <a:schemeClr val="tx1"/>
                </a:solidFill>
                <a:effectLst/>
                <a:sym typeface="Wingdings" panose="05000000000000000000" pitchFamily="2" charset="2"/>
              </a:rPr>
              <a:t> </a:t>
            </a:r>
            <a:r>
              <a:rPr kumimoji="0" lang="fr-FR" altLang="fr-FR" sz="1700" b="0" i="0" u="none" strike="noStrike" cap="none" normalizeH="0" baseline="0" dirty="0">
                <a:ln>
                  <a:noFill/>
                </a:ln>
                <a:solidFill>
                  <a:schemeClr val="tx1"/>
                </a:solidFill>
                <a:effectLst/>
              </a:rPr>
              <a:t>Niveau 5</a:t>
            </a:r>
          </a:p>
          <a:p>
            <a:pPr marL="0" marR="0" lvl="0" indent="0" defTabSz="914400" rtl="0" eaLnBrk="0" fontAlgn="base" latinLnBrk="0" hangingPunct="0">
              <a:lnSpc>
                <a:spcPct val="100000"/>
              </a:lnSpc>
              <a:spcBef>
                <a:spcPct val="0"/>
              </a:spcBef>
              <a:spcAft>
                <a:spcPct val="0"/>
              </a:spcAft>
              <a:buClrTx/>
              <a:buSzTx/>
              <a:tabLst/>
            </a:pPr>
            <a:endParaRPr kumimoji="0" lang="fr-FR" altLang="fr-FR" sz="17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tabLst/>
            </a:pPr>
            <a:r>
              <a:rPr kumimoji="0" lang="fr-FR" altLang="fr-FR" sz="1700" b="1" i="0" u="none" strike="noStrike" cap="none" normalizeH="0" baseline="0" dirty="0">
                <a:ln>
                  <a:noFill/>
                </a:ln>
                <a:solidFill>
                  <a:schemeClr val="tx1"/>
                </a:solidFill>
                <a:effectLst/>
              </a:rPr>
              <a:t>09/04/2026 - 16/04/2026 : </a:t>
            </a:r>
            <a:r>
              <a:rPr kumimoji="0" lang="fr-FR" altLang="fr-FR" sz="1700" b="0" i="0" strike="noStrike" cap="none" normalizeH="0" baseline="0" dirty="0">
                <a:ln>
                  <a:noFill/>
                </a:ln>
                <a:solidFill>
                  <a:schemeClr val="tx1"/>
                </a:solidFill>
                <a:effectLst/>
              </a:rPr>
              <a:t>Participation à une organisation criminelle </a:t>
            </a:r>
            <a:r>
              <a:rPr kumimoji="0" lang="fr-FR" altLang="fr-FR" sz="1700" b="0" i="0" u="none" strike="noStrike" cap="none" normalizeH="0" baseline="0" dirty="0">
                <a:ln>
                  <a:noFill/>
                </a:ln>
                <a:solidFill>
                  <a:schemeClr val="tx1"/>
                </a:solidFill>
                <a:effectLst/>
                <a:sym typeface="Wingdings" panose="05000000000000000000" pitchFamily="2" charset="2"/>
              </a:rPr>
              <a:t> </a:t>
            </a:r>
            <a:r>
              <a:rPr kumimoji="0" lang="fr-FR" altLang="fr-FR" sz="1700" b="0" i="0" u="none" strike="noStrike" cap="none" normalizeH="0" baseline="0" dirty="0">
                <a:ln>
                  <a:noFill/>
                </a:ln>
                <a:solidFill>
                  <a:schemeClr val="tx1"/>
                </a:solidFill>
                <a:effectLst/>
              </a:rPr>
              <a:t>Niveau 2</a:t>
            </a:r>
          </a:p>
          <a:p>
            <a:pPr marL="0" marR="0" lvl="0" indent="0" defTabSz="914400" rtl="0" eaLnBrk="0" fontAlgn="base" latinLnBrk="0" hangingPunct="0">
              <a:lnSpc>
                <a:spcPct val="100000"/>
              </a:lnSpc>
              <a:spcBef>
                <a:spcPct val="0"/>
              </a:spcBef>
              <a:spcAft>
                <a:spcPct val="0"/>
              </a:spcAft>
              <a:buClrTx/>
              <a:buSzTx/>
              <a:tabLst/>
            </a:pPr>
            <a:endParaRPr kumimoji="0" lang="fr-FR" altLang="fr-FR" sz="1700" b="0" i="0" u="none" strike="noStrike" cap="none" normalizeH="0" baseline="0" dirty="0">
              <a:ln>
                <a:noFill/>
              </a:ln>
              <a:solidFill>
                <a:schemeClr val="tx1"/>
              </a:solidFill>
              <a:effectLst/>
            </a:endParaRPr>
          </a:p>
          <a:p>
            <a:pPr marR="0" lvl="0" defTabSz="914400" rtl="0" eaLnBrk="0" fontAlgn="base" latinLnBrk="0" hangingPunct="0">
              <a:lnSpc>
                <a:spcPct val="100000"/>
              </a:lnSpc>
              <a:spcBef>
                <a:spcPct val="0"/>
              </a:spcBef>
              <a:spcAft>
                <a:spcPct val="0"/>
              </a:spcAft>
              <a:buClrTx/>
              <a:buSzTx/>
              <a:tabLst/>
            </a:pPr>
            <a:r>
              <a:rPr kumimoji="0" lang="fr-FR" altLang="fr-FR" sz="1700" b="1" i="0" u="none" strike="noStrike" cap="none" normalizeH="0" baseline="0" dirty="0">
                <a:ln>
                  <a:noFill/>
                </a:ln>
                <a:solidFill>
                  <a:schemeClr val="tx1"/>
                </a:solidFill>
                <a:effectLst/>
              </a:rPr>
              <a:t>Peine maximale :</a:t>
            </a:r>
            <a:endParaRPr kumimoji="0" lang="fr-FR" altLang="fr-FR" sz="17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tabLst/>
            </a:pPr>
            <a:r>
              <a:rPr kumimoji="0" lang="fr-FR" altLang="fr-FR" sz="1700" b="0" i="0" u="none" strike="noStrike" cap="none" normalizeH="0" baseline="0" dirty="0">
                <a:ln>
                  <a:noFill/>
                </a:ln>
                <a:solidFill>
                  <a:schemeClr val="tx1"/>
                </a:solidFill>
                <a:effectLst/>
              </a:rPr>
              <a:t>Niveau 6</a:t>
            </a:r>
          </a:p>
          <a:p>
            <a:pPr marL="0" marR="0" lvl="0" indent="0" defTabSz="914400" rtl="0" eaLnBrk="0" fontAlgn="base" latinLnBrk="0" hangingPunct="0">
              <a:lnSpc>
                <a:spcPct val="100000"/>
              </a:lnSpc>
              <a:spcBef>
                <a:spcPct val="0"/>
              </a:spcBef>
              <a:spcAft>
                <a:spcPct val="0"/>
              </a:spcAft>
              <a:buClrTx/>
              <a:buSzTx/>
              <a:tabLst/>
            </a:pPr>
            <a:r>
              <a:rPr kumimoji="0" lang="fr-FR" altLang="fr-FR" sz="1700" b="0" i="0" u="none" strike="noStrike" cap="none" normalizeH="0" baseline="0" dirty="0">
                <a:ln>
                  <a:noFill/>
                </a:ln>
                <a:solidFill>
                  <a:schemeClr val="tx1"/>
                </a:solidFill>
                <a:effectLst/>
              </a:rPr>
              <a:t>Amende de 800.000 euros (éventuellement déterminée sur la base du profit attendu ou obtenu du délit)</a:t>
            </a:r>
          </a:p>
          <a:p>
            <a:pPr marL="0" marR="0" lvl="0" indent="0" defTabSz="914400" rtl="0" eaLnBrk="0" fontAlgn="base" latinLnBrk="0" hangingPunct="0">
              <a:lnSpc>
                <a:spcPct val="100000"/>
              </a:lnSpc>
              <a:spcBef>
                <a:spcPct val="0"/>
              </a:spcBef>
              <a:spcAft>
                <a:spcPct val="0"/>
              </a:spcAft>
              <a:buClrTx/>
              <a:buSzTx/>
              <a:tabLst/>
            </a:pPr>
            <a:r>
              <a:rPr kumimoji="0" lang="fr-FR" altLang="fr-FR" sz="1700" b="0" i="0" u="none" strike="noStrike" cap="none" normalizeH="0" baseline="0" dirty="0">
                <a:ln>
                  <a:noFill/>
                </a:ln>
                <a:solidFill>
                  <a:schemeClr val="tx1"/>
                </a:solidFill>
                <a:effectLst/>
              </a:rPr>
              <a:t>Interdiction portuaire</a:t>
            </a:r>
          </a:p>
          <a:p>
            <a:pPr marL="0" marR="0" lvl="0" indent="0" defTabSz="914400" rtl="0" eaLnBrk="0" fontAlgn="base" latinLnBrk="0" hangingPunct="0">
              <a:lnSpc>
                <a:spcPct val="100000"/>
              </a:lnSpc>
              <a:spcBef>
                <a:spcPct val="0"/>
              </a:spcBef>
              <a:spcAft>
                <a:spcPct val="0"/>
              </a:spcAft>
              <a:buClrTx/>
              <a:buSzTx/>
              <a:tabLst/>
            </a:pPr>
            <a:r>
              <a:rPr kumimoji="0" lang="fr-FR" altLang="fr-FR" sz="1700" b="0" i="0" u="none" strike="noStrike" cap="none" normalizeH="0" baseline="0" dirty="0">
                <a:ln>
                  <a:noFill/>
                </a:ln>
                <a:solidFill>
                  <a:schemeClr val="tx1"/>
                </a:solidFill>
                <a:effectLst/>
              </a:rPr>
              <a:t>Confiscation, déchéance du droit de conduire</a:t>
            </a:r>
          </a:p>
        </p:txBody>
      </p:sp>
      <p:sp>
        <p:nvSpPr>
          <p:cNvPr id="10" name="Rectangle : coins arrondis 9">
            <a:extLst>
              <a:ext uri="{FF2B5EF4-FFF2-40B4-BE49-F238E27FC236}">
                <a16:creationId xmlns:a16="http://schemas.microsoft.com/office/drawing/2014/main" id="{A813AED7-D51B-DBE0-6C9E-E5B684164078}"/>
              </a:ext>
            </a:extLst>
          </p:cNvPr>
          <p:cNvSpPr/>
          <p:nvPr/>
        </p:nvSpPr>
        <p:spPr>
          <a:xfrm>
            <a:off x="8124060" y="711200"/>
            <a:ext cx="4067939" cy="6017703"/>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tabLst/>
            </a:pPr>
            <a:endParaRPr kumimoji="0" lang="fr-FR" altLang="fr-FR" sz="1800" b="0" i="0" u="none" strike="noStrike" cap="none" normalizeH="0" baseline="0" dirty="0">
              <a:ln>
                <a:noFill/>
              </a:ln>
              <a:solidFill>
                <a:schemeClr val="tx1"/>
              </a:solidFill>
              <a:effectLst/>
            </a:endParaRPr>
          </a:p>
          <a:p>
            <a:pPr marR="0" lvl="0" algn="l" defTabSz="914400" rtl="0" eaLnBrk="0" fontAlgn="base" latinLnBrk="0" hangingPunct="0">
              <a:lnSpc>
                <a:spcPct val="100000"/>
              </a:lnSpc>
              <a:spcBef>
                <a:spcPct val="0"/>
              </a:spcBef>
              <a:spcAft>
                <a:spcPct val="0"/>
              </a:spcAft>
              <a:buClrTx/>
              <a:buSzTx/>
              <a:tabLst/>
            </a:pPr>
            <a:r>
              <a:rPr kumimoji="0" lang="fr-FR" altLang="fr-FR" sz="1800" b="1" i="0" u="none" strike="noStrike" cap="none" normalizeH="0" baseline="0" dirty="0">
                <a:ln>
                  <a:noFill/>
                </a:ln>
                <a:solidFill>
                  <a:schemeClr val="tx1"/>
                </a:solidFill>
                <a:effectLst/>
              </a:rPr>
              <a:t>Après que le jugement soit devenu définitif le 31/12/2026, un autre fait est révélé :</a:t>
            </a:r>
          </a:p>
          <a:p>
            <a:pPr marR="0" lvl="0" algn="l" defTabSz="914400" rtl="0" eaLnBrk="0" fontAlgn="base" latinLnBrk="0" hangingPunct="0">
              <a:lnSpc>
                <a:spcPct val="100000"/>
              </a:lnSpc>
              <a:spcBef>
                <a:spcPct val="0"/>
              </a:spcBef>
              <a:spcAft>
                <a:spcPct val="0"/>
              </a:spcAft>
              <a:buClrTx/>
              <a:buSzTx/>
              <a:tabLst/>
            </a:pPr>
            <a:endParaRPr kumimoji="0" lang="fr-FR" altLang="fr-FR"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tabLst/>
            </a:pPr>
            <a:r>
              <a:rPr kumimoji="0" lang="fr-FR" altLang="fr-FR" sz="1800" b="1" i="0" u="none" strike="noStrike" cap="none" normalizeH="0" baseline="0" dirty="0">
                <a:ln>
                  <a:noFill/>
                </a:ln>
                <a:solidFill>
                  <a:schemeClr val="tx1"/>
                </a:solidFill>
                <a:effectLst/>
              </a:rPr>
              <a:t>01/05/2026</a:t>
            </a:r>
            <a:r>
              <a:rPr kumimoji="0" lang="fr-FR" altLang="fr-FR" sz="1800" b="0" i="0" u="none" strike="noStrike" cap="none" normalizeH="0" baseline="0" dirty="0">
                <a:ln>
                  <a:noFill/>
                </a:ln>
                <a:solidFill>
                  <a:schemeClr val="tx1"/>
                </a:solidFill>
                <a:effectLst/>
              </a:rPr>
              <a:t> : Vol simple</a:t>
            </a:r>
          </a:p>
          <a:p>
            <a:pPr marL="742950" marR="0" lvl="1"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à"/>
              <a:tabLst/>
            </a:pPr>
            <a:r>
              <a:rPr kumimoji="0" lang="fr-FR" altLang="fr-FR" sz="1800" b="0" i="0" u="none" strike="noStrike" cap="none" normalizeH="0" baseline="0" dirty="0">
                <a:ln>
                  <a:noFill/>
                </a:ln>
                <a:solidFill>
                  <a:schemeClr val="tx1"/>
                </a:solidFill>
                <a:effectLst/>
              </a:rPr>
              <a:t>Peine de niveau 2</a:t>
            </a:r>
          </a:p>
          <a:p>
            <a:pPr marL="742950" marR="0" lvl="1"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à"/>
              <a:tabLst/>
            </a:pPr>
            <a:endParaRPr kumimoji="0" lang="fr-FR" altLang="fr-FR" sz="1800" b="0" i="0" u="none" strike="noStrike" cap="none" normalizeH="0" baseline="0" dirty="0">
              <a:ln>
                <a:noFill/>
              </a:ln>
              <a:solidFill>
                <a:schemeClr val="tx1"/>
              </a:solidFill>
              <a:effectLst/>
            </a:endParaRPr>
          </a:p>
          <a:p>
            <a:pPr marL="88900" marR="0" lvl="1" algn="l" defTabSz="914400" rtl="0" eaLnBrk="0" fontAlgn="base" latinLnBrk="0" hangingPunct="0">
              <a:lnSpc>
                <a:spcPct val="100000"/>
              </a:lnSpc>
              <a:spcBef>
                <a:spcPct val="0"/>
              </a:spcBef>
              <a:spcAft>
                <a:spcPct val="0"/>
              </a:spcAft>
              <a:buClrTx/>
              <a:buSzTx/>
              <a:tabLst/>
            </a:pPr>
            <a:r>
              <a:rPr kumimoji="0" lang="fr-FR" altLang="fr-FR" sz="1800" b="1" i="0" u="none" strike="noStrike" cap="none" normalizeH="0" baseline="0" dirty="0">
                <a:ln>
                  <a:noFill/>
                </a:ln>
                <a:solidFill>
                  <a:schemeClr val="tx1"/>
                </a:solidFill>
                <a:effectLst/>
              </a:rPr>
              <a:t>Peine maximale : </a:t>
            </a:r>
          </a:p>
          <a:p>
            <a:pPr marL="88900" marR="0" lvl="1" algn="l" defTabSz="914400" rtl="0" eaLnBrk="0" fontAlgn="base" latinLnBrk="0" hangingPunct="0">
              <a:lnSpc>
                <a:spcPct val="100000"/>
              </a:lnSpc>
              <a:spcBef>
                <a:spcPct val="0"/>
              </a:spcBef>
              <a:spcAft>
                <a:spcPct val="0"/>
              </a:spcAft>
              <a:buClrTx/>
              <a:buSzTx/>
              <a:tabLst>
                <a:tab pos="444500" algn="l"/>
              </a:tabLst>
            </a:pPr>
            <a:r>
              <a:rPr lang="fr-FR" altLang="fr-FR" dirty="0"/>
              <a:t>	</a:t>
            </a:r>
            <a:r>
              <a:rPr lang="fr-FR" altLang="fr-FR" dirty="0">
                <a:solidFill>
                  <a:schemeClr val="tx1"/>
                </a:solidFill>
              </a:rPr>
              <a:t>L</a:t>
            </a:r>
            <a:r>
              <a:rPr kumimoji="0" lang="fr-FR" altLang="fr-FR" sz="1800" b="0" i="0" u="none" strike="noStrike" cap="none" normalizeH="0" baseline="0" dirty="0">
                <a:ln>
                  <a:noFill/>
                </a:ln>
                <a:solidFill>
                  <a:schemeClr val="tx1"/>
                </a:solidFill>
                <a:effectLst/>
              </a:rPr>
              <a:t>imites du niveau 2 (peut éventuellement être une peine de probation, etc.)</a:t>
            </a:r>
          </a:p>
          <a:p>
            <a:pPr marL="457200" marR="0" lvl="1" indent="0" algn="l" defTabSz="914400" rtl="0" eaLnBrk="0" fontAlgn="base" latinLnBrk="0" hangingPunct="0">
              <a:lnSpc>
                <a:spcPct val="100000"/>
              </a:lnSpc>
              <a:spcBef>
                <a:spcPct val="0"/>
              </a:spcBef>
              <a:spcAft>
                <a:spcPct val="0"/>
              </a:spcAft>
              <a:buClrTx/>
              <a:buSzTx/>
              <a:tabLst>
                <a:tab pos="444500" algn="l"/>
              </a:tabLst>
            </a:pPr>
            <a:r>
              <a:rPr kumimoji="0" lang="fr-FR" altLang="fr-FR" sz="1800" b="0" i="0" u="none" strike="noStrike" cap="none" normalizeH="0" baseline="0" dirty="0">
                <a:ln>
                  <a:noFill/>
                </a:ln>
                <a:solidFill>
                  <a:schemeClr val="tx1"/>
                </a:solidFill>
                <a:effectLst/>
              </a:rPr>
              <a:t>Peine ajoutée au premier jugement avec la peine pour ce fait : max. niveau 6</a:t>
            </a:r>
          </a:p>
        </p:txBody>
      </p:sp>
    </p:spTree>
    <p:extLst>
      <p:ext uri="{BB962C8B-B14F-4D97-AF65-F5344CB8AC3E}">
        <p14:creationId xmlns:p14="http://schemas.microsoft.com/office/powerpoint/2010/main" val="170577798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gradFill>
          <a:gsLst>
            <a:gs pos="92000">
              <a:schemeClr val="accent6">
                <a:lumMod val="75000"/>
              </a:schemeClr>
            </a:gs>
            <a:gs pos="0">
              <a:schemeClr val="accent6">
                <a:lumMod val="60000"/>
                <a:lumOff val="40000"/>
              </a:schemeClr>
            </a:gs>
            <a:gs pos="24000">
              <a:schemeClr val="accent6">
                <a:lumMod val="20000"/>
                <a:lumOff val="80000"/>
              </a:schemeClr>
            </a:gs>
          </a:gsLst>
          <a:lin ang="5400000" scaled="1"/>
        </a:gradFill>
        <a:effectLst/>
      </p:bgPr>
    </p:bg>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257994" y="1367332"/>
            <a:ext cx="5514156" cy="3899101"/>
          </a:xfrm>
          <a:ln>
            <a:solidFill>
              <a:schemeClr val="accent6">
                <a:lumMod val="50000"/>
              </a:schemeClr>
            </a:solidFill>
          </a:ln>
        </p:spPr>
        <p:txBody>
          <a:bodyPr>
            <a:noAutofit/>
          </a:bodyPr>
          <a:lstStyle/>
          <a:p>
            <a:pPr marL="0" indent="0">
              <a:buNone/>
            </a:pPr>
            <a:r>
              <a:rPr lang="nl-BE" sz="2400" b="1" dirty="0"/>
              <a:t>Art. 63. </a:t>
            </a:r>
            <a:r>
              <a:rPr lang="fr-FR" sz="2400" b="1" dirty="0"/>
              <a:t>L’imputation de la détention avant jugement définitif</a:t>
            </a:r>
          </a:p>
          <a:p>
            <a:pPr marL="0" indent="0">
              <a:buNone/>
            </a:pPr>
            <a:r>
              <a:rPr lang="fr-FR" sz="2400" i="1" dirty="0">
                <a:effectLst/>
                <a:ea typeface="Times New Roman" panose="02020603050405020304" pitchFamily="18" charset="0"/>
              </a:rPr>
              <a:t>Lorsque le juge prononce une autre peine qu’une peine d’emprisonnement, il tient compte de la détention subie avant que la condamnation ne soit devenue définitive ou de la durée de la mesure provisoire de placement en régime fermé à l’égard d’un mineur ayant commis un fait qualifié infraction, dans le choix de la peine et la détermination du taux de la peine.</a:t>
            </a:r>
          </a:p>
          <a:p>
            <a:endParaRPr lang="fr-FR" sz="2400" i="1" dirty="0"/>
          </a:p>
        </p:txBody>
      </p:sp>
      <p:sp>
        <p:nvSpPr>
          <p:cNvPr id="5" name="Espace réservé du numéro de diapositive 4">
            <a:extLst>
              <a:ext uri="{FF2B5EF4-FFF2-40B4-BE49-F238E27FC236}">
                <a16:creationId xmlns:a16="http://schemas.microsoft.com/office/drawing/2014/main" id="{A0E823C3-B19E-B03B-C180-8747CAAC75FE}"/>
              </a:ext>
            </a:extLst>
          </p:cNvPr>
          <p:cNvSpPr>
            <a:spLocks noGrp="1"/>
          </p:cNvSpPr>
          <p:nvPr>
            <p:ph type="sldNum" sz="quarter" idx="12"/>
          </p:nvPr>
        </p:nvSpPr>
        <p:spPr/>
        <p:txBody>
          <a:bodyPr/>
          <a:lstStyle/>
          <a:p>
            <a:fld id="{936F8E82-FA06-4262-BC24-5C54F77931AE}" type="slidenum">
              <a:rPr lang="nl-BE" smtClean="0"/>
              <a:t>74</a:t>
            </a:fld>
            <a:endParaRPr lang="nl-BE"/>
          </a:p>
        </p:txBody>
      </p:sp>
      <p:sp>
        <p:nvSpPr>
          <p:cNvPr id="7" name="Titel 1">
            <a:extLst>
              <a:ext uri="{FF2B5EF4-FFF2-40B4-BE49-F238E27FC236}">
                <a16:creationId xmlns:a16="http://schemas.microsoft.com/office/drawing/2014/main" id="{BA840378-22A0-9B02-0DC7-2CF7924ABF54}"/>
              </a:ext>
            </a:extLst>
          </p:cNvPr>
          <p:cNvSpPr>
            <a:spLocks noGrp="1"/>
          </p:cNvSpPr>
          <p:nvPr>
            <p:ph type="title"/>
          </p:nvPr>
        </p:nvSpPr>
        <p:spPr>
          <a:xfrm>
            <a:off x="61144" y="0"/>
            <a:ext cx="7055380" cy="816042"/>
          </a:xfrm>
        </p:spPr>
        <p:txBody>
          <a:bodyPr>
            <a:normAutofit fontScale="90000"/>
          </a:bodyPr>
          <a:lstStyle/>
          <a:p>
            <a:r>
              <a:rPr lang="fr-BE" sz="2000" dirty="0">
                <a:latin typeface="+mn-lt"/>
              </a:rPr>
              <a:t>Livre Ier  Chapitre 4. Les peines </a:t>
            </a:r>
            <a:br>
              <a:rPr lang="nl-BE" sz="2000" i="1" dirty="0">
                <a:latin typeface="+mn-lt"/>
                <a:cs typeface="Times New Roman" panose="02020603050405020304" pitchFamily="18" charset="0"/>
              </a:rPr>
            </a:br>
            <a:r>
              <a:rPr lang="nl-BE" sz="2000" i="1" dirty="0">
                <a:latin typeface="+mn-lt"/>
                <a:cs typeface="Times New Roman" panose="02020603050405020304" pitchFamily="18" charset="0"/>
              </a:rPr>
              <a:t> </a:t>
            </a:r>
            <a:r>
              <a:rPr lang="nl-BE" sz="2000" b="1" i="1" dirty="0" err="1">
                <a:latin typeface="+mn-lt"/>
                <a:cs typeface="Times New Roman" panose="02020603050405020304" pitchFamily="18" charset="0"/>
              </a:rPr>
              <a:t>Section</a:t>
            </a:r>
            <a:r>
              <a:rPr lang="nl-BE" sz="2000" b="1" i="1" dirty="0">
                <a:latin typeface="+mn-lt"/>
                <a:cs typeface="Times New Roman" panose="02020603050405020304" pitchFamily="18" charset="0"/>
              </a:rPr>
              <a:t>  11, </a:t>
            </a:r>
            <a:r>
              <a:rPr lang="nl-BE" sz="2000" b="1" i="1" dirty="0" err="1">
                <a:latin typeface="+mn-lt"/>
                <a:cs typeface="Times New Roman" panose="02020603050405020304" pitchFamily="18" charset="0"/>
              </a:rPr>
              <a:t>Fixation</a:t>
            </a:r>
            <a:r>
              <a:rPr lang="nl-BE" sz="2000" b="1" i="1" dirty="0">
                <a:latin typeface="+mn-lt"/>
                <a:cs typeface="Times New Roman" panose="02020603050405020304" pitchFamily="18" charset="0"/>
              </a:rPr>
              <a:t> de la </a:t>
            </a:r>
            <a:r>
              <a:rPr lang="nl-BE" sz="2000" b="1" i="1" dirty="0" err="1">
                <a:latin typeface="+mn-lt"/>
                <a:cs typeface="Times New Roman" panose="02020603050405020304" pitchFamily="18" charset="0"/>
              </a:rPr>
              <a:t>peine</a:t>
            </a:r>
            <a:br>
              <a:rPr lang="nl-BE" sz="2000" dirty="0"/>
            </a:br>
            <a:endParaRPr lang="nl-BE" sz="2000" dirty="0"/>
          </a:p>
        </p:txBody>
      </p:sp>
      <p:sp>
        <p:nvSpPr>
          <p:cNvPr id="9" name="ZoneTexte 8">
            <a:extLst>
              <a:ext uri="{FF2B5EF4-FFF2-40B4-BE49-F238E27FC236}">
                <a16:creationId xmlns:a16="http://schemas.microsoft.com/office/drawing/2014/main" id="{A0B84AC9-F0ED-1890-1571-8257B9EC8B13}"/>
              </a:ext>
            </a:extLst>
          </p:cNvPr>
          <p:cNvSpPr txBox="1"/>
          <p:nvPr/>
        </p:nvSpPr>
        <p:spPr>
          <a:xfrm>
            <a:off x="5969000" y="136525"/>
            <a:ext cx="6070600" cy="6360716"/>
          </a:xfrm>
          <a:prstGeom prst="rect">
            <a:avLst/>
          </a:prstGeom>
          <a:noFill/>
        </p:spPr>
        <p:txBody>
          <a:bodyPr wrap="square">
            <a:spAutoFit/>
          </a:bodyPr>
          <a:lstStyle/>
          <a:p>
            <a:pPr indent="0" algn="just">
              <a:spcBef>
                <a:spcPts val="400"/>
              </a:spcBef>
              <a:spcAft>
                <a:spcPts val="400"/>
              </a:spcAft>
              <a:buNone/>
            </a:pPr>
            <a:r>
              <a:rPr lang="fr-BE" sz="2400" dirty="0">
                <a:effectLst/>
                <a:ea typeface="Times New Roman" panose="02020603050405020304" pitchFamily="18" charset="0"/>
              </a:rPr>
              <a:t>Comme l’emprisonnement doit constituer </a:t>
            </a:r>
            <a:r>
              <a:rPr lang="fr-BE" sz="2400" b="1" dirty="0">
                <a:effectLst/>
                <a:ea typeface="Times New Roman" panose="02020603050405020304" pitchFamily="18" charset="0"/>
              </a:rPr>
              <a:t>l’ultime recours</a:t>
            </a:r>
            <a:r>
              <a:rPr lang="fr-BE" sz="2400" dirty="0">
                <a:effectLst/>
                <a:ea typeface="Times New Roman" panose="02020603050405020304" pitchFamily="18" charset="0"/>
              </a:rPr>
              <a:t>, le juge est appelé, même après une détention préventive subie, à envisager par préférence les autres peines lorsqu’il peut prononcer une peine de niveau 2.</a:t>
            </a:r>
          </a:p>
          <a:p>
            <a:pPr indent="0" algn="just">
              <a:spcBef>
                <a:spcPts val="400"/>
              </a:spcBef>
              <a:spcAft>
                <a:spcPts val="400"/>
              </a:spcAft>
              <a:buNone/>
            </a:pPr>
            <a:endParaRPr lang="en-GB" sz="2400" dirty="0">
              <a:effectLst/>
              <a:ea typeface="Times New Roman" panose="02020603050405020304" pitchFamily="18" charset="0"/>
            </a:endParaRPr>
          </a:p>
          <a:p>
            <a:pPr indent="0" algn="just">
              <a:spcBef>
                <a:spcPts val="400"/>
              </a:spcBef>
              <a:spcAft>
                <a:spcPts val="400"/>
              </a:spcAft>
              <a:buNone/>
            </a:pPr>
            <a:r>
              <a:rPr lang="fr-BE" sz="2400" dirty="0">
                <a:effectLst/>
                <a:ea typeface="Times New Roman" panose="02020603050405020304" pitchFamily="18" charset="0"/>
              </a:rPr>
              <a:t>Afin de l’encourager en ce sens, l’article 63 dispose que le juge doit prendre en compte la détention préventive déjà subie pour justifier, le cas échéant, la prononciation d’une peine autre que l’emprisonnement.</a:t>
            </a:r>
          </a:p>
          <a:p>
            <a:pPr indent="0" algn="just">
              <a:spcBef>
                <a:spcPts val="400"/>
              </a:spcBef>
              <a:spcAft>
                <a:spcPts val="400"/>
              </a:spcAft>
              <a:buNone/>
            </a:pPr>
            <a:endParaRPr lang="en-GB" sz="2400" dirty="0">
              <a:effectLst/>
              <a:ea typeface="Times New Roman" panose="02020603050405020304" pitchFamily="18" charset="0"/>
            </a:endParaRPr>
          </a:p>
          <a:p>
            <a:r>
              <a:rPr lang="nl-BE" sz="2400" i="1" dirty="0">
                <a:cs typeface="Times New Roman" panose="02020603050405020304" pitchFamily="18" charset="0"/>
              </a:rPr>
              <a:t>NB</a:t>
            </a:r>
            <a:r>
              <a:rPr lang="nl-BE" sz="2400" dirty="0">
                <a:cs typeface="Times New Roman" panose="02020603050405020304" pitchFamily="18" charset="0"/>
              </a:rPr>
              <a:t>. La </a:t>
            </a:r>
            <a:r>
              <a:rPr lang="nl-BE" sz="2400" dirty="0" err="1">
                <a:cs typeface="Times New Roman" panose="02020603050405020304" pitchFamily="18" charset="0"/>
              </a:rPr>
              <a:t>détention</a:t>
            </a:r>
            <a:r>
              <a:rPr lang="nl-BE" sz="2400" dirty="0">
                <a:cs typeface="Times New Roman" panose="02020603050405020304" pitchFamily="18" charset="0"/>
              </a:rPr>
              <a:t> </a:t>
            </a:r>
            <a:r>
              <a:rPr lang="nl-BE" sz="2400" dirty="0" err="1">
                <a:cs typeface="Times New Roman" panose="02020603050405020304" pitchFamily="18" charset="0"/>
              </a:rPr>
              <a:t>préventive</a:t>
            </a:r>
            <a:r>
              <a:rPr lang="nl-BE" sz="2400" dirty="0">
                <a:cs typeface="Times New Roman" panose="02020603050405020304" pitchFamily="18" charset="0"/>
              </a:rPr>
              <a:t> ne sera pas </a:t>
            </a:r>
            <a:r>
              <a:rPr lang="nl-BE" sz="2400" dirty="0" err="1">
                <a:cs typeface="Times New Roman" panose="02020603050405020304" pitchFamily="18" charset="0"/>
              </a:rPr>
              <a:t>considérée</a:t>
            </a:r>
            <a:r>
              <a:rPr lang="nl-BE" sz="2400" dirty="0">
                <a:cs typeface="Times New Roman" panose="02020603050405020304" pitchFamily="18" charset="0"/>
              </a:rPr>
              <a:t> comme </a:t>
            </a:r>
            <a:r>
              <a:rPr lang="nl-BE" sz="2400" dirty="0" err="1">
                <a:cs typeface="Times New Roman" panose="02020603050405020304" pitchFamily="18" charset="0"/>
              </a:rPr>
              <a:t>inopérante</a:t>
            </a:r>
            <a:r>
              <a:rPr lang="nl-BE" sz="2400" dirty="0">
                <a:cs typeface="Times New Roman" panose="02020603050405020304" pitchFamily="18" charset="0"/>
              </a:rPr>
              <a:t> et pas de </a:t>
            </a:r>
            <a:r>
              <a:rPr lang="nl-BE" sz="2400" dirty="0" err="1">
                <a:cs typeface="Times New Roman" panose="02020603050405020304" pitchFamily="18" charset="0"/>
              </a:rPr>
              <a:t>droit</a:t>
            </a:r>
            <a:r>
              <a:rPr lang="nl-BE" sz="2400" dirty="0">
                <a:cs typeface="Times New Roman" panose="02020603050405020304" pitchFamily="18" charset="0"/>
              </a:rPr>
              <a:t> à </a:t>
            </a:r>
            <a:r>
              <a:rPr lang="nl-BE" sz="2400" dirty="0" err="1">
                <a:cs typeface="Times New Roman" panose="02020603050405020304" pitchFamily="18" charset="0"/>
              </a:rPr>
              <a:t>l’indemnisation</a:t>
            </a:r>
            <a:r>
              <a:rPr lang="nl-BE" sz="2400" dirty="0">
                <a:cs typeface="Times New Roman" panose="02020603050405020304" pitchFamily="18" charset="0"/>
              </a:rPr>
              <a:t> </a:t>
            </a:r>
            <a:r>
              <a:rPr lang="nl-BE" sz="2400" dirty="0" err="1">
                <a:cs typeface="Times New Roman" panose="02020603050405020304" pitchFamily="18" charset="0"/>
              </a:rPr>
              <a:t>puisque</a:t>
            </a:r>
            <a:r>
              <a:rPr lang="nl-BE" sz="2400" dirty="0">
                <a:cs typeface="Times New Roman" panose="02020603050405020304" pitchFamily="18" charset="0"/>
              </a:rPr>
              <a:t> </a:t>
            </a:r>
            <a:r>
              <a:rPr lang="nl-BE" sz="2400" dirty="0" err="1">
                <a:cs typeface="Times New Roman" panose="02020603050405020304" pitchFamily="18" charset="0"/>
              </a:rPr>
              <a:t>le</a:t>
            </a:r>
            <a:r>
              <a:rPr lang="nl-BE" sz="2400" dirty="0">
                <a:cs typeface="Times New Roman" panose="02020603050405020304" pitchFamily="18" charset="0"/>
              </a:rPr>
              <a:t> </a:t>
            </a:r>
            <a:r>
              <a:rPr lang="nl-BE" sz="2400" dirty="0" err="1">
                <a:cs typeface="Times New Roman" panose="02020603050405020304" pitchFamily="18" charset="0"/>
              </a:rPr>
              <a:t>prévenu</a:t>
            </a:r>
            <a:r>
              <a:rPr lang="nl-BE" sz="2400" dirty="0">
                <a:cs typeface="Times New Roman" panose="02020603050405020304" pitchFamily="18" charset="0"/>
              </a:rPr>
              <a:t> </a:t>
            </a:r>
            <a:r>
              <a:rPr lang="nl-BE" sz="2400" dirty="0" err="1">
                <a:cs typeface="Times New Roman" panose="02020603050405020304" pitchFamily="18" charset="0"/>
              </a:rPr>
              <a:t>est</a:t>
            </a:r>
            <a:r>
              <a:rPr lang="nl-BE" sz="2400" dirty="0">
                <a:cs typeface="Times New Roman" panose="02020603050405020304" pitchFamily="18" charset="0"/>
              </a:rPr>
              <a:t> </a:t>
            </a:r>
            <a:r>
              <a:rPr lang="nl-BE" sz="2400" dirty="0" err="1">
                <a:cs typeface="Times New Roman" panose="02020603050405020304" pitchFamily="18" charset="0"/>
              </a:rPr>
              <a:t>reconnu</a:t>
            </a:r>
            <a:r>
              <a:rPr lang="nl-BE" sz="2400" dirty="0">
                <a:cs typeface="Times New Roman" panose="02020603050405020304" pitchFamily="18" charset="0"/>
              </a:rPr>
              <a:t> </a:t>
            </a:r>
            <a:r>
              <a:rPr lang="nl-BE" sz="2400" dirty="0" err="1">
                <a:cs typeface="Times New Roman" panose="02020603050405020304" pitchFamily="18" charset="0"/>
              </a:rPr>
              <a:t>coupable</a:t>
            </a:r>
            <a:r>
              <a:rPr lang="nl-BE" sz="2400" dirty="0">
                <a:cs typeface="Times New Roman" panose="02020603050405020304" pitchFamily="18" charset="0"/>
              </a:rPr>
              <a:t>.</a:t>
            </a:r>
          </a:p>
        </p:txBody>
      </p:sp>
    </p:spTree>
    <p:extLst>
      <p:ext uri="{BB962C8B-B14F-4D97-AF65-F5344CB8AC3E}">
        <p14:creationId xmlns:p14="http://schemas.microsoft.com/office/powerpoint/2010/main" val="380689221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24174" y="0"/>
            <a:ext cx="7055380" cy="949748"/>
          </a:xfrm>
        </p:spPr>
        <p:txBody>
          <a:bodyPr>
            <a:noAutofit/>
          </a:bodyPr>
          <a:lstStyle/>
          <a:p>
            <a:br>
              <a:rPr lang="fr-BE" sz="1800" dirty="0">
                <a:latin typeface="+mn-lt"/>
              </a:rPr>
            </a:br>
            <a:r>
              <a:rPr lang="fr-BE" sz="1800" dirty="0">
                <a:latin typeface="+mn-lt"/>
              </a:rPr>
              <a:t>Livre Ier  Chapitre 4. « Les peines » </a:t>
            </a:r>
            <a:br>
              <a:rPr lang="fr-BE" sz="1800" dirty="0">
                <a:latin typeface="+mn-lt"/>
              </a:rPr>
            </a:br>
            <a:r>
              <a:rPr lang="nl-BE" sz="1800" b="1" i="1" dirty="0">
                <a:latin typeface="+mn-lt"/>
                <a:cs typeface="Times New Roman" panose="02020603050405020304" pitchFamily="18" charset="0"/>
              </a:rPr>
              <a:t>Section 12. La suspension et </a:t>
            </a:r>
            <a:r>
              <a:rPr lang="nl-BE" sz="1800" b="1" i="1" dirty="0" err="1">
                <a:latin typeface="+mn-lt"/>
                <a:cs typeface="Times New Roman" panose="02020603050405020304" pitchFamily="18" charset="0"/>
              </a:rPr>
              <a:t>le</a:t>
            </a:r>
            <a:r>
              <a:rPr lang="nl-BE" sz="1800" b="1" i="1" dirty="0">
                <a:latin typeface="+mn-lt"/>
                <a:cs typeface="Times New Roman" panose="02020603050405020304" pitchFamily="18" charset="0"/>
              </a:rPr>
              <a:t> </a:t>
            </a:r>
            <a:r>
              <a:rPr lang="nl-BE" sz="1800" b="1" i="1" dirty="0" err="1">
                <a:latin typeface="+mn-lt"/>
                <a:cs typeface="Times New Roman" panose="02020603050405020304" pitchFamily="18" charset="0"/>
              </a:rPr>
              <a:t>sursis</a:t>
            </a:r>
            <a:br>
              <a:rPr lang="nl-BE" sz="1800" i="1" dirty="0">
                <a:latin typeface="Times New Roman" panose="02020603050405020304" pitchFamily="18" charset="0"/>
                <a:cs typeface="Times New Roman" panose="02020603050405020304" pitchFamily="18" charset="0"/>
              </a:rPr>
            </a:br>
            <a:r>
              <a:rPr lang="nl-BE" sz="1800" i="1" dirty="0">
                <a:latin typeface="Times New Roman" panose="02020603050405020304" pitchFamily="18" charset="0"/>
                <a:cs typeface="Times New Roman" panose="02020603050405020304" pitchFamily="18" charset="0"/>
              </a:rPr>
              <a:t>  </a:t>
            </a:r>
            <a:br>
              <a:rPr lang="nl-BE" sz="1800" dirty="0"/>
            </a:br>
            <a:endParaRPr lang="nl-BE" sz="1800" dirty="0"/>
          </a:p>
        </p:txBody>
      </p:sp>
      <p:graphicFrame>
        <p:nvGraphicFramePr>
          <p:cNvPr id="4" name="Espace réservé du contenu 3">
            <a:extLst>
              <a:ext uri="{FF2B5EF4-FFF2-40B4-BE49-F238E27FC236}">
                <a16:creationId xmlns:a16="http://schemas.microsoft.com/office/drawing/2014/main" id="{13493BBD-83C7-4810-E1AA-EBFBE26C5AB7}"/>
              </a:ext>
            </a:extLst>
          </p:cNvPr>
          <p:cNvGraphicFramePr>
            <a:graphicFrameLocks noGrp="1"/>
          </p:cNvGraphicFramePr>
          <p:nvPr>
            <p:ph idx="1"/>
          </p:nvPr>
        </p:nvGraphicFramePr>
        <p:xfrm>
          <a:off x="0" y="736600"/>
          <a:ext cx="12192000" cy="6400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Espace réservé du numéro de diapositive 4">
            <a:extLst>
              <a:ext uri="{FF2B5EF4-FFF2-40B4-BE49-F238E27FC236}">
                <a16:creationId xmlns:a16="http://schemas.microsoft.com/office/drawing/2014/main" id="{A0E823C3-B19E-B03B-C180-8747CAAC75FE}"/>
              </a:ext>
            </a:extLst>
          </p:cNvPr>
          <p:cNvSpPr>
            <a:spLocks noGrp="1"/>
          </p:cNvSpPr>
          <p:nvPr>
            <p:ph type="sldNum" sz="quarter" idx="12"/>
          </p:nvPr>
        </p:nvSpPr>
        <p:spPr/>
        <p:txBody>
          <a:bodyPr/>
          <a:lstStyle/>
          <a:p>
            <a:fld id="{936F8E82-FA06-4262-BC24-5C54F77931AE}" type="slidenum">
              <a:rPr lang="nl-BE" smtClean="0"/>
              <a:t>75</a:t>
            </a:fld>
            <a:endParaRPr lang="nl-BE"/>
          </a:p>
        </p:txBody>
      </p:sp>
    </p:spTree>
    <p:extLst>
      <p:ext uri="{BB962C8B-B14F-4D97-AF65-F5344CB8AC3E}">
        <p14:creationId xmlns:p14="http://schemas.microsoft.com/office/powerpoint/2010/main" val="57512080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Espace réservé du contenu 7">
            <a:extLst>
              <a:ext uri="{FF2B5EF4-FFF2-40B4-BE49-F238E27FC236}">
                <a16:creationId xmlns:a16="http://schemas.microsoft.com/office/drawing/2014/main" id="{C05A42D7-1CF2-4DBD-E61E-445E82B65631}"/>
              </a:ext>
            </a:extLst>
          </p:cNvPr>
          <p:cNvGraphicFramePr>
            <a:graphicFrameLocks noGrp="1"/>
          </p:cNvGraphicFramePr>
          <p:nvPr>
            <p:ph idx="1"/>
            <p:extLst>
              <p:ext uri="{D42A27DB-BD31-4B8C-83A1-F6EECF244321}">
                <p14:modId xmlns:p14="http://schemas.microsoft.com/office/powerpoint/2010/main" val="4019130135"/>
              </p:ext>
            </p:extLst>
          </p:nvPr>
        </p:nvGraphicFramePr>
        <p:xfrm>
          <a:off x="0" y="1"/>
          <a:ext cx="12192000" cy="734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Espace réservé du numéro de diapositive 4">
            <a:extLst>
              <a:ext uri="{FF2B5EF4-FFF2-40B4-BE49-F238E27FC236}">
                <a16:creationId xmlns:a16="http://schemas.microsoft.com/office/drawing/2014/main" id="{A0E823C3-B19E-B03B-C180-8747CAAC75FE}"/>
              </a:ext>
            </a:extLst>
          </p:cNvPr>
          <p:cNvSpPr>
            <a:spLocks noGrp="1"/>
          </p:cNvSpPr>
          <p:nvPr>
            <p:ph type="sldNum" sz="quarter" idx="12"/>
          </p:nvPr>
        </p:nvSpPr>
        <p:spPr/>
        <p:txBody>
          <a:bodyPr/>
          <a:lstStyle/>
          <a:p>
            <a:fld id="{936F8E82-FA06-4262-BC24-5C54F77931AE}" type="slidenum">
              <a:rPr lang="nl-BE" smtClean="0"/>
              <a:t>76</a:t>
            </a:fld>
            <a:endParaRPr lang="nl-BE"/>
          </a:p>
        </p:txBody>
      </p:sp>
      <p:sp>
        <p:nvSpPr>
          <p:cNvPr id="7" name="Titel 1">
            <a:extLst>
              <a:ext uri="{FF2B5EF4-FFF2-40B4-BE49-F238E27FC236}">
                <a16:creationId xmlns:a16="http://schemas.microsoft.com/office/drawing/2014/main" id="{632BB356-494F-398B-9222-39525A9B92D4}"/>
              </a:ext>
            </a:extLst>
          </p:cNvPr>
          <p:cNvSpPr txBox="1">
            <a:spLocks/>
          </p:cNvSpPr>
          <p:nvPr/>
        </p:nvSpPr>
        <p:spPr>
          <a:xfrm>
            <a:off x="104252" y="0"/>
            <a:ext cx="7055380" cy="93930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1800" dirty="0">
                <a:latin typeface="+mn-lt"/>
              </a:rPr>
              <a:t>Livre Ier  Chapitre 4. « Les peines » </a:t>
            </a:r>
            <a:br>
              <a:rPr lang="fr-BE" sz="1800" dirty="0">
                <a:latin typeface="+mn-lt"/>
              </a:rPr>
            </a:br>
            <a:r>
              <a:rPr lang="nl-BE" sz="1800" b="1" i="1" dirty="0">
                <a:latin typeface="+mn-lt"/>
                <a:cs typeface="Times New Roman" panose="02020603050405020304" pitchFamily="18" charset="0"/>
              </a:rPr>
              <a:t>Section 12. La suspension et </a:t>
            </a:r>
            <a:r>
              <a:rPr lang="nl-BE" sz="1800" b="1" i="1" dirty="0" err="1">
                <a:latin typeface="+mn-lt"/>
                <a:cs typeface="Times New Roman" panose="02020603050405020304" pitchFamily="18" charset="0"/>
              </a:rPr>
              <a:t>le</a:t>
            </a:r>
            <a:r>
              <a:rPr lang="nl-BE" sz="1800" b="1" i="1" dirty="0">
                <a:latin typeface="+mn-lt"/>
                <a:cs typeface="Times New Roman" panose="02020603050405020304" pitchFamily="18" charset="0"/>
              </a:rPr>
              <a:t> </a:t>
            </a:r>
            <a:r>
              <a:rPr lang="nl-BE" sz="1800" b="1" i="1" dirty="0" err="1">
                <a:latin typeface="+mn-lt"/>
                <a:cs typeface="Times New Roman" panose="02020603050405020304" pitchFamily="18" charset="0"/>
              </a:rPr>
              <a:t>sursis</a:t>
            </a:r>
            <a:br>
              <a:rPr lang="nl-BE" sz="1800" dirty="0"/>
            </a:br>
            <a:endParaRPr lang="nl-BE" sz="1800" dirty="0"/>
          </a:p>
        </p:txBody>
      </p:sp>
    </p:spTree>
    <p:extLst>
      <p:ext uri="{BB962C8B-B14F-4D97-AF65-F5344CB8AC3E}">
        <p14:creationId xmlns:p14="http://schemas.microsoft.com/office/powerpoint/2010/main" val="395527595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gradFill>
          <a:gsLst>
            <a:gs pos="92000">
              <a:schemeClr val="accent6">
                <a:lumMod val="75000"/>
              </a:schemeClr>
            </a:gs>
            <a:gs pos="0">
              <a:schemeClr val="accent6">
                <a:lumMod val="60000"/>
                <a:lumOff val="40000"/>
              </a:schemeClr>
            </a:gs>
            <a:gs pos="24000">
              <a:schemeClr val="accent6">
                <a:lumMod val="20000"/>
                <a:lumOff val="80000"/>
              </a:schemeClr>
            </a:gs>
          </a:gsLst>
          <a:lin ang="5400000" scaled="1"/>
        </a:gra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99244" y="123260"/>
            <a:ext cx="7647756" cy="880040"/>
          </a:xfrm>
        </p:spPr>
        <p:txBody>
          <a:bodyPr>
            <a:normAutofit fontScale="90000"/>
          </a:bodyPr>
          <a:lstStyle/>
          <a:p>
            <a:r>
              <a:rPr lang="fr-BE" sz="2000" b="1" dirty="0"/>
              <a:t>Livre Ier  Chapitre 5. Les dispositions civiles et les mesures de sûreté</a:t>
            </a:r>
            <a:br>
              <a:rPr lang="fr-BE" sz="1600" dirty="0"/>
            </a:br>
            <a:r>
              <a:rPr lang="nl-BE" sz="1800" i="1" dirty="0">
                <a:latin typeface="Times New Roman" panose="02020603050405020304" pitchFamily="18" charset="0"/>
                <a:cs typeface="Times New Roman" panose="02020603050405020304" pitchFamily="18" charset="0"/>
              </a:rPr>
              <a:t> </a:t>
            </a:r>
            <a:br>
              <a:rPr lang="nl-BE" sz="2000" dirty="0"/>
            </a:br>
            <a:endParaRPr lang="nl-BE" sz="2000" dirty="0"/>
          </a:p>
        </p:txBody>
      </p:sp>
      <p:sp>
        <p:nvSpPr>
          <p:cNvPr id="3" name="Tijdelijke aanduiding voor inhoud 2"/>
          <p:cNvSpPr>
            <a:spLocks noGrp="1"/>
          </p:cNvSpPr>
          <p:nvPr>
            <p:ph idx="1"/>
          </p:nvPr>
        </p:nvSpPr>
        <p:spPr>
          <a:xfrm>
            <a:off x="431800" y="736600"/>
            <a:ext cx="11303000" cy="5778500"/>
          </a:xfrm>
        </p:spPr>
        <p:txBody>
          <a:bodyPr>
            <a:noAutofit/>
          </a:bodyPr>
          <a:lstStyle/>
          <a:p>
            <a:pPr marL="0" indent="0">
              <a:buNone/>
            </a:pPr>
            <a:r>
              <a:rPr lang="fr-FR" sz="2000" b="1" dirty="0"/>
              <a:t>Art. 66. Responsabilité civile du paiement d’une peine patrimoniale</a:t>
            </a:r>
          </a:p>
          <a:p>
            <a:pPr marL="0" indent="0">
              <a:buNone/>
            </a:pPr>
            <a:r>
              <a:rPr lang="fr-FR" sz="2000" b="1" dirty="0"/>
              <a:t>Art. 67. Restitution et dommages-intérêts</a:t>
            </a:r>
          </a:p>
          <a:p>
            <a:pPr marL="0" indent="0">
              <a:buNone/>
            </a:pPr>
            <a:r>
              <a:rPr lang="fr-FR" sz="2000" i="1" dirty="0"/>
              <a:t>	</a:t>
            </a:r>
            <a:r>
              <a:rPr lang="fr-FR" sz="2000" dirty="0"/>
              <a:t>Sauvegarde des droits de la partie civile et de la victime</a:t>
            </a:r>
          </a:p>
          <a:p>
            <a:pPr marL="0" indent="0">
              <a:buNone/>
            </a:pPr>
            <a:r>
              <a:rPr lang="nl-BE" sz="2000" b="1" dirty="0"/>
              <a:t>Art. 68. </a:t>
            </a:r>
            <a:r>
              <a:rPr lang="nl-BE" sz="2000" b="1" dirty="0" err="1"/>
              <a:t>Solidarité</a:t>
            </a:r>
            <a:endParaRPr lang="nl-BE" sz="2000" b="1" dirty="0"/>
          </a:p>
          <a:p>
            <a:pPr marL="0" indent="0">
              <a:buNone/>
            </a:pPr>
            <a:r>
              <a:rPr lang="fr-FR" sz="2000" b="1" dirty="0"/>
              <a:t>Art. 69. Régime de priorité</a:t>
            </a:r>
          </a:p>
          <a:p>
            <a:pPr marL="0" indent="0">
              <a:buNone/>
            </a:pPr>
            <a:endParaRPr lang="fr-FR" sz="2000" b="1" dirty="0"/>
          </a:p>
          <a:p>
            <a:pPr marL="0" indent="0">
              <a:buNone/>
            </a:pPr>
            <a:r>
              <a:rPr lang="fr-FR" sz="2000" b="1" dirty="0"/>
              <a:t>Art. 70. </a:t>
            </a:r>
            <a:r>
              <a:rPr lang="fr-BE" sz="2000" b="1" dirty="0">
                <a:solidFill>
                  <a:schemeClr val="accent1">
                    <a:lumMod val="75000"/>
                  </a:schemeClr>
                </a:solidFill>
              </a:rPr>
              <a:t>La confiscation à titre de mesure de sûreté</a:t>
            </a:r>
          </a:p>
          <a:p>
            <a:pPr marL="0" indent="0">
              <a:buNone/>
            </a:pPr>
            <a:endParaRPr lang="fr-BE" sz="2000" b="1" dirty="0">
              <a:solidFill>
                <a:schemeClr val="accent1">
                  <a:lumMod val="75000"/>
                </a:schemeClr>
              </a:solidFill>
            </a:endParaRPr>
          </a:p>
          <a:p>
            <a:pPr indent="0" algn="just">
              <a:spcBef>
                <a:spcPts val="400"/>
              </a:spcBef>
              <a:spcAft>
                <a:spcPts val="400"/>
              </a:spcAft>
              <a:buNone/>
            </a:pPr>
            <a:r>
              <a:rPr lang="fr-FR" sz="2000" i="1" dirty="0">
                <a:effectLst/>
                <a:ea typeface="Times New Roman" panose="02020603050405020304" pitchFamily="18" charset="0"/>
              </a:rPr>
              <a:t>Le juge qui statue au fond, ordonne, même d’office, la destruction ou la confiscation des choses dont la possession est contraire à l’ordre public, à la sécurité publique, à la santé publique ou aux bonnes mœurs.</a:t>
            </a:r>
            <a:endParaRPr lang="en-GB" sz="2000" dirty="0">
              <a:ea typeface="Times New Roman" panose="02020603050405020304" pitchFamily="18" charset="0"/>
            </a:endParaRPr>
          </a:p>
          <a:p>
            <a:pPr indent="0" algn="just">
              <a:spcBef>
                <a:spcPts val="400"/>
              </a:spcBef>
              <a:spcAft>
                <a:spcPts val="400"/>
              </a:spcAft>
              <a:buNone/>
            </a:pPr>
            <a:r>
              <a:rPr lang="fr-FR" sz="2000" i="1" dirty="0">
                <a:effectLst/>
                <a:ea typeface="Times New Roman" panose="02020603050405020304" pitchFamily="18" charset="0"/>
              </a:rPr>
              <a:t>La destruction ou la confiscation est prononcée même si la propriété n’en appartient pas au condamné, si le prévenu ou l’accusé est acquitté ou décédé, si l’auteur est inconnu ou si l’action publique est éteinte ou irrecevable.</a:t>
            </a:r>
          </a:p>
          <a:p>
            <a:pPr marL="400056" lvl="1" indent="0">
              <a:buNone/>
            </a:pPr>
            <a:endParaRPr lang="fr-BE" sz="2000" dirty="0"/>
          </a:p>
          <a:p>
            <a:pPr marL="0" indent="0">
              <a:buNone/>
            </a:pPr>
            <a:r>
              <a:rPr lang="fr-FR" sz="2000" b="1" dirty="0"/>
              <a:t>Art.71 La dissolution de la personne morale</a:t>
            </a:r>
          </a:p>
          <a:p>
            <a:pPr marL="0" indent="0">
              <a:buNone/>
            </a:pPr>
            <a:r>
              <a:rPr lang="nl-BE" sz="2000" b="1" dirty="0"/>
              <a:t>Art. 72. </a:t>
            </a:r>
            <a:r>
              <a:rPr lang="nl-BE" sz="2000" b="1" dirty="0" err="1"/>
              <a:t>Indignité</a:t>
            </a:r>
            <a:r>
              <a:rPr lang="nl-BE" sz="2000" b="1" dirty="0"/>
              <a:t> </a:t>
            </a:r>
            <a:r>
              <a:rPr lang="nl-BE" sz="2000" b="1" dirty="0" err="1"/>
              <a:t>successorale</a:t>
            </a:r>
            <a:endParaRPr lang="nl-BE" sz="2000" b="1" dirty="0"/>
          </a:p>
        </p:txBody>
      </p:sp>
      <p:sp>
        <p:nvSpPr>
          <p:cNvPr id="5" name="Espace réservé du numéro de diapositive 4">
            <a:extLst>
              <a:ext uri="{FF2B5EF4-FFF2-40B4-BE49-F238E27FC236}">
                <a16:creationId xmlns:a16="http://schemas.microsoft.com/office/drawing/2014/main" id="{A0E823C3-B19E-B03B-C180-8747CAAC75FE}"/>
              </a:ext>
            </a:extLst>
          </p:cNvPr>
          <p:cNvSpPr>
            <a:spLocks noGrp="1"/>
          </p:cNvSpPr>
          <p:nvPr>
            <p:ph type="sldNum" sz="quarter" idx="12"/>
          </p:nvPr>
        </p:nvSpPr>
        <p:spPr/>
        <p:txBody>
          <a:bodyPr/>
          <a:lstStyle/>
          <a:p>
            <a:fld id="{936F8E82-FA06-4262-BC24-5C54F77931AE}" type="slidenum">
              <a:rPr lang="nl-BE" smtClean="0"/>
              <a:t>77</a:t>
            </a:fld>
            <a:endParaRPr lang="nl-BE"/>
          </a:p>
        </p:txBody>
      </p:sp>
    </p:spTree>
    <p:extLst>
      <p:ext uri="{BB962C8B-B14F-4D97-AF65-F5344CB8AC3E}">
        <p14:creationId xmlns:p14="http://schemas.microsoft.com/office/powerpoint/2010/main" val="41727682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gradFill>
          <a:gsLst>
            <a:gs pos="92000">
              <a:schemeClr val="accent6">
                <a:lumMod val="75000"/>
              </a:schemeClr>
            </a:gs>
            <a:gs pos="0">
              <a:schemeClr val="accent6">
                <a:lumMod val="60000"/>
                <a:lumOff val="40000"/>
              </a:schemeClr>
            </a:gs>
            <a:gs pos="24000">
              <a:schemeClr val="accent6">
                <a:lumMod val="20000"/>
                <a:lumOff val="80000"/>
              </a:schemeClr>
            </a:gs>
          </a:gsLst>
          <a:lin ang="5400000" scaled="1"/>
        </a:gra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0" y="14618"/>
            <a:ext cx="7055380" cy="816042"/>
          </a:xfrm>
        </p:spPr>
        <p:txBody>
          <a:bodyPr>
            <a:normAutofit/>
          </a:bodyPr>
          <a:lstStyle/>
          <a:p>
            <a:r>
              <a:rPr lang="fr-BE" sz="1800" b="1" dirty="0"/>
              <a:t>Livre Ier  Chapitre </a:t>
            </a:r>
            <a:r>
              <a:rPr lang="fr-FR" sz="1800" b="1" dirty="0"/>
              <a:t>6. Extinction des peines et des condamnations civiles </a:t>
            </a:r>
            <a:endParaRPr lang="nl-BE" sz="1800" b="1" dirty="0"/>
          </a:p>
        </p:txBody>
      </p:sp>
      <p:sp>
        <p:nvSpPr>
          <p:cNvPr id="3" name="Tijdelijke aanduiding voor inhoud 2"/>
          <p:cNvSpPr>
            <a:spLocks noGrp="1"/>
          </p:cNvSpPr>
          <p:nvPr>
            <p:ph idx="1"/>
          </p:nvPr>
        </p:nvSpPr>
        <p:spPr>
          <a:xfrm>
            <a:off x="304800" y="821135"/>
            <a:ext cx="11607800" cy="5760640"/>
          </a:xfrm>
        </p:spPr>
        <p:txBody>
          <a:bodyPr>
            <a:noAutofit/>
          </a:bodyPr>
          <a:lstStyle/>
          <a:p>
            <a:pPr marL="0" indent="0">
              <a:buNone/>
            </a:pPr>
            <a:r>
              <a:rPr lang="fr-FR" sz="2000" b="1" dirty="0"/>
              <a:t>Art. 73. Décès du condamné</a:t>
            </a:r>
          </a:p>
          <a:p>
            <a:pPr marL="0" indent="0">
              <a:buNone/>
            </a:pPr>
            <a:r>
              <a:rPr lang="fr-FR" sz="2000" b="1" dirty="0"/>
              <a:t>Art. 74. Prescription de la peine</a:t>
            </a:r>
          </a:p>
          <a:p>
            <a:pPr indent="0" algn="just">
              <a:spcBef>
                <a:spcPts val="400"/>
              </a:spcBef>
              <a:spcAft>
                <a:spcPts val="400"/>
              </a:spcAft>
              <a:buNone/>
            </a:pPr>
            <a:r>
              <a:rPr lang="fr-FR" sz="2000" dirty="0">
                <a:effectLst/>
                <a:ea typeface="Times New Roman" panose="02020603050405020304" pitchFamily="18" charset="0"/>
              </a:rPr>
              <a:t>Les délais de prescription de peine sont les suivants :</a:t>
            </a:r>
            <a:endParaRPr lang="en-GB" sz="2000" dirty="0">
              <a:effectLst/>
              <a:ea typeface="Times New Roman" panose="02020603050405020304" pitchFamily="18" charset="0"/>
            </a:endParaRPr>
          </a:p>
          <a:p>
            <a:pPr marL="400056" lvl="1" indent="0" algn="just">
              <a:spcBef>
                <a:spcPts val="400"/>
              </a:spcBef>
              <a:spcAft>
                <a:spcPts val="400"/>
              </a:spcAft>
              <a:buNone/>
            </a:pPr>
            <a:r>
              <a:rPr lang="fr-FR" sz="2000" dirty="0">
                <a:effectLst/>
                <a:ea typeface="Times New Roman" panose="02020603050405020304" pitchFamily="18" charset="0"/>
              </a:rPr>
              <a:t>1°	pour les peines prononcées du chef de crime de génocide, de crime contre l’humanité et de crimes de guerre : quel que soit le niveau de la peine principale prononcée, les peines principales et accessoires prononcées du chef de ces infractions sont </a:t>
            </a:r>
            <a:r>
              <a:rPr lang="fr-FR" sz="2000" dirty="0">
                <a:solidFill>
                  <a:srgbClr val="FFFF00"/>
                </a:solidFill>
                <a:effectLst/>
                <a:ea typeface="Times New Roman" panose="02020603050405020304" pitchFamily="18" charset="0"/>
              </a:rPr>
              <a:t>imprescriptibles</a:t>
            </a:r>
            <a:r>
              <a:rPr lang="fr-FR" sz="2000" dirty="0">
                <a:effectLst/>
                <a:ea typeface="Times New Roman" panose="02020603050405020304" pitchFamily="18" charset="0"/>
              </a:rPr>
              <a:t> (art. 74, § 1</a:t>
            </a:r>
            <a:r>
              <a:rPr lang="fr-FR" sz="2000" baseline="30000" dirty="0">
                <a:effectLst/>
                <a:ea typeface="Times New Roman" panose="02020603050405020304" pitchFamily="18" charset="0"/>
              </a:rPr>
              <a:t>er</a:t>
            </a:r>
            <a:r>
              <a:rPr lang="fr-FR" sz="2000" dirty="0">
                <a:effectLst/>
                <a:ea typeface="Times New Roman" panose="02020603050405020304" pitchFamily="18" charset="0"/>
              </a:rPr>
              <a:t> à 3) ;</a:t>
            </a:r>
            <a:endParaRPr lang="en-GB" sz="2000" dirty="0">
              <a:effectLst/>
              <a:ea typeface="Times New Roman" panose="02020603050405020304" pitchFamily="18" charset="0"/>
            </a:endParaRPr>
          </a:p>
          <a:p>
            <a:pPr marL="400056" lvl="1" indent="0" algn="just">
              <a:spcBef>
                <a:spcPts val="400"/>
              </a:spcBef>
              <a:spcAft>
                <a:spcPts val="400"/>
              </a:spcAft>
              <a:buNone/>
            </a:pPr>
            <a:r>
              <a:rPr lang="fr-FR" sz="2000" dirty="0">
                <a:effectLst/>
                <a:ea typeface="Times New Roman" panose="02020603050405020304" pitchFamily="18" charset="0"/>
              </a:rPr>
              <a:t>2°	pour les peines de niveau 8 ou 7 : </a:t>
            </a:r>
            <a:r>
              <a:rPr lang="fr-FR" sz="2000" dirty="0">
                <a:solidFill>
                  <a:srgbClr val="FFFF00"/>
                </a:solidFill>
                <a:effectLst/>
                <a:ea typeface="Times New Roman" panose="02020603050405020304" pitchFamily="18" charset="0"/>
              </a:rPr>
              <a:t>20 ans </a:t>
            </a:r>
            <a:r>
              <a:rPr lang="fr-FR" sz="2000" dirty="0">
                <a:effectLst/>
                <a:ea typeface="Times New Roman" panose="02020603050405020304" pitchFamily="18" charset="0"/>
              </a:rPr>
              <a:t>(art. 74, § 1</a:t>
            </a:r>
            <a:r>
              <a:rPr lang="fr-FR" sz="2000" baseline="30000" dirty="0">
                <a:effectLst/>
                <a:ea typeface="Times New Roman" panose="02020603050405020304" pitchFamily="18" charset="0"/>
              </a:rPr>
              <a:t>er</a:t>
            </a:r>
            <a:r>
              <a:rPr lang="fr-FR" sz="2000" dirty="0">
                <a:effectLst/>
                <a:ea typeface="Times New Roman" panose="02020603050405020304" pitchFamily="18" charset="0"/>
              </a:rPr>
              <a:t>, al. 1</a:t>
            </a:r>
            <a:r>
              <a:rPr lang="fr-FR" sz="2000" baseline="30000" dirty="0">
                <a:effectLst/>
                <a:ea typeface="Times New Roman" panose="02020603050405020304" pitchFamily="18" charset="0"/>
              </a:rPr>
              <a:t>er</a:t>
            </a:r>
            <a:r>
              <a:rPr lang="fr-FR" sz="2000" dirty="0">
                <a:effectLst/>
                <a:ea typeface="Times New Roman" panose="02020603050405020304" pitchFamily="18" charset="0"/>
              </a:rPr>
              <a:t>, C. pén.) ;</a:t>
            </a:r>
            <a:endParaRPr lang="en-GB" sz="2000" dirty="0">
              <a:effectLst/>
              <a:ea typeface="Times New Roman" panose="02020603050405020304" pitchFamily="18" charset="0"/>
            </a:endParaRPr>
          </a:p>
          <a:p>
            <a:pPr marL="400056" lvl="1" indent="0" algn="just">
              <a:spcBef>
                <a:spcPts val="400"/>
              </a:spcBef>
              <a:spcAft>
                <a:spcPts val="400"/>
              </a:spcAft>
              <a:buNone/>
            </a:pPr>
            <a:r>
              <a:rPr lang="fr-FR" sz="2000" dirty="0">
                <a:effectLst/>
                <a:ea typeface="Times New Roman" panose="02020603050405020304" pitchFamily="18" charset="0"/>
              </a:rPr>
              <a:t>3°	pour les peines de niveau 6, 5 ou 4</a:t>
            </a:r>
            <a:r>
              <a:rPr lang="fr-FR" sz="2000" i="1" dirty="0">
                <a:effectLst/>
                <a:ea typeface="Times New Roman" panose="02020603050405020304" pitchFamily="18" charset="0"/>
              </a:rPr>
              <a:t> </a:t>
            </a:r>
            <a:r>
              <a:rPr lang="fr-FR" sz="2000" dirty="0">
                <a:effectLst/>
                <a:ea typeface="Times New Roman" panose="02020603050405020304" pitchFamily="18" charset="0"/>
              </a:rPr>
              <a:t>: </a:t>
            </a:r>
            <a:r>
              <a:rPr lang="fr-FR" sz="2000" dirty="0">
                <a:solidFill>
                  <a:srgbClr val="FFFF00"/>
                </a:solidFill>
                <a:effectLst/>
                <a:ea typeface="Times New Roman" panose="02020603050405020304" pitchFamily="18" charset="0"/>
              </a:rPr>
              <a:t>10 ans </a:t>
            </a:r>
            <a:r>
              <a:rPr lang="fr-FR" sz="2000" dirty="0">
                <a:effectLst/>
                <a:ea typeface="Times New Roman" panose="02020603050405020304" pitchFamily="18" charset="0"/>
              </a:rPr>
              <a:t>(art. 74, § 1</a:t>
            </a:r>
            <a:r>
              <a:rPr lang="fr-FR" sz="2000" baseline="30000" dirty="0">
                <a:effectLst/>
                <a:ea typeface="Times New Roman" panose="02020603050405020304" pitchFamily="18" charset="0"/>
              </a:rPr>
              <a:t>er</a:t>
            </a:r>
            <a:r>
              <a:rPr lang="fr-FR" sz="2000" dirty="0">
                <a:effectLst/>
                <a:ea typeface="Times New Roman" panose="02020603050405020304" pitchFamily="18" charset="0"/>
              </a:rPr>
              <a:t>, al. 2, C. pén.) ;</a:t>
            </a:r>
            <a:endParaRPr lang="en-GB" sz="2000" dirty="0">
              <a:effectLst/>
              <a:ea typeface="Times New Roman" panose="02020603050405020304" pitchFamily="18" charset="0"/>
            </a:endParaRPr>
          </a:p>
          <a:p>
            <a:pPr marL="400056" lvl="1" indent="0" algn="just">
              <a:spcBef>
                <a:spcPts val="400"/>
              </a:spcBef>
              <a:spcAft>
                <a:spcPts val="400"/>
              </a:spcAft>
              <a:buNone/>
            </a:pPr>
            <a:r>
              <a:rPr lang="fr-FR" sz="2000" dirty="0">
                <a:effectLst/>
                <a:ea typeface="Times New Roman" panose="02020603050405020304" pitchFamily="18" charset="0"/>
              </a:rPr>
              <a:t>4°	pour les peines de niveau 3, 2 ou 1</a:t>
            </a:r>
            <a:r>
              <a:rPr lang="fr-FR" sz="2000" i="1" dirty="0">
                <a:effectLst/>
                <a:ea typeface="Times New Roman" panose="02020603050405020304" pitchFamily="18" charset="0"/>
              </a:rPr>
              <a:t> </a:t>
            </a:r>
            <a:r>
              <a:rPr lang="fr-FR" sz="2000" dirty="0">
                <a:effectLst/>
                <a:ea typeface="Times New Roman" panose="02020603050405020304" pitchFamily="18" charset="0"/>
              </a:rPr>
              <a:t>: </a:t>
            </a:r>
            <a:r>
              <a:rPr lang="fr-FR" sz="2000" dirty="0">
                <a:solidFill>
                  <a:srgbClr val="FFFF00"/>
                </a:solidFill>
                <a:effectLst/>
                <a:ea typeface="Times New Roman" panose="02020603050405020304" pitchFamily="18" charset="0"/>
              </a:rPr>
              <a:t>5 ans </a:t>
            </a:r>
            <a:r>
              <a:rPr lang="fr-FR" sz="2000" dirty="0">
                <a:effectLst/>
                <a:ea typeface="Times New Roman" panose="02020603050405020304" pitchFamily="18" charset="0"/>
              </a:rPr>
              <a:t>(art. 74, § 1</a:t>
            </a:r>
            <a:r>
              <a:rPr lang="fr-FR" sz="2000" baseline="30000" dirty="0">
                <a:effectLst/>
                <a:ea typeface="Times New Roman" panose="02020603050405020304" pitchFamily="18" charset="0"/>
              </a:rPr>
              <a:t>er</a:t>
            </a:r>
            <a:r>
              <a:rPr lang="fr-FR" sz="2000" dirty="0">
                <a:effectLst/>
                <a:ea typeface="Times New Roman" panose="02020603050405020304" pitchFamily="18" charset="0"/>
              </a:rPr>
              <a:t>, al. 2, C. pén.).</a:t>
            </a:r>
            <a:endParaRPr lang="en-GB" sz="2000" dirty="0">
              <a:effectLst/>
              <a:ea typeface="Times New Roman" panose="02020603050405020304" pitchFamily="18" charset="0"/>
            </a:endParaRPr>
          </a:p>
          <a:p>
            <a:pPr marL="400056" lvl="1" indent="0">
              <a:buNone/>
            </a:pPr>
            <a:r>
              <a:rPr lang="fr-FR" sz="2000" dirty="0">
                <a:effectLst/>
                <a:ea typeface="Times New Roman" panose="02020603050405020304" pitchFamily="18" charset="0"/>
              </a:rPr>
              <a:t>En tout état de cause, le délai de prescription ne peut jamais être inférieur à la durée de la peine infligée (art. 74, § 1</a:t>
            </a:r>
            <a:r>
              <a:rPr lang="fr-FR" sz="2000" baseline="30000" dirty="0">
                <a:effectLst/>
                <a:ea typeface="Times New Roman" panose="02020603050405020304" pitchFamily="18" charset="0"/>
              </a:rPr>
              <a:t>er</a:t>
            </a:r>
            <a:r>
              <a:rPr lang="fr-FR" sz="2000" dirty="0">
                <a:effectLst/>
                <a:ea typeface="Times New Roman" panose="02020603050405020304" pitchFamily="18" charset="0"/>
              </a:rPr>
              <a:t>, al. 2 </a:t>
            </a:r>
            <a:r>
              <a:rPr lang="fr-FR" sz="2000" i="1" dirty="0">
                <a:effectLst/>
                <a:ea typeface="Times New Roman" panose="02020603050405020304" pitchFamily="18" charset="0"/>
              </a:rPr>
              <a:t>in fine</a:t>
            </a:r>
            <a:r>
              <a:rPr lang="fr-FR" sz="2000" dirty="0">
                <a:effectLst/>
                <a:ea typeface="Times New Roman" panose="02020603050405020304" pitchFamily="18" charset="0"/>
              </a:rPr>
              <a:t>, C. </a:t>
            </a:r>
            <a:r>
              <a:rPr lang="fr-FR" sz="2000" dirty="0" err="1">
                <a:effectLst/>
                <a:ea typeface="Times New Roman" panose="02020603050405020304" pitchFamily="18" charset="0"/>
              </a:rPr>
              <a:t>pén</a:t>
            </a:r>
            <a:r>
              <a:rPr lang="fr-FR" sz="2000" dirty="0">
                <a:effectLst/>
                <a:ea typeface="Times New Roman" panose="02020603050405020304" pitchFamily="18" charset="0"/>
              </a:rPr>
              <a:t>.). (loi réparatrice fixe pt de départ délais en cas de révocation de sursis)</a:t>
            </a:r>
            <a:endParaRPr lang="en-GB" sz="2000" dirty="0">
              <a:effectLst/>
              <a:ea typeface="Times New Roman" panose="02020603050405020304" pitchFamily="18" charset="0"/>
            </a:endParaRPr>
          </a:p>
          <a:p>
            <a:pPr marL="400056" lvl="1" indent="0">
              <a:buNone/>
            </a:pPr>
            <a:r>
              <a:rPr lang="fr-FR" sz="2000" dirty="0">
                <a:effectLst/>
                <a:ea typeface="Times New Roman" panose="02020603050405020304" pitchFamily="18" charset="0"/>
              </a:rPr>
              <a:t>La prescription de la peine est </a:t>
            </a:r>
            <a:r>
              <a:rPr lang="fr-FR" sz="2000" dirty="0">
                <a:solidFill>
                  <a:srgbClr val="FFFF00"/>
                </a:solidFill>
                <a:effectLst/>
                <a:ea typeface="Times New Roman" panose="02020603050405020304" pitchFamily="18" charset="0"/>
              </a:rPr>
              <a:t>interrompue par tout acte constituant un début d’exécution </a:t>
            </a:r>
            <a:r>
              <a:rPr lang="fr-FR" sz="2000" dirty="0">
                <a:effectLst/>
                <a:ea typeface="Times New Roman" panose="02020603050405020304" pitchFamily="18" charset="0"/>
              </a:rPr>
              <a:t>effective de la peine (art. 74, § 1</a:t>
            </a:r>
            <a:r>
              <a:rPr lang="fr-FR" sz="2000" baseline="30000" dirty="0">
                <a:effectLst/>
                <a:ea typeface="Times New Roman" panose="02020603050405020304" pitchFamily="18" charset="0"/>
              </a:rPr>
              <a:t>er</a:t>
            </a:r>
            <a:r>
              <a:rPr lang="fr-FR" sz="2000" dirty="0">
                <a:effectLst/>
                <a:ea typeface="Times New Roman" panose="02020603050405020304" pitchFamily="18" charset="0"/>
              </a:rPr>
              <a:t>, al. 4).</a:t>
            </a:r>
            <a:endParaRPr lang="en-GB" sz="2000" dirty="0">
              <a:effectLst/>
              <a:ea typeface="Times New Roman" panose="02020603050405020304" pitchFamily="18" charset="0"/>
            </a:endParaRPr>
          </a:p>
          <a:p>
            <a:pPr marL="400056" lvl="1" indent="0">
              <a:buNone/>
            </a:pPr>
            <a:r>
              <a:rPr lang="fr-FR" sz="2000" dirty="0">
                <a:effectLst/>
                <a:ea typeface="Times New Roman" panose="02020603050405020304" pitchFamily="18" charset="0"/>
              </a:rPr>
              <a:t>Pour les </a:t>
            </a:r>
            <a:r>
              <a:rPr lang="fr-FR" sz="2000" dirty="0">
                <a:solidFill>
                  <a:srgbClr val="FFFF00"/>
                </a:solidFill>
                <a:effectLst/>
                <a:ea typeface="Times New Roman" panose="02020603050405020304" pitchFamily="18" charset="0"/>
              </a:rPr>
              <a:t>peines patrimoniales</a:t>
            </a:r>
            <a:r>
              <a:rPr lang="fr-FR" sz="2000" dirty="0">
                <a:effectLst/>
                <a:ea typeface="Times New Roman" panose="02020603050405020304" pitchFamily="18" charset="0"/>
              </a:rPr>
              <a:t>, le nouveau Code prévoit, en outre, une cause spécifique d’interruption de la prescription résultant de la manifestation de la volonté de l’autorité d’exécuter la peine, à savoir « </a:t>
            </a:r>
            <a:r>
              <a:rPr lang="fr-FR" sz="2000" dirty="0">
                <a:solidFill>
                  <a:srgbClr val="FFFF00"/>
                </a:solidFill>
                <a:effectLst/>
                <a:ea typeface="Times New Roman" panose="02020603050405020304" pitchFamily="18" charset="0"/>
              </a:rPr>
              <a:t>tout acte accompli par l’autorité qualifiée en vue de l’exécution de ces peines </a:t>
            </a:r>
            <a:r>
              <a:rPr lang="fr-FR" sz="2000" dirty="0">
                <a:effectLst/>
                <a:ea typeface="Times New Roman" panose="02020603050405020304" pitchFamily="18" charset="0"/>
              </a:rPr>
              <a:t>».</a:t>
            </a:r>
            <a:endParaRPr lang="fr-FR" sz="2000" i="1" dirty="0"/>
          </a:p>
          <a:p>
            <a:pPr marL="0" indent="0">
              <a:buNone/>
            </a:pPr>
            <a:r>
              <a:rPr lang="fr-FR" sz="2000" b="1" dirty="0"/>
              <a:t>Art. 75. Prescription des condamnations civiles</a:t>
            </a:r>
            <a:endParaRPr lang="nl-BE" sz="2000" b="1" dirty="0"/>
          </a:p>
          <a:p>
            <a:endParaRPr lang="nl-BE" sz="1600" i="1" dirty="0"/>
          </a:p>
        </p:txBody>
      </p:sp>
      <p:sp>
        <p:nvSpPr>
          <p:cNvPr id="5" name="Espace réservé du numéro de diapositive 4">
            <a:extLst>
              <a:ext uri="{FF2B5EF4-FFF2-40B4-BE49-F238E27FC236}">
                <a16:creationId xmlns:a16="http://schemas.microsoft.com/office/drawing/2014/main" id="{A0E823C3-B19E-B03B-C180-8747CAAC75FE}"/>
              </a:ext>
            </a:extLst>
          </p:cNvPr>
          <p:cNvSpPr>
            <a:spLocks noGrp="1"/>
          </p:cNvSpPr>
          <p:nvPr>
            <p:ph type="sldNum" sz="quarter" idx="12"/>
          </p:nvPr>
        </p:nvSpPr>
        <p:spPr/>
        <p:txBody>
          <a:bodyPr/>
          <a:lstStyle/>
          <a:p>
            <a:fld id="{936F8E82-FA06-4262-BC24-5C54F77931AE}" type="slidenum">
              <a:rPr lang="nl-BE" smtClean="0"/>
              <a:t>78</a:t>
            </a:fld>
            <a:endParaRPr lang="nl-BE" dirty="0"/>
          </a:p>
        </p:txBody>
      </p:sp>
    </p:spTree>
    <p:extLst>
      <p:ext uri="{BB962C8B-B14F-4D97-AF65-F5344CB8AC3E}">
        <p14:creationId xmlns:p14="http://schemas.microsoft.com/office/powerpoint/2010/main" val="18403294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gradFill>
          <a:gsLst>
            <a:gs pos="92000">
              <a:schemeClr val="accent6">
                <a:lumMod val="75000"/>
              </a:schemeClr>
            </a:gs>
            <a:gs pos="0">
              <a:schemeClr val="accent6">
                <a:lumMod val="60000"/>
                <a:lumOff val="40000"/>
              </a:schemeClr>
            </a:gs>
            <a:gs pos="24000">
              <a:schemeClr val="accent6">
                <a:lumMod val="20000"/>
                <a:lumOff val="80000"/>
              </a:schemeClr>
            </a:gs>
          </a:gsLst>
          <a:lin ang="5400000" scaled="1"/>
        </a:gra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0" y="161925"/>
            <a:ext cx="7099300" cy="768053"/>
          </a:xfrm>
        </p:spPr>
        <p:txBody>
          <a:bodyPr>
            <a:normAutofit fontScale="90000"/>
          </a:bodyPr>
          <a:lstStyle/>
          <a:p>
            <a:r>
              <a:rPr lang="fr-BE" sz="2000" b="1" i="1" dirty="0"/>
              <a:t>Livre Ier  Chapitre </a:t>
            </a:r>
            <a:r>
              <a:rPr lang="nl-BE" sz="2000" b="1" i="1" dirty="0"/>
              <a:t>7. </a:t>
            </a:r>
            <a:r>
              <a:rPr lang="nl-BE" sz="2000" b="1" i="1" dirty="0" err="1"/>
              <a:t>Dispositions</a:t>
            </a:r>
            <a:r>
              <a:rPr lang="nl-BE" sz="2000" b="1" i="1" dirty="0"/>
              <a:t> </a:t>
            </a:r>
            <a:r>
              <a:rPr lang="nl-BE" sz="2000" b="1" i="1" dirty="0" err="1"/>
              <a:t>diverses</a:t>
            </a:r>
            <a:br>
              <a:rPr lang="fr-BE" sz="1600" dirty="0"/>
            </a:br>
            <a:r>
              <a:rPr lang="nl-BE" sz="1800" i="1" dirty="0">
                <a:latin typeface="Times New Roman" panose="02020603050405020304" pitchFamily="18" charset="0"/>
                <a:cs typeface="Times New Roman" panose="02020603050405020304" pitchFamily="18" charset="0"/>
              </a:rPr>
              <a:t> </a:t>
            </a:r>
            <a:br>
              <a:rPr lang="nl-BE" sz="2000" dirty="0"/>
            </a:br>
            <a:endParaRPr lang="nl-BE" sz="2000" dirty="0"/>
          </a:p>
        </p:txBody>
      </p:sp>
      <p:sp>
        <p:nvSpPr>
          <p:cNvPr id="3" name="Tijdelijke aanduiding voor inhoud 2"/>
          <p:cNvSpPr>
            <a:spLocks noGrp="1"/>
          </p:cNvSpPr>
          <p:nvPr>
            <p:ph idx="1"/>
          </p:nvPr>
        </p:nvSpPr>
        <p:spPr>
          <a:xfrm>
            <a:off x="254000" y="762000"/>
            <a:ext cx="11239500" cy="1376032"/>
          </a:xfrm>
        </p:spPr>
        <p:txBody>
          <a:bodyPr>
            <a:noAutofit/>
          </a:bodyPr>
          <a:lstStyle/>
          <a:p>
            <a:pPr marL="0" indent="0">
              <a:buNone/>
            </a:pPr>
            <a:r>
              <a:rPr lang="fr-FR" sz="2000" b="1" dirty="0"/>
              <a:t>Art. 76. Les effets des condamnations prononcées dans un autre État membre de l’Union européenne</a:t>
            </a:r>
          </a:p>
          <a:p>
            <a:pPr marL="0" indent="0">
              <a:buNone/>
            </a:pPr>
            <a:endParaRPr lang="fr-FR" sz="2000" b="1" dirty="0"/>
          </a:p>
          <a:p>
            <a:pPr marL="400056" lvl="1" indent="0">
              <a:buNone/>
            </a:pPr>
            <a:endParaRPr lang="fr-FR" sz="2000" i="1" dirty="0"/>
          </a:p>
          <a:p>
            <a:pPr marL="400056" lvl="1" indent="0">
              <a:buNone/>
            </a:pPr>
            <a:endParaRPr lang="fr-FR" sz="2000" dirty="0">
              <a:effectLst/>
              <a:ea typeface="Times New Roman" panose="02020603050405020304" pitchFamily="18" charset="0"/>
            </a:endParaRPr>
          </a:p>
          <a:p>
            <a:pPr marL="400056" lvl="1" indent="0">
              <a:buNone/>
            </a:pPr>
            <a:endParaRPr lang="nl-BE" sz="2000" i="1" dirty="0"/>
          </a:p>
        </p:txBody>
      </p:sp>
      <p:sp>
        <p:nvSpPr>
          <p:cNvPr id="5" name="Espace réservé du numéro de diapositive 4">
            <a:extLst>
              <a:ext uri="{FF2B5EF4-FFF2-40B4-BE49-F238E27FC236}">
                <a16:creationId xmlns:a16="http://schemas.microsoft.com/office/drawing/2014/main" id="{A0E823C3-B19E-B03B-C180-8747CAAC75FE}"/>
              </a:ext>
            </a:extLst>
          </p:cNvPr>
          <p:cNvSpPr>
            <a:spLocks noGrp="1"/>
          </p:cNvSpPr>
          <p:nvPr>
            <p:ph type="sldNum" sz="quarter" idx="12"/>
          </p:nvPr>
        </p:nvSpPr>
        <p:spPr/>
        <p:txBody>
          <a:bodyPr/>
          <a:lstStyle/>
          <a:p>
            <a:fld id="{936F8E82-FA06-4262-BC24-5C54F77931AE}" type="slidenum">
              <a:rPr lang="nl-BE" smtClean="0"/>
              <a:t>79</a:t>
            </a:fld>
            <a:endParaRPr lang="nl-BE"/>
          </a:p>
        </p:txBody>
      </p:sp>
      <p:sp>
        <p:nvSpPr>
          <p:cNvPr id="6" name="ZoneTexte 5">
            <a:extLst>
              <a:ext uri="{FF2B5EF4-FFF2-40B4-BE49-F238E27FC236}">
                <a16:creationId xmlns:a16="http://schemas.microsoft.com/office/drawing/2014/main" id="{81AE03C7-344A-4B5E-0294-2E2D9E506E75}"/>
              </a:ext>
            </a:extLst>
          </p:cNvPr>
          <p:cNvSpPr txBox="1"/>
          <p:nvPr/>
        </p:nvSpPr>
        <p:spPr>
          <a:xfrm>
            <a:off x="165100" y="2966601"/>
            <a:ext cx="11684000" cy="3754874"/>
          </a:xfrm>
          <a:prstGeom prst="rect">
            <a:avLst/>
          </a:prstGeom>
          <a:noFill/>
        </p:spPr>
        <p:txBody>
          <a:bodyPr wrap="square">
            <a:spAutoFit/>
          </a:bodyPr>
          <a:lstStyle/>
          <a:p>
            <a:pPr marL="0" indent="0">
              <a:buNone/>
            </a:pPr>
            <a:r>
              <a:rPr lang="fr-FR" sz="2000" b="1" dirty="0"/>
              <a:t>Art. 78. La conversion et la détermination du degré de peine dans les lois particulières qui ne fixent pas de niveau de peine</a:t>
            </a:r>
          </a:p>
          <a:p>
            <a:pPr marL="0" indent="0">
              <a:buNone/>
            </a:pPr>
            <a:endParaRPr lang="fr-FR" sz="1800" b="1" dirty="0"/>
          </a:p>
          <a:p>
            <a:pPr marL="0" indent="0">
              <a:buNone/>
            </a:pPr>
            <a:r>
              <a:rPr lang="fr-FR" sz="1800" dirty="0">
                <a:ea typeface="Times New Roman" panose="02020603050405020304" pitchFamily="18" charset="0"/>
              </a:rPr>
              <a:t>S</a:t>
            </a:r>
            <a:r>
              <a:rPr lang="fr-FR" sz="1800" dirty="0">
                <a:effectLst/>
                <a:ea typeface="Times New Roman" panose="02020603050405020304" pitchFamily="18" charset="0"/>
              </a:rPr>
              <a:t>i les adaptations nécessaires ne sont pas apportées aux législations particulières dans le délai imparti, l’article 78 du nouveau Code prévoit, par défaut, un mécanisme de conversion, malheureusement assez complexe, qui s’appliquera tant aux faits commis après l’entrée en vigueur du Code qu’aux faits commis avant son entrée en vigueur (pour autant que dans ce dernier cas, la loi nouvelle soit plus douce).</a:t>
            </a:r>
          </a:p>
          <a:p>
            <a:pPr marL="457200" lvl="1" indent="0">
              <a:buNone/>
            </a:pPr>
            <a:endParaRPr lang="nl-BE" sz="1800" dirty="0"/>
          </a:p>
          <a:p>
            <a:pPr marL="742950" lvl="1" indent="-285750">
              <a:buBlip>
                <a:blip r:embed="rId2">
                  <a:extLst>
                    <a:ext uri="{96DAC541-7B7A-43D3-8B79-37D633B846F1}">
                      <asvg:svgBlip xmlns:asvg="http://schemas.microsoft.com/office/drawing/2016/SVG/main" r:embed="rId3"/>
                    </a:ext>
                  </a:extLst>
                </a:blip>
              </a:buBlip>
            </a:pPr>
            <a:r>
              <a:rPr lang="nl-BE" sz="1800" dirty="0" err="1"/>
              <a:t>Peine</a:t>
            </a:r>
            <a:r>
              <a:rPr lang="nl-BE" sz="1800" dirty="0"/>
              <a:t> principale : en </a:t>
            </a:r>
            <a:r>
              <a:rPr lang="fr-FR" sz="1800" dirty="0"/>
              <a:t>fonction</a:t>
            </a:r>
            <a:r>
              <a:rPr lang="nl-BE" sz="1800" dirty="0"/>
              <a:t> de la </a:t>
            </a:r>
            <a:r>
              <a:rPr lang="nl-BE" sz="1800" dirty="0" err="1"/>
              <a:t>peine</a:t>
            </a:r>
            <a:r>
              <a:rPr lang="nl-BE" sz="1800" dirty="0"/>
              <a:t> maximale</a:t>
            </a:r>
          </a:p>
          <a:p>
            <a:pPr marL="742950" lvl="1" indent="-285750">
              <a:buBlip>
                <a:blip r:embed="rId2">
                  <a:extLst>
                    <a:ext uri="{96DAC541-7B7A-43D3-8B79-37D633B846F1}">
                      <asvg:svgBlip xmlns:asvg="http://schemas.microsoft.com/office/drawing/2016/SVG/main" r:embed="rId3"/>
                    </a:ext>
                  </a:extLst>
                </a:blip>
              </a:buBlip>
            </a:pPr>
            <a:r>
              <a:rPr lang="nl-BE" sz="1800" dirty="0" err="1"/>
              <a:t>Amende</a:t>
            </a:r>
            <a:r>
              <a:rPr lang="nl-BE" sz="1800" dirty="0"/>
              <a:t> : </a:t>
            </a:r>
            <a:r>
              <a:rPr lang="nl-BE" sz="1800" dirty="0" err="1"/>
              <a:t>maintien</a:t>
            </a:r>
            <a:r>
              <a:rPr lang="nl-BE" sz="1800" dirty="0"/>
              <a:t> du </a:t>
            </a:r>
            <a:r>
              <a:rPr lang="nl-BE" sz="1800" dirty="0" err="1"/>
              <a:t>montant</a:t>
            </a:r>
            <a:r>
              <a:rPr lang="nl-BE" sz="1800" dirty="0"/>
              <a:t> </a:t>
            </a:r>
            <a:r>
              <a:rPr lang="nl-BE" sz="1800" dirty="0" err="1"/>
              <a:t>multiplié</a:t>
            </a:r>
            <a:r>
              <a:rPr lang="nl-BE" sz="1800" dirty="0"/>
              <a:t> par 8</a:t>
            </a:r>
          </a:p>
          <a:p>
            <a:pPr marL="742950" lvl="1" indent="-285750">
              <a:buBlip>
                <a:blip r:embed="rId2">
                  <a:extLst>
                    <a:ext uri="{96DAC541-7B7A-43D3-8B79-37D633B846F1}">
                      <asvg:svgBlip xmlns:asvg="http://schemas.microsoft.com/office/drawing/2016/SVG/main" r:embed="rId3"/>
                    </a:ext>
                  </a:extLst>
                </a:blip>
              </a:buBlip>
            </a:pPr>
            <a:r>
              <a:rPr lang="nl-BE" sz="1800" dirty="0" err="1"/>
              <a:t>Contravention</a:t>
            </a:r>
            <a:r>
              <a:rPr lang="nl-BE" sz="1800" dirty="0"/>
              <a:t> : </a:t>
            </a:r>
            <a:r>
              <a:rPr lang="nl-BE" sz="1800" dirty="0" err="1"/>
              <a:t>dépénalisation</a:t>
            </a:r>
            <a:endParaRPr lang="nl-BE" sz="1800" dirty="0"/>
          </a:p>
          <a:p>
            <a:pPr marL="742950" lvl="1" indent="-285750">
              <a:buBlip>
                <a:blip r:embed="rId2">
                  <a:extLst>
                    <a:ext uri="{96DAC541-7B7A-43D3-8B79-37D633B846F1}">
                      <asvg:svgBlip xmlns:asvg="http://schemas.microsoft.com/office/drawing/2016/SVG/main" r:embed="rId3"/>
                    </a:ext>
                  </a:extLst>
                </a:blip>
              </a:buBlip>
            </a:pPr>
            <a:r>
              <a:rPr lang="nl-BE" sz="1800" dirty="0" err="1"/>
              <a:t>Tentative</a:t>
            </a:r>
            <a:r>
              <a:rPr lang="nl-BE" sz="1800" dirty="0"/>
              <a:t>, </a:t>
            </a:r>
            <a:r>
              <a:rPr lang="nl-BE" sz="1800" dirty="0" err="1"/>
              <a:t>participation</a:t>
            </a:r>
            <a:r>
              <a:rPr lang="nl-BE" sz="1800" dirty="0"/>
              <a:t> et </a:t>
            </a:r>
            <a:r>
              <a:rPr lang="nl-BE" sz="1800" dirty="0" err="1"/>
              <a:t>circonstances</a:t>
            </a:r>
            <a:r>
              <a:rPr lang="nl-BE" sz="1800" dirty="0"/>
              <a:t> </a:t>
            </a:r>
            <a:r>
              <a:rPr lang="nl-BE" sz="1800" dirty="0" err="1"/>
              <a:t>atténuantes</a:t>
            </a:r>
            <a:r>
              <a:rPr lang="nl-BE" sz="1800" dirty="0"/>
              <a:t> : </a:t>
            </a:r>
            <a:r>
              <a:rPr lang="nl-BE" sz="1800" dirty="0" err="1"/>
              <a:t>situation</a:t>
            </a:r>
            <a:r>
              <a:rPr lang="nl-BE" sz="1800" dirty="0"/>
              <a:t> </a:t>
            </a:r>
            <a:r>
              <a:rPr lang="nl-BE" sz="1800" dirty="0" err="1"/>
              <a:t>actuelle</a:t>
            </a:r>
            <a:endParaRPr lang="nl-BE" sz="1800" dirty="0"/>
          </a:p>
          <a:p>
            <a:pPr marL="742950" lvl="1" indent="-285750">
              <a:buBlip>
                <a:blip r:embed="rId2">
                  <a:extLst>
                    <a:ext uri="{96DAC541-7B7A-43D3-8B79-37D633B846F1}">
                      <asvg:svgBlip xmlns:asvg="http://schemas.microsoft.com/office/drawing/2016/SVG/main" r:embed="rId3"/>
                    </a:ext>
                  </a:extLst>
                </a:blip>
              </a:buBlip>
            </a:pPr>
            <a:r>
              <a:rPr lang="nl-BE" sz="1800" dirty="0"/>
              <a:t>Pas de </a:t>
            </a:r>
            <a:r>
              <a:rPr lang="nl-BE" sz="1800" dirty="0" err="1"/>
              <a:t>peine</a:t>
            </a:r>
            <a:r>
              <a:rPr lang="nl-BE" sz="1800" dirty="0"/>
              <a:t> plus </a:t>
            </a:r>
            <a:r>
              <a:rPr lang="nl-BE" sz="1800" dirty="0" err="1"/>
              <a:t>lourde</a:t>
            </a:r>
            <a:r>
              <a:rPr lang="nl-BE" sz="1800" dirty="0"/>
              <a:t> que la </a:t>
            </a:r>
            <a:r>
              <a:rPr lang="nl-BE" sz="1800" dirty="0" err="1"/>
              <a:t>situation</a:t>
            </a:r>
            <a:r>
              <a:rPr lang="nl-BE" sz="1800" dirty="0"/>
              <a:t> </a:t>
            </a:r>
            <a:r>
              <a:rPr lang="nl-BE" sz="1800" dirty="0" err="1"/>
              <a:t>actuelle</a:t>
            </a:r>
            <a:endParaRPr lang="nl-BE" sz="1800" dirty="0"/>
          </a:p>
        </p:txBody>
      </p:sp>
      <p:sp>
        <p:nvSpPr>
          <p:cNvPr id="30" name="ZoneTexte 29">
            <a:extLst>
              <a:ext uri="{FF2B5EF4-FFF2-40B4-BE49-F238E27FC236}">
                <a16:creationId xmlns:a16="http://schemas.microsoft.com/office/drawing/2014/main" id="{A11B4FEB-98FC-5EC1-2A02-3206AE8A84B5}"/>
              </a:ext>
            </a:extLst>
          </p:cNvPr>
          <p:cNvSpPr txBox="1"/>
          <p:nvPr/>
        </p:nvSpPr>
        <p:spPr>
          <a:xfrm>
            <a:off x="254000" y="1445955"/>
            <a:ext cx="11684000" cy="1261884"/>
          </a:xfrm>
          <a:prstGeom prst="rect">
            <a:avLst/>
          </a:prstGeom>
          <a:noFill/>
        </p:spPr>
        <p:txBody>
          <a:bodyPr wrap="square">
            <a:spAutoFit/>
          </a:bodyPr>
          <a:lstStyle/>
          <a:p>
            <a:pPr marL="0" indent="0">
              <a:buNone/>
            </a:pPr>
            <a:r>
              <a:rPr lang="fr-FR" sz="2000" b="1" dirty="0"/>
              <a:t>Art. 77. L’application des dispositions du Livre 1 du présent Code au Livre 2 et aux lois particulières</a:t>
            </a:r>
          </a:p>
          <a:p>
            <a:pPr marL="400056" lvl="1" indent="0">
              <a:buNone/>
            </a:pPr>
            <a:endParaRPr lang="fr-FR" sz="2000" i="1" dirty="0">
              <a:effectLst/>
              <a:ea typeface="Times New Roman" panose="02020603050405020304" pitchFamily="18" charset="0"/>
            </a:endParaRPr>
          </a:p>
          <a:p>
            <a:pPr marL="400056" lvl="1" indent="0">
              <a:buNone/>
            </a:pPr>
            <a:r>
              <a:rPr lang="fr-FR" i="1" dirty="0">
                <a:effectLst/>
                <a:ea typeface="Times New Roman" panose="02020603050405020304" pitchFamily="18" charset="0"/>
              </a:rPr>
              <a:t>À défaut de dispositions contraires dans le livre II ainsi que dans les lois et règlements particuliers, les dispositions du présent livre s’appliquent aux infractions prévues au livre II ainsi que dans les lois et règlements particuliers</a:t>
            </a:r>
            <a:r>
              <a:rPr lang="fr-FR" dirty="0">
                <a:effectLst/>
                <a:ea typeface="Times New Roman" panose="02020603050405020304" pitchFamily="18" charset="0"/>
                <a:cs typeface="HelveticaLTStd-Roman"/>
              </a:rPr>
              <a:t>.</a:t>
            </a:r>
          </a:p>
        </p:txBody>
      </p:sp>
    </p:spTree>
    <p:extLst>
      <p:ext uri="{BB962C8B-B14F-4D97-AF65-F5344CB8AC3E}">
        <p14:creationId xmlns:p14="http://schemas.microsoft.com/office/powerpoint/2010/main" val="395477484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bb6bdbe6-c28b-4509-9f60-3d65d4de0b77}" enabled="0" method="" siteId="{bb6bdbe6-c28b-4509-9f60-3d65d4de0b77}" removed="1"/>
</clbl:labelList>
</file>

<file path=docProps/app.xml><?xml version="1.0" encoding="utf-8"?>
<Properties xmlns="http://schemas.openxmlformats.org/officeDocument/2006/extended-properties" xmlns:vt="http://schemas.openxmlformats.org/officeDocument/2006/docPropsVTypes">
  <Template/>
  <TotalTime>0</TotalTime>
  <Words>12349</Words>
  <Application>Microsoft Office PowerPoint</Application>
  <PresentationFormat>Grand écran</PresentationFormat>
  <Paragraphs>1107</Paragraphs>
  <Slides>79</Slides>
  <Notes>3</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79</vt:i4>
      </vt:variant>
    </vt:vector>
  </HeadingPairs>
  <TitlesOfParts>
    <vt:vector size="88" baseType="lpstr">
      <vt:lpstr>MS Mincho</vt:lpstr>
      <vt:lpstr>Arial</vt:lpstr>
      <vt:lpstr>Calibri</vt:lpstr>
      <vt:lpstr>Calibri Light</vt:lpstr>
      <vt:lpstr>HelveticaLTStd-Roman</vt:lpstr>
      <vt:lpstr>Times New Roman</vt:lpstr>
      <vt:lpstr>var(--fontFamilyBase)</vt:lpstr>
      <vt:lpstr>Wingdings</vt:lpstr>
      <vt:lpstr>Thème Office</vt:lpstr>
      <vt:lpstr>Code pénal 2024– Livre Ier</vt:lpstr>
      <vt:lpstr>Le nouveau Code pénal </vt:lpstr>
      <vt:lpstr>Présentation PowerPoint</vt:lpstr>
      <vt:lpstr>Présentation PowerPoint</vt:lpstr>
      <vt:lpstr>Présentation PowerPoint</vt:lpstr>
      <vt:lpstr>Documentation</vt:lpstr>
      <vt:lpstr>Principes</vt:lpstr>
      <vt:lpstr>Livre Ier  La nouvelle structure  </vt:lpstr>
      <vt:lpstr>Nouvelle echelle de peines       </vt:lpstr>
      <vt:lpstr>Livre Ier  Chapitre 4. « Les peines »  Section 3, Les peines applicables aux personnes physiques       </vt:lpstr>
      <vt:lpstr>Livre Ier   Chapitre 1er   La loi pénale   </vt:lpstr>
      <vt:lpstr>Livre Ier  Chapitre 1er La loi pénale   </vt:lpstr>
      <vt:lpstr>Présentation PowerPoint</vt:lpstr>
      <vt:lpstr>Livre Ier  Chapitre 1er La loi pénale   </vt:lpstr>
      <vt:lpstr>Livre Ier  Chapitre 2. L’infraction   </vt:lpstr>
      <vt:lpstr>Livre Ier  Chapitre 2. L’infraction Les éléments constitutifs de l’infraction   </vt:lpstr>
      <vt:lpstr>Livre Ier  Chapitre 2. L’infraction   </vt:lpstr>
      <vt:lpstr>Livre Ier  Chapitre 2. L’infraction Section 1er Définition de l’infraction   </vt:lpstr>
      <vt:lpstr>Présentation PowerPoint</vt:lpstr>
      <vt:lpstr>Livre Ier  Chapitre 2. L’infraction   </vt:lpstr>
      <vt:lpstr>Livre Ier  Chapitre 2. L’infraction   </vt:lpstr>
      <vt:lpstr> Art. 7. L’élément moral - Infractions intentionnelles    </vt:lpstr>
      <vt:lpstr>Livre Ier  Chapitre 2. « L’infraction »  Art. 7. L’élément moral - Exemples   </vt:lpstr>
      <vt:lpstr>Livre Ier  Chapitre 2. L’infraction  Art. 7. L’élément moral - Exemples   </vt:lpstr>
      <vt:lpstr>Présentation PowerPoint</vt:lpstr>
      <vt:lpstr>Livre Ier  Chapitre 2. L’infraction   </vt:lpstr>
      <vt:lpstr>Article Section 1er Définition de l’infraction Article 9, La tentative   </vt:lpstr>
      <vt:lpstr>Livre Ier  Chapitre 2. L’infraction  Section 2, La tentative punissable  </vt:lpstr>
      <vt:lpstr>Livre Ier  Chapitre 2. L’infraction Section 3. Les causes de justification   </vt:lpstr>
      <vt:lpstr>Présentation PowerPoint</vt:lpstr>
      <vt:lpstr>Présentation PowerPoint</vt:lpstr>
      <vt:lpstr>Présentation PowerPoint</vt:lpstr>
      <vt:lpstr>Livre Ier  Chapitre 3. L’auteur de infraction Section 1. La qualité d’auteur et la participation   </vt:lpstr>
      <vt:lpstr>Présentation PowerPoint</vt:lpstr>
      <vt:lpstr>Présentation PowerPoint</vt:lpstr>
      <vt:lpstr>Présentation PowerPoint</vt:lpstr>
      <vt:lpstr>Livre Ier  Chapitre 3. L’auteur de infraction Section 3, Les causes d’exemption de la culpabilité   </vt:lpstr>
      <vt:lpstr>Livre Ier  Chapitre 3. L’auteur de infraction  Section 3, Les causes d’exemption de la culpabilité   </vt:lpstr>
      <vt:lpstr>Livre Ier  Chapitre 3. L’auteur de infraction Section 3, Les causes d’exemption de la culpabilité   </vt:lpstr>
      <vt:lpstr>Livre Ier  Chapitre 3. L’auteur de infraction Section 3, Les causes de non-imputabilité    </vt:lpstr>
      <vt:lpstr>‘Responsabilité atténuée?’</vt:lpstr>
      <vt:lpstr>Livre Ier  Chapitre 3. L’auteur de infraction Section 3, Les causes de non-imputabilité  </vt:lpstr>
      <vt:lpstr>Chapitre 4. Les peines</vt:lpstr>
      <vt:lpstr>Livre Ier  Chapitre 4. Les peines Section 1, Généralités  </vt:lpstr>
      <vt:lpstr>Présentation PowerPoint</vt:lpstr>
      <vt:lpstr>  Livre Ier  Chapitre 4. Les peines Section 1, Généralités </vt:lpstr>
      <vt:lpstr>  Livre Ier  Chapitre 4. Les peines Section 1, Généralités </vt:lpstr>
      <vt:lpstr>Livre Ier  Chapitre 4. Les peines Section 2, Les causes d’excuse   </vt:lpstr>
      <vt:lpstr>Livre Ier  Chapitre 4. Les peines Section 3, Les peines applicables aux personnes physiques   </vt:lpstr>
      <vt:lpstr>Livre Ier  Chapitre 4. Les peines  Section 3, Les peines applicables aux personnes physiques       </vt:lpstr>
      <vt:lpstr>Livre Ier  Chapitre 4. Les peines  Section 3, Les peines applicables aux personnes physiques       </vt:lpstr>
      <vt:lpstr>Livre Ier  Chapitre 4. Les peines  Section 3, Les peines applicables aux personnes physiques      </vt:lpstr>
      <vt:lpstr>Présentation PowerPoint</vt:lpstr>
      <vt:lpstr>Livre Ier  Chapitre 4. Les peines  Section 4, Les peines applicables aux personnes morales </vt:lpstr>
      <vt:lpstr>Livre Ier  Chapitre 4. Les peines  Section 4, Les peines applicables aux personnes morales </vt:lpstr>
      <vt:lpstr>Livre Ier  Chapitre 4. Les peines  Section 4, Les peines applicables aux personnes morales </vt:lpstr>
      <vt:lpstr>Livre Ier  Chapitre 4. Les peines  Section 4, Les peines applicables aux personnes morales   </vt:lpstr>
      <vt:lpstr>Livre Ier  Chapitre 4. Les peines  Section  5, Les peines privatives de liberté   </vt:lpstr>
      <vt:lpstr>Présentation PowerPoint</vt:lpstr>
      <vt:lpstr>Présentation PowerPoint</vt:lpstr>
      <vt:lpstr>Présentation PowerPoint</vt:lpstr>
      <vt:lpstr>Présentation PowerPoint</vt:lpstr>
      <vt:lpstr>Présentation PowerPoint</vt:lpstr>
      <vt:lpstr>Présentation PowerPoint</vt:lpstr>
      <vt:lpstr>Livre Ier    Chapitre 4 Les peines   Section 7, La condamnation par déclaration de culpabilité  </vt:lpstr>
      <vt:lpstr>Livre Ier  Chapitre 4 Les peines Section  8, Les peines patrimoniales </vt:lpstr>
      <vt:lpstr>Livre Ier  Chapitre 4 Les peines Section  8, Les peines patrimoniales </vt:lpstr>
      <vt:lpstr>Livre Ier  Chapitre 4. Les peines  Section  9, Les peines spécifiques applicables aux personnes morales </vt:lpstr>
      <vt:lpstr>Livre Ier    Chapitre 4. Les peines  Section  10, Les autres peines    </vt:lpstr>
      <vt:lpstr>Livre Ier  Chapitre 4. Les peines Section  11, Fixation de la peine    </vt:lpstr>
      <vt:lpstr>Livre Ier Chapitre 4.  Les peines Section  11, Fixation de la peine    </vt:lpstr>
      <vt:lpstr>Livre Ier  Chapitre 4. Les peines   Section  11, Fixation de la peine </vt:lpstr>
      <vt:lpstr>Présentation PowerPoint</vt:lpstr>
      <vt:lpstr>Livre Ier  Chapitre 4. Les peines   Section  11, Fixation de la peine </vt:lpstr>
      <vt:lpstr> Livre Ier  Chapitre 4. « Les peines »  Section 12. La suspension et le sursis    </vt:lpstr>
      <vt:lpstr>Présentation PowerPoint</vt:lpstr>
      <vt:lpstr>Livre Ier  Chapitre 5. Les dispositions civiles et les mesures de sûreté   </vt:lpstr>
      <vt:lpstr>Livre Ier  Chapitre 6. Extinction des peines et des condamnations civiles </vt:lpstr>
      <vt:lpstr>Livre Ier  Chapitre 7. Dispositions diverses   </vt:lpstr>
    </vt:vector>
  </TitlesOfParts>
  <Company>FOD Kanselarij</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Falkowska-Clarys Martyna</dc:creator>
  <cp:lastModifiedBy>Vandermeersch Damien</cp:lastModifiedBy>
  <cp:revision>7</cp:revision>
  <cp:lastPrinted>2025-09-11T15:34:19Z</cp:lastPrinted>
  <dcterms:created xsi:type="dcterms:W3CDTF">2024-11-21T10:10:05Z</dcterms:created>
  <dcterms:modified xsi:type="dcterms:W3CDTF">2026-09-15T10:18:10Z</dcterms:modified>
</cp:coreProperties>
</file>