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8"/>
  </p:notesMasterIdLst>
  <p:handoutMasterIdLst>
    <p:handoutMasterId r:id="rId49"/>
  </p:handoutMasterIdLst>
  <p:sldIdLst>
    <p:sldId id="257" r:id="rId2"/>
    <p:sldId id="261" r:id="rId3"/>
    <p:sldId id="258" r:id="rId4"/>
    <p:sldId id="562" r:id="rId5"/>
    <p:sldId id="655" r:id="rId6"/>
    <p:sldId id="620" r:id="rId7"/>
    <p:sldId id="615" r:id="rId8"/>
    <p:sldId id="654" r:id="rId9"/>
    <p:sldId id="616" r:id="rId10"/>
    <p:sldId id="621" r:id="rId11"/>
    <p:sldId id="569" r:id="rId12"/>
    <p:sldId id="622" r:id="rId13"/>
    <p:sldId id="623" r:id="rId14"/>
    <p:sldId id="624" r:id="rId15"/>
    <p:sldId id="656" r:id="rId16"/>
    <p:sldId id="648" r:id="rId17"/>
    <p:sldId id="625" r:id="rId18"/>
    <p:sldId id="626" r:id="rId19"/>
    <p:sldId id="629" r:id="rId20"/>
    <p:sldId id="659" r:id="rId21"/>
    <p:sldId id="660" r:id="rId22"/>
    <p:sldId id="661" r:id="rId23"/>
    <p:sldId id="631" r:id="rId24"/>
    <p:sldId id="663" r:id="rId25"/>
    <p:sldId id="662" r:id="rId26"/>
    <p:sldId id="664" r:id="rId27"/>
    <p:sldId id="665" r:id="rId28"/>
    <p:sldId id="633" r:id="rId29"/>
    <p:sldId id="634" r:id="rId30"/>
    <p:sldId id="635" r:id="rId31"/>
    <p:sldId id="651" r:id="rId32"/>
    <p:sldId id="636" r:id="rId33"/>
    <p:sldId id="637" r:id="rId34"/>
    <p:sldId id="638" r:id="rId35"/>
    <p:sldId id="657" r:id="rId36"/>
    <p:sldId id="642" r:id="rId37"/>
    <p:sldId id="639" r:id="rId38"/>
    <p:sldId id="640" r:id="rId39"/>
    <p:sldId id="643" r:id="rId40"/>
    <p:sldId id="644" r:id="rId41"/>
    <p:sldId id="645" r:id="rId42"/>
    <p:sldId id="652" r:id="rId43"/>
    <p:sldId id="666" r:id="rId44"/>
    <p:sldId id="667" r:id="rId45"/>
    <p:sldId id="668" r:id="rId46"/>
    <p:sldId id="653" r:id="rId47"/>
  </p:sldIdLst>
  <p:sldSz cx="9144000" cy="6858000" type="screen4x3"/>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E95B1C-95EC-4C72-915B-361D424C2E2C}" v="1" dt="2026-08-13T11:28:26.60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25" autoAdjust="0"/>
  </p:normalViewPr>
  <p:slideViewPr>
    <p:cSldViewPr>
      <p:cViewPr varScale="1">
        <p:scale>
          <a:sx n="104" d="100"/>
          <a:sy n="104" d="100"/>
        </p:scale>
        <p:origin x="182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1"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399561-E9EC-4042-9482-813531DBE32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0E954AD-088E-43DB-A5DB-040B0D8AA8CC}">
      <dgm:prSet custT="1"/>
      <dgm:spPr/>
      <dgm:t>
        <a:bodyPr/>
        <a:lstStyle/>
        <a:p>
          <a:r>
            <a:rPr lang="fr-BE" sz="1800" dirty="0"/>
            <a:t>Loi du 29 février 2024 introduisant le livre I</a:t>
          </a:r>
          <a:r>
            <a:rPr lang="fr-BE" sz="1800" baseline="30000" dirty="0"/>
            <a:t>er</a:t>
          </a:r>
          <a:r>
            <a:rPr lang="fr-BE" sz="1800" dirty="0"/>
            <a:t> + loi du 29 février 2024 introduisant le livre II du Code pénal</a:t>
          </a:r>
          <a:endParaRPr lang="en-US" sz="1800" dirty="0"/>
        </a:p>
      </dgm:t>
    </dgm:pt>
    <dgm:pt modelId="{FA38662C-11CC-4363-B708-171AF92FA8DF}" type="parTrans" cxnId="{C094CD65-7968-43BA-A8B1-2D05B24F0D5E}">
      <dgm:prSet/>
      <dgm:spPr/>
      <dgm:t>
        <a:bodyPr/>
        <a:lstStyle/>
        <a:p>
          <a:endParaRPr lang="en-US"/>
        </a:p>
      </dgm:t>
    </dgm:pt>
    <dgm:pt modelId="{132657AA-3DC3-4747-99FD-F267FDD6AABC}" type="sibTrans" cxnId="{C094CD65-7968-43BA-A8B1-2D05B24F0D5E}">
      <dgm:prSet/>
      <dgm:spPr/>
      <dgm:t>
        <a:bodyPr/>
        <a:lstStyle/>
        <a:p>
          <a:endParaRPr lang="en-US"/>
        </a:p>
      </dgm:t>
    </dgm:pt>
    <dgm:pt modelId="{19FB72B0-8EE4-4FD1-91E4-71E696A7CE78}">
      <dgm:prSet custT="1"/>
      <dgm:spPr/>
      <dgm:t>
        <a:bodyPr/>
        <a:lstStyle/>
        <a:p>
          <a:r>
            <a:rPr lang="fr-BE" sz="1800" dirty="0"/>
            <a:t>Publication au Moniteur belge 8 avril 2024  </a:t>
          </a:r>
          <a:endParaRPr lang="en-US" sz="1800" dirty="0"/>
        </a:p>
      </dgm:t>
    </dgm:pt>
    <dgm:pt modelId="{55C64348-7686-447B-AE67-13D7125D495A}" type="parTrans" cxnId="{A9C9EE87-D3B0-44A3-898B-BFB42CAB4126}">
      <dgm:prSet/>
      <dgm:spPr/>
      <dgm:t>
        <a:bodyPr/>
        <a:lstStyle/>
        <a:p>
          <a:endParaRPr lang="en-US"/>
        </a:p>
      </dgm:t>
    </dgm:pt>
    <dgm:pt modelId="{63211A94-2293-44E1-B3F1-97A6542C1DE6}" type="sibTrans" cxnId="{A9C9EE87-D3B0-44A3-898B-BFB42CAB4126}">
      <dgm:prSet/>
      <dgm:spPr/>
      <dgm:t>
        <a:bodyPr/>
        <a:lstStyle/>
        <a:p>
          <a:endParaRPr lang="en-US"/>
        </a:p>
      </dgm:t>
    </dgm:pt>
    <dgm:pt modelId="{798C243C-6BDA-4258-81D3-0BCD9A207033}">
      <dgm:prSet custT="1"/>
      <dgm:spPr/>
      <dgm:t>
        <a:bodyPr/>
        <a:lstStyle/>
        <a:p>
          <a:r>
            <a:rPr lang="fr-BE" sz="1800" dirty="0"/>
            <a:t>Entrée en vigueur : </a:t>
          </a:r>
        </a:p>
        <a:p>
          <a:r>
            <a:rPr lang="fr-BE" sz="1800" dirty="0"/>
            <a:t>8 avril 2026 (sauf traitement sous privation de liberté et suivi prolongé : 1</a:t>
          </a:r>
          <a:r>
            <a:rPr lang="fr-BE" sz="1800" baseline="30000" dirty="0"/>
            <a:t>er</a:t>
          </a:r>
          <a:r>
            <a:rPr lang="fr-BE" sz="1800" dirty="0"/>
            <a:t> janvier 2035)</a:t>
          </a:r>
          <a:endParaRPr lang="en-US" sz="1800" dirty="0"/>
        </a:p>
      </dgm:t>
    </dgm:pt>
    <dgm:pt modelId="{5FDB428F-D8E1-4262-AFFA-A76F15BD0194}" type="parTrans" cxnId="{E4A71BC6-087A-4BC0-88D8-1116D418E9DE}">
      <dgm:prSet/>
      <dgm:spPr/>
      <dgm:t>
        <a:bodyPr/>
        <a:lstStyle/>
        <a:p>
          <a:endParaRPr lang="en-US"/>
        </a:p>
      </dgm:t>
    </dgm:pt>
    <dgm:pt modelId="{19B93D7C-97FC-4675-818E-9604F81D7B35}" type="sibTrans" cxnId="{E4A71BC6-087A-4BC0-88D8-1116D418E9DE}">
      <dgm:prSet/>
      <dgm:spPr/>
      <dgm:t>
        <a:bodyPr/>
        <a:lstStyle/>
        <a:p>
          <a:endParaRPr lang="en-US"/>
        </a:p>
      </dgm:t>
    </dgm:pt>
    <dgm:pt modelId="{AE30165E-73C4-4CFD-B36B-5FE29DC75686}" type="pres">
      <dgm:prSet presAssocID="{4F399561-E9EC-4042-9482-813531DBE32F}" presName="root" presStyleCnt="0">
        <dgm:presLayoutVars>
          <dgm:dir/>
          <dgm:resizeHandles val="exact"/>
        </dgm:presLayoutVars>
      </dgm:prSet>
      <dgm:spPr/>
    </dgm:pt>
    <dgm:pt modelId="{89CF4D95-B9AC-48C2-88F5-F682CFEE88F7}" type="pres">
      <dgm:prSet presAssocID="{90E954AD-088E-43DB-A5DB-040B0D8AA8CC}" presName="compNode" presStyleCnt="0"/>
      <dgm:spPr/>
    </dgm:pt>
    <dgm:pt modelId="{BDC8B0EC-6205-4FBE-A1DE-ED564B2638F2}" type="pres">
      <dgm:prSet presAssocID="{90E954AD-088E-43DB-A5DB-040B0D8AA8C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vres"/>
        </a:ext>
      </dgm:extLst>
    </dgm:pt>
    <dgm:pt modelId="{5552636C-5193-45BB-A4A1-C6EDCF64155C}" type="pres">
      <dgm:prSet presAssocID="{90E954AD-088E-43DB-A5DB-040B0D8AA8CC}" presName="spaceRect" presStyleCnt="0"/>
      <dgm:spPr/>
    </dgm:pt>
    <dgm:pt modelId="{45C11237-9544-48BF-A9ED-067AEA45E077}" type="pres">
      <dgm:prSet presAssocID="{90E954AD-088E-43DB-A5DB-040B0D8AA8CC}" presName="textRect" presStyleLbl="revTx" presStyleIdx="0" presStyleCnt="3">
        <dgm:presLayoutVars>
          <dgm:chMax val="1"/>
          <dgm:chPref val="1"/>
        </dgm:presLayoutVars>
      </dgm:prSet>
      <dgm:spPr/>
    </dgm:pt>
    <dgm:pt modelId="{1DF595D4-AF6D-4D45-B4FC-559294869FA9}" type="pres">
      <dgm:prSet presAssocID="{132657AA-3DC3-4747-99FD-F267FDD6AABC}" presName="sibTrans" presStyleCnt="0"/>
      <dgm:spPr/>
    </dgm:pt>
    <dgm:pt modelId="{DC64420A-EC31-4574-A6F2-90E7EDF0A2C9}" type="pres">
      <dgm:prSet presAssocID="{19FB72B0-8EE4-4FD1-91E4-71E696A7CE78}" presName="compNode" presStyleCnt="0"/>
      <dgm:spPr/>
    </dgm:pt>
    <dgm:pt modelId="{CDA8A579-993B-4915-AFA3-A6B3E1A4890F}" type="pres">
      <dgm:prSet presAssocID="{19FB72B0-8EE4-4FD1-91E4-71E696A7CE7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Book"/>
        </a:ext>
      </dgm:extLst>
    </dgm:pt>
    <dgm:pt modelId="{F8B2C07D-8D1C-4C29-86C7-E209090A1040}" type="pres">
      <dgm:prSet presAssocID="{19FB72B0-8EE4-4FD1-91E4-71E696A7CE78}" presName="spaceRect" presStyleCnt="0"/>
      <dgm:spPr/>
    </dgm:pt>
    <dgm:pt modelId="{540D7CE5-35FA-4433-82EC-7D5CFFE26449}" type="pres">
      <dgm:prSet presAssocID="{19FB72B0-8EE4-4FD1-91E4-71E696A7CE78}" presName="textRect" presStyleLbl="revTx" presStyleIdx="1" presStyleCnt="3">
        <dgm:presLayoutVars>
          <dgm:chMax val="1"/>
          <dgm:chPref val="1"/>
        </dgm:presLayoutVars>
      </dgm:prSet>
      <dgm:spPr/>
    </dgm:pt>
    <dgm:pt modelId="{6D93DE0F-30CE-4C58-A096-D972644D1D29}" type="pres">
      <dgm:prSet presAssocID="{63211A94-2293-44E1-B3F1-97A6542C1DE6}" presName="sibTrans" presStyleCnt="0"/>
      <dgm:spPr/>
    </dgm:pt>
    <dgm:pt modelId="{F0505120-53F4-42A6-A0D2-B10A66787E7E}" type="pres">
      <dgm:prSet presAssocID="{798C243C-6BDA-4258-81D3-0BCD9A207033}" presName="compNode" presStyleCnt="0"/>
      <dgm:spPr/>
    </dgm:pt>
    <dgm:pt modelId="{1119CAE7-CC3B-4F7E-A5CA-CBBEAF62CA38}" type="pres">
      <dgm:prSet presAssocID="{798C243C-6BDA-4258-81D3-0BCD9A20703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ge"/>
        </a:ext>
      </dgm:extLst>
    </dgm:pt>
    <dgm:pt modelId="{53865960-BAFB-4E49-BD42-8CEA101E2A00}" type="pres">
      <dgm:prSet presAssocID="{798C243C-6BDA-4258-81D3-0BCD9A207033}" presName="spaceRect" presStyleCnt="0"/>
      <dgm:spPr/>
    </dgm:pt>
    <dgm:pt modelId="{C4237C73-B00E-43CB-821A-C26DC547596F}" type="pres">
      <dgm:prSet presAssocID="{798C243C-6BDA-4258-81D3-0BCD9A207033}" presName="textRect" presStyleLbl="revTx" presStyleIdx="2" presStyleCnt="3">
        <dgm:presLayoutVars>
          <dgm:chMax val="1"/>
          <dgm:chPref val="1"/>
        </dgm:presLayoutVars>
      </dgm:prSet>
      <dgm:spPr/>
    </dgm:pt>
  </dgm:ptLst>
  <dgm:cxnLst>
    <dgm:cxn modelId="{4BEF1A06-8761-408E-80D1-BB4939D96BDB}" type="presOf" srcId="{19FB72B0-8EE4-4FD1-91E4-71E696A7CE78}" destId="{540D7CE5-35FA-4433-82EC-7D5CFFE26449}" srcOrd="0" destOrd="0" presId="urn:microsoft.com/office/officeart/2018/2/layout/IconLabelList"/>
    <dgm:cxn modelId="{C094CD65-7968-43BA-A8B1-2D05B24F0D5E}" srcId="{4F399561-E9EC-4042-9482-813531DBE32F}" destId="{90E954AD-088E-43DB-A5DB-040B0D8AA8CC}" srcOrd="0" destOrd="0" parTransId="{FA38662C-11CC-4363-B708-171AF92FA8DF}" sibTransId="{132657AA-3DC3-4747-99FD-F267FDD6AABC}"/>
    <dgm:cxn modelId="{04E3CE6F-F963-48BF-AF1A-A9AD6A842077}" type="presOf" srcId="{798C243C-6BDA-4258-81D3-0BCD9A207033}" destId="{C4237C73-B00E-43CB-821A-C26DC547596F}" srcOrd="0" destOrd="0" presId="urn:microsoft.com/office/officeart/2018/2/layout/IconLabelList"/>
    <dgm:cxn modelId="{98D9FA84-0BD0-4080-A6F3-DE7E582396AA}" type="presOf" srcId="{90E954AD-088E-43DB-A5DB-040B0D8AA8CC}" destId="{45C11237-9544-48BF-A9ED-067AEA45E077}" srcOrd="0" destOrd="0" presId="urn:microsoft.com/office/officeart/2018/2/layout/IconLabelList"/>
    <dgm:cxn modelId="{A9C9EE87-D3B0-44A3-898B-BFB42CAB4126}" srcId="{4F399561-E9EC-4042-9482-813531DBE32F}" destId="{19FB72B0-8EE4-4FD1-91E4-71E696A7CE78}" srcOrd="1" destOrd="0" parTransId="{55C64348-7686-447B-AE67-13D7125D495A}" sibTransId="{63211A94-2293-44E1-B3F1-97A6542C1DE6}"/>
    <dgm:cxn modelId="{3429F3A1-56F8-4C47-B8D3-5409B4BD08EC}" type="presOf" srcId="{4F399561-E9EC-4042-9482-813531DBE32F}" destId="{AE30165E-73C4-4CFD-B36B-5FE29DC75686}" srcOrd="0" destOrd="0" presId="urn:microsoft.com/office/officeart/2018/2/layout/IconLabelList"/>
    <dgm:cxn modelId="{E4A71BC6-087A-4BC0-88D8-1116D418E9DE}" srcId="{4F399561-E9EC-4042-9482-813531DBE32F}" destId="{798C243C-6BDA-4258-81D3-0BCD9A207033}" srcOrd="2" destOrd="0" parTransId="{5FDB428F-D8E1-4262-AFFA-A76F15BD0194}" sibTransId="{19B93D7C-97FC-4675-818E-9604F81D7B35}"/>
    <dgm:cxn modelId="{2E092218-E2C7-40DE-B3AF-67C474090719}" type="presParOf" srcId="{AE30165E-73C4-4CFD-B36B-5FE29DC75686}" destId="{89CF4D95-B9AC-48C2-88F5-F682CFEE88F7}" srcOrd="0" destOrd="0" presId="urn:microsoft.com/office/officeart/2018/2/layout/IconLabelList"/>
    <dgm:cxn modelId="{6E7E7198-39B9-4EA4-915E-F6CC1472780E}" type="presParOf" srcId="{89CF4D95-B9AC-48C2-88F5-F682CFEE88F7}" destId="{BDC8B0EC-6205-4FBE-A1DE-ED564B2638F2}" srcOrd="0" destOrd="0" presId="urn:microsoft.com/office/officeart/2018/2/layout/IconLabelList"/>
    <dgm:cxn modelId="{6875B378-7AAF-40F0-9B25-64AF26CBF876}" type="presParOf" srcId="{89CF4D95-B9AC-48C2-88F5-F682CFEE88F7}" destId="{5552636C-5193-45BB-A4A1-C6EDCF64155C}" srcOrd="1" destOrd="0" presId="urn:microsoft.com/office/officeart/2018/2/layout/IconLabelList"/>
    <dgm:cxn modelId="{D8E66497-0D23-4F75-BFFE-E72F4F5221BD}" type="presParOf" srcId="{89CF4D95-B9AC-48C2-88F5-F682CFEE88F7}" destId="{45C11237-9544-48BF-A9ED-067AEA45E077}" srcOrd="2" destOrd="0" presId="urn:microsoft.com/office/officeart/2018/2/layout/IconLabelList"/>
    <dgm:cxn modelId="{96E6B6AD-1331-4E27-98D9-BA548D00E529}" type="presParOf" srcId="{AE30165E-73C4-4CFD-B36B-5FE29DC75686}" destId="{1DF595D4-AF6D-4D45-B4FC-559294869FA9}" srcOrd="1" destOrd="0" presId="urn:microsoft.com/office/officeart/2018/2/layout/IconLabelList"/>
    <dgm:cxn modelId="{BB276834-611F-46DC-902C-FB5AE0CA8A16}" type="presParOf" srcId="{AE30165E-73C4-4CFD-B36B-5FE29DC75686}" destId="{DC64420A-EC31-4574-A6F2-90E7EDF0A2C9}" srcOrd="2" destOrd="0" presId="urn:microsoft.com/office/officeart/2018/2/layout/IconLabelList"/>
    <dgm:cxn modelId="{CB3421B0-8C75-4847-8B25-78F39C835E2F}" type="presParOf" srcId="{DC64420A-EC31-4574-A6F2-90E7EDF0A2C9}" destId="{CDA8A579-993B-4915-AFA3-A6B3E1A4890F}" srcOrd="0" destOrd="0" presId="urn:microsoft.com/office/officeart/2018/2/layout/IconLabelList"/>
    <dgm:cxn modelId="{834C8BBD-397A-46B4-9766-7DDE67F5A25D}" type="presParOf" srcId="{DC64420A-EC31-4574-A6F2-90E7EDF0A2C9}" destId="{F8B2C07D-8D1C-4C29-86C7-E209090A1040}" srcOrd="1" destOrd="0" presId="urn:microsoft.com/office/officeart/2018/2/layout/IconLabelList"/>
    <dgm:cxn modelId="{702FBD77-2357-42DE-A27D-7FD90E798C2C}" type="presParOf" srcId="{DC64420A-EC31-4574-A6F2-90E7EDF0A2C9}" destId="{540D7CE5-35FA-4433-82EC-7D5CFFE26449}" srcOrd="2" destOrd="0" presId="urn:microsoft.com/office/officeart/2018/2/layout/IconLabelList"/>
    <dgm:cxn modelId="{6BF70871-45ED-4B36-B1E8-A252F9649E41}" type="presParOf" srcId="{AE30165E-73C4-4CFD-B36B-5FE29DC75686}" destId="{6D93DE0F-30CE-4C58-A096-D972644D1D29}" srcOrd="3" destOrd="0" presId="urn:microsoft.com/office/officeart/2018/2/layout/IconLabelList"/>
    <dgm:cxn modelId="{39FCAF4C-D9FD-4CDF-A63F-A6EA3439314F}" type="presParOf" srcId="{AE30165E-73C4-4CFD-B36B-5FE29DC75686}" destId="{F0505120-53F4-42A6-A0D2-B10A66787E7E}" srcOrd="4" destOrd="0" presId="urn:microsoft.com/office/officeart/2018/2/layout/IconLabelList"/>
    <dgm:cxn modelId="{79E6E451-4B03-4F2F-9ED9-130B514CE906}" type="presParOf" srcId="{F0505120-53F4-42A6-A0D2-B10A66787E7E}" destId="{1119CAE7-CC3B-4F7E-A5CA-CBBEAF62CA38}" srcOrd="0" destOrd="0" presId="urn:microsoft.com/office/officeart/2018/2/layout/IconLabelList"/>
    <dgm:cxn modelId="{B293F473-D40C-4BD4-86C6-E9A7CBDA14FC}" type="presParOf" srcId="{F0505120-53F4-42A6-A0D2-B10A66787E7E}" destId="{53865960-BAFB-4E49-BD42-8CEA101E2A00}" srcOrd="1" destOrd="0" presId="urn:microsoft.com/office/officeart/2018/2/layout/IconLabelList"/>
    <dgm:cxn modelId="{0AFE2DFE-C106-41E3-A644-B3E8EE72860E}" type="presParOf" srcId="{F0505120-53F4-42A6-A0D2-B10A66787E7E}" destId="{C4237C73-B00E-43CB-821A-C26DC547596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788772-AEF7-4E7E-9AC8-1AC22E333D7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nl-BE"/>
        </a:p>
      </dgm:t>
    </dgm:pt>
    <dgm:pt modelId="{20B74DC4-7CA9-4060-BA3B-42C1B20C665E}">
      <dgm:prSet phldrT="[Tekst]" custT="1"/>
      <dgm:spPr>
        <a:blipFill rotWithShape="0">
          <a:blip xmlns:r="http://schemas.openxmlformats.org/officeDocument/2006/relationships" r:embed="rId1"/>
          <a:stretch>
            <a:fillRect/>
          </a:stretch>
        </a:blipFill>
      </dgm:spPr>
      <dgm:t>
        <a:bodyPr/>
        <a:lstStyle/>
        <a:p>
          <a:pPr algn="ctr"/>
          <a:r>
            <a:rPr lang="nl-BE" sz="2800" b="1" i="0" dirty="0">
              <a:solidFill>
                <a:schemeClr val="bg1"/>
              </a:solidFill>
            </a:rPr>
            <a:t>Code </a:t>
          </a:r>
          <a:r>
            <a:rPr lang="nl-BE" sz="2800" b="1" i="0" dirty="0" err="1">
              <a:solidFill>
                <a:schemeClr val="bg1"/>
              </a:solidFill>
            </a:rPr>
            <a:t>pénal</a:t>
          </a:r>
          <a:endParaRPr lang="nl-BE" sz="2800" b="1" i="0" dirty="0">
            <a:solidFill>
              <a:schemeClr val="bg1"/>
            </a:solidFill>
          </a:endParaRPr>
        </a:p>
      </dgm:t>
    </dgm:pt>
    <dgm:pt modelId="{FB3BD7C9-63BE-4E9E-9D59-43AE69D5CEB7}" type="parTrans" cxnId="{250FE163-802F-4E5B-BAE9-51C094258823}">
      <dgm:prSet/>
      <dgm:spPr/>
      <dgm:t>
        <a:bodyPr/>
        <a:lstStyle/>
        <a:p>
          <a:endParaRPr lang="nl-BE"/>
        </a:p>
      </dgm:t>
    </dgm:pt>
    <dgm:pt modelId="{FDFF327C-BEBC-48FE-9C09-5F81189283F0}" type="sibTrans" cxnId="{250FE163-802F-4E5B-BAE9-51C094258823}">
      <dgm:prSet/>
      <dgm:spPr/>
      <dgm:t>
        <a:bodyPr/>
        <a:lstStyle/>
        <a:p>
          <a:endParaRPr lang="nl-BE"/>
        </a:p>
      </dgm:t>
    </dgm:pt>
    <dgm:pt modelId="{10720A46-EDEC-48ED-AE3A-AC7D339427B8}">
      <dgm:prSet phldrT="[Tekst]"/>
      <dgm:spPr/>
      <dgm:t>
        <a:bodyPr/>
        <a:lstStyle/>
        <a:p>
          <a:r>
            <a:rPr lang="nl-BE" i="0" dirty="0" err="1"/>
            <a:t>Précis</a:t>
          </a:r>
          <a:endParaRPr lang="nl-BE" i="0" dirty="0"/>
        </a:p>
      </dgm:t>
    </dgm:pt>
    <dgm:pt modelId="{B44BBCA0-D6F1-40EB-831C-3B1670F52AD6}" type="parTrans" cxnId="{8FA6F631-DE96-449B-80D5-FB98DCEBF727}">
      <dgm:prSet/>
      <dgm:spPr/>
      <dgm:t>
        <a:bodyPr/>
        <a:lstStyle/>
        <a:p>
          <a:endParaRPr lang="nl-BE"/>
        </a:p>
      </dgm:t>
    </dgm:pt>
    <dgm:pt modelId="{93581476-2190-4FEF-BCDE-2C6DD3C9322A}" type="sibTrans" cxnId="{8FA6F631-DE96-449B-80D5-FB98DCEBF727}">
      <dgm:prSet/>
      <dgm:spPr/>
      <dgm:t>
        <a:bodyPr/>
        <a:lstStyle/>
        <a:p>
          <a:endParaRPr lang="nl-BE"/>
        </a:p>
      </dgm:t>
    </dgm:pt>
    <dgm:pt modelId="{3FE57410-FFDD-45F0-9801-1F7F68C70349}">
      <dgm:prSet phldrT="[Tekst]"/>
      <dgm:spPr/>
      <dgm:t>
        <a:bodyPr/>
        <a:lstStyle/>
        <a:p>
          <a:r>
            <a:rPr lang="nl-BE" i="0" dirty="0"/>
            <a:t>Cohérent</a:t>
          </a:r>
        </a:p>
      </dgm:t>
    </dgm:pt>
    <dgm:pt modelId="{ABE2494F-C39B-40D1-90E8-EA5F61F229C8}" type="parTrans" cxnId="{30E7C60F-E309-4A25-BF1D-34E6CF73B668}">
      <dgm:prSet/>
      <dgm:spPr/>
      <dgm:t>
        <a:bodyPr/>
        <a:lstStyle/>
        <a:p>
          <a:endParaRPr lang="nl-BE"/>
        </a:p>
      </dgm:t>
    </dgm:pt>
    <dgm:pt modelId="{15A5AF18-2F4A-429B-A087-1F29A54C1389}" type="sibTrans" cxnId="{30E7C60F-E309-4A25-BF1D-34E6CF73B668}">
      <dgm:prSet/>
      <dgm:spPr/>
      <dgm:t>
        <a:bodyPr/>
        <a:lstStyle/>
        <a:p>
          <a:endParaRPr lang="nl-BE"/>
        </a:p>
      </dgm:t>
    </dgm:pt>
    <dgm:pt modelId="{FED6C4BF-55E8-4123-BB28-102AFE64A35D}">
      <dgm:prSet phldrT="[Tekst]"/>
      <dgm:spPr/>
      <dgm:t>
        <a:bodyPr/>
        <a:lstStyle/>
        <a:p>
          <a:r>
            <a:rPr lang="nl-BE" i="0" dirty="0"/>
            <a:t>Simple</a:t>
          </a:r>
        </a:p>
      </dgm:t>
    </dgm:pt>
    <dgm:pt modelId="{9DA41DAF-F607-44E8-B496-D76054AAC346}" type="parTrans" cxnId="{A3E106CD-7DE6-4710-A8F0-59630BD33698}">
      <dgm:prSet/>
      <dgm:spPr/>
      <dgm:t>
        <a:bodyPr/>
        <a:lstStyle/>
        <a:p>
          <a:endParaRPr lang="nl-BE"/>
        </a:p>
      </dgm:t>
    </dgm:pt>
    <dgm:pt modelId="{A77F7949-9838-4E0C-9884-57CE122D2219}" type="sibTrans" cxnId="{A3E106CD-7DE6-4710-A8F0-59630BD33698}">
      <dgm:prSet/>
      <dgm:spPr/>
      <dgm:t>
        <a:bodyPr/>
        <a:lstStyle/>
        <a:p>
          <a:endParaRPr lang="nl-BE"/>
        </a:p>
      </dgm:t>
    </dgm:pt>
    <dgm:pt modelId="{1C2F5A7E-52CB-4861-BEE8-970E71C9AE28}" type="pres">
      <dgm:prSet presAssocID="{4D788772-AEF7-4E7E-9AC8-1AC22E333D7D}" presName="cycle" presStyleCnt="0">
        <dgm:presLayoutVars>
          <dgm:chMax val="1"/>
          <dgm:dir/>
          <dgm:animLvl val="ctr"/>
          <dgm:resizeHandles val="exact"/>
        </dgm:presLayoutVars>
      </dgm:prSet>
      <dgm:spPr/>
    </dgm:pt>
    <dgm:pt modelId="{4CF6D321-632C-4539-9D25-AEE431313732}" type="pres">
      <dgm:prSet presAssocID="{20B74DC4-7CA9-4060-BA3B-42C1B20C665E}" presName="centerShape" presStyleLbl="node0" presStyleIdx="0" presStyleCnt="1"/>
      <dgm:spPr/>
    </dgm:pt>
    <dgm:pt modelId="{553BF95D-82BF-4C59-B1A7-99C6D9B9ADF8}" type="pres">
      <dgm:prSet presAssocID="{B44BBCA0-D6F1-40EB-831C-3B1670F52AD6}" presName="parTrans" presStyleLbl="bgSibTrans2D1" presStyleIdx="0" presStyleCnt="3"/>
      <dgm:spPr/>
    </dgm:pt>
    <dgm:pt modelId="{F57EC4B8-CAA8-41BB-9047-720979342358}" type="pres">
      <dgm:prSet presAssocID="{10720A46-EDEC-48ED-AE3A-AC7D339427B8}" presName="node" presStyleLbl="node1" presStyleIdx="0" presStyleCnt="3">
        <dgm:presLayoutVars>
          <dgm:bulletEnabled val="1"/>
        </dgm:presLayoutVars>
      </dgm:prSet>
      <dgm:spPr/>
    </dgm:pt>
    <dgm:pt modelId="{5961FB30-41D0-4DC3-BC1C-3AC045B124A6}" type="pres">
      <dgm:prSet presAssocID="{ABE2494F-C39B-40D1-90E8-EA5F61F229C8}" presName="parTrans" presStyleLbl="bgSibTrans2D1" presStyleIdx="1" presStyleCnt="3"/>
      <dgm:spPr/>
    </dgm:pt>
    <dgm:pt modelId="{927E4D4F-709B-455C-86C7-94D722C81001}" type="pres">
      <dgm:prSet presAssocID="{3FE57410-FFDD-45F0-9801-1F7F68C70349}" presName="node" presStyleLbl="node1" presStyleIdx="1" presStyleCnt="3">
        <dgm:presLayoutVars>
          <dgm:bulletEnabled val="1"/>
        </dgm:presLayoutVars>
      </dgm:prSet>
      <dgm:spPr/>
    </dgm:pt>
    <dgm:pt modelId="{C8689921-FBCB-45A0-8F13-69CD52952BAE}" type="pres">
      <dgm:prSet presAssocID="{9DA41DAF-F607-44E8-B496-D76054AAC346}" presName="parTrans" presStyleLbl="bgSibTrans2D1" presStyleIdx="2" presStyleCnt="3"/>
      <dgm:spPr/>
    </dgm:pt>
    <dgm:pt modelId="{92753752-C814-4F46-9AEA-66892E1FAACD}" type="pres">
      <dgm:prSet presAssocID="{FED6C4BF-55E8-4123-BB28-102AFE64A35D}" presName="node" presStyleLbl="node1" presStyleIdx="2" presStyleCnt="3">
        <dgm:presLayoutVars>
          <dgm:bulletEnabled val="1"/>
        </dgm:presLayoutVars>
      </dgm:prSet>
      <dgm:spPr/>
    </dgm:pt>
  </dgm:ptLst>
  <dgm:cxnLst>
    <dgm:cxn modelId="{35CFEC07-17DF-478D-A9BD-4E8BC2BE2C91}" type="presOf" srcId="{9DA41DAF-F607-44E8-B496-D76054AAC346}" destId="{C8689921-FBCB-45A0-8F13-69CD52952BAE}" srcOrd="0" destOrd="0" presId="urn:microsoft.com/office/officeart/2005/8/layout/radial4"/>
    <dgm:cxn modelId="{30E7C60F-E309-4A25-BF1D-34E6CF73B668}" srcId="{20B74DC4-7CA9-4060-BA3B-42C1B20C665E}" destId="{3FE57410-FFDD-45F0-9801-1F7F68C70349}" srcOrd="1" destOrd="0" parTransId="{ABE2494F-C39B-40D1-90E8-EA5F61F229C8}" sibTransId="{15A5AF18-2F4A-429B-A087-1F29A54C1389}"/>
    <dgm:cxn modelId="{62FCDC2F-D1FC-42AB-A42C-9DE3EA9FDEED}" type="presOf" srcId="{B44BBCA0-D6F1-40EB-831C-3B1670F52AD6}" destId="{553BF95D-82BF-4C59-B1A7-99C6D9B9ADF8}" srcOrd="0" destOrd="0" presId="urn:microsoft.com/office/officeart/2005/8/layout/radial4"/>
    <dgm:cxn modelId="{8FA6F631-DE96-449B-80D5-FB98DCEBF727}" srcId="{20B74DC4-7CA9-4060-BA3B-42C1B20C665E}" destId="{10720A46-EDEC-48ED-AE3A-AC7D339427B8}" srcOrd="0" destOrd="0" parTransId="{B44BBCA0-D6F1-40EB-831C-3B1670F52AD6}" sibTransId="{93581476-2190-4FEF-BCDE-2C6DD3C9322A}"/>
    <dgm:cxn modelId="{250FE163-802F-4E5B-BAE9-51C094258823}" srcId="{4D788772-AEF7-4E7E-9AC8-1AC22E333D7D}" destId="{20B74DC4-7CA9-4060-BA3B-42C1B20C665E}" srcOrd="0" destOrd="0" parTransId="{FB3BD7C9-63BE-4E9E-9D59-43AE69D5CEB7}" sibTransId="{FDFF327C-BEBC-48FE-9C09-5F81189283F0}"/>
    <dgm:cxn modelId="{A3E106CD-7DE6-4710-A8F0-59630BD33698}" srcId="{20B74DC4-7CA9-4060-BA3B-42C1B20C665E}" destId="{FED6C4BF-55E8-4123-BB28-102AFE64A35D}" srcOrd="2" destOrd="0" parTransId="{9DA41DAF-F607-44E8-B496-D76054AAC346}" sibTransId="{A77F7949-9838-4E0C-9884-57CE122D2219}"/>
    <dgm:cxn modelId="{318556D4-54B8-4898-9A08-3063CEEC4F17}" type="presOf" srcId="{ABE2494F-C39B-40D1-90E8-EA5F61F229C8}" destId="{5961FB30-41D0-4DC3-BC1C-3AC045B124A6}" srcOrd="0" destOrd="0" presId="urn:microsoft.com/office/officeart/2005/8/layout/radial4"/>
    <dgm:cxn modelId="{3B5552E1-0A39-4E1C-A5D5-F283A26951E9}" type="presOf" srcId="{3FE57410-FFDD-45F0-9801-1F7F68C70349}" destId="{927E4D4F-709B-455C-86C7-94D722C81001}" srcOrd="0" destOrd="0" presId="urn:microsoft.com/office/officeart/2005/8/layout/radial4"/>
    <dgm:cxn modelId="{C8A50FEB-67F5-47EB-BC32-99CB420F154A}" type="presOf" srcId="{10720A46-EDEC-48ED-AE3A-AC7D339427B8}" destId="{F57EC4B8-CAA8-41BB-9047-720979342358}" srcOrd="0" destOrd="0" presId="urn:microsoft.com/office/officeart/2005/8/layout/radial4"/>
    <dgm:cxn modelId="{0038A3F2-8DEA-41F1-91DA-71942B74A12C}" type="presOf" srcId="{20B74DC4-7CA9-4060-BA3B-42C1B20C665E}" destId="{4CF6D321-632C-4539-9D25-AEE431313732}" srcOrd="0" destOrd="0" presId="urn:microsoft.com/office/officeart/2005/8/layout/radial4"/>
    <dgm:cxn modelId="{09E416FA-5E6F-4531-8637-EE2992F31DE4}" type="presOf" srcId="{4D788772-AEF7-4E7E-9AC8-1AC22E333D7D}" destId="{1C2F5A7E-52CB-4861-BEE8-970E71C9AE28}" srcOrd="0" destOrd="0" presId="urn:microsoft.com/office/officeart/2005/8/layout/radial4"/>
    <dgm:cxn modelId="{5E8DB2FA-F020-4AA1-A202-FE4929893525}" type="presOf" srcId="{FED6C4BF-55E8-4123-BB28-102AFE64A35D}" destId="{92753752-C814-4F46-9AEA-66892E1FAACD}" srcOrd="0" destOrd="0" presId="urn:microsoft.com/office/officeart/2005/8/layout/radial4"/>
    <dgm:cxn modelId="{60CA3AB8-3DCB-453B-A9B1-631AA2B88CE5}" type="presParOf" srcId="{1C2F5A7E-52CB-4861-BEE8-970E71C9AE28}" destId="{4CF6D321-632C-4539-9D25-AEE431313732}" srcOrd="0" destOrd="0" presId="urn:microsoft.com/office/officeart/2005/8/layout/radial4"/>
    <dgm:cxn modelId="{70272152-62A7-4862-8603-20966408503C}" type="presParOf" srcId="{1C2F5A7E-52CB-4861-BEE8-970E71C9AE28}" destId="{553BF95D-82BF-4C59-B1A7-99C6D9B9ADF8}" srcOrd="1" destOrd="0" presId="urn:microsoft.com/office/officeart/2005/8/layout/radial4"/>
    <dgm:cxn modelId="{975709D5-0821-4953-9DCC-CB5DECD30A4B}" type="presParOf" srcId="{1C2F5A7E-52CB-4861-BEE8-970E71C9AE28}" destId="{F57EC4B8-CAA8-41BB-9047-720979342358}" srcOrd="2" destOrd="0" presId="urn:microsoft.com/office/officeart/2005/8/layout/radial4"/>
    <dgm:cxn modelId="{6439C2DD-A18C-4185-A23D-92810CA31E72}" type="presParOf" srcId="{1C2F5A7E-52CB-4861-BEE8-970E71C9AE28}" destId="{5961FB30-41D0-4DC3-BC1C-3AC045B124A6}" srcOrd="3" destOrd="0" presId="urn:microsoft.com/office/officeart/2005/8/layout/radial4"/>
    <dgm:cxn modelId="{6523D6FB-6EB1-4571-91AE-EE91631F1350}" type="presParOf" srcId="{1C2F5A7E-52CB-4861-BEE8-970E71C9AE28}" destId="{927E4D4F-709B-455C-86C7-94D722C81001}" srcOrd="4" destOrd="0" presId="urn:microsoft.com/office/officeart/2005/8/layout/radial4"/>
    <dgm:cxn modelId="{256AE5E4-5019-4E87-8478-9794C20BB7D0}" type="presParOf" srcId="{1C2F5A7E-52CB-4861-BEE8-970E71C9AE28}" destId="{C8689921-FBCB-45A0-8F13-69CD52952BAE}" srcOrd="5" destOrd="0" presId="urn:microsoft.com/office/officeart/2005/8/layout/radial4"/>
    <dgm:cxn modelId="{471F4437-22E6-4FBF-8043-344CFD01390F}" type="presParOf" srcId="{1C2F5A7E-52CB-4861-BEE8-970E71C9AE28}" destId="{92753752-C814-4F46-9AEA-66892E1FAAC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8177C9-982E-4F46-94AA-95423646E06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BE"/>
        </a:p>
      </dgm:t>
    </dgm:pt>
    <dgm:pt modelId="{427862F2-2DF6-4012-B2A9-F1AF0D6053E3}">
      <dgm:prSet phldrT="[Texte]"/>
      <dgm:spPr>
        <a:solidFill>
          <a:schemeClr val="bg2">
            <a:lumMod val="75000"/>
          </a:schemeClr>
        </a:solidFill>
      </dgm:spPr>
      <dgm:t>
        <a:bodyPr/>
        <a:lstStyle/>
        <a:p>
          <a:pPr>
            <a:buNone/>
          </a:pPr>
          <a:r>
            <a:rPr lang="en-GB" b="1" dirty="0"/>
            <a:t>Art. 237. Le </a:t>
          </a:r>
          <a:r>
            <a:rPr lang="en-GB" b="1" dirty="0" err="1"/>
            <a:t>harcèlement</a:t>
          </a:r>
          <a:endParaRPr lang="fr-BE" dirty="0"/>
        </a:p>
      </dgm:t>
    </dgm:pt>
    <dgm:pt modelId="{5D31E697-5A3E-4281-A5BF-E3CB17FD250B}" type="parTrans" cxnId="{94CF0AC4-A4C4-4BF7-96B1-0D354E8F2C0A}">
      <dgm:prSet/>
      <dgm:spPr/>
      <dgm:t>
        <a:bodyPr/>
        <a:lstStyle/>
        <a:p>
          <a:endParaRPr lang="fr-BE"/>
        </a:p>
      </dgm:t>
    </dgm:pt>
    <dgm:pt modelId="{6580F96C-CB6F-409A-9ABB-98BC096519B2}" type="sibTrans" cxnId="{94CF0AC4-A4C4-4BF7-96B1-0D354E8F2C0A}">
      <dgm:prSet/>
      <dgm:spPr/>
      <dgm:t>
        <a:bodyPr/>
        <a:lstStyle/>
        <a:p>
          <a:endParaRPr lang="fr-BE"/>
        </a:p>
      </dgm:t>
    </dgm:pt>
    <dgm:pt modelId="{B4E9EAA3-607D-4CD8-BD26-BA9E4F0366B9}">
      <dgm:prSet phldrT="[Texte]"/>
      <dgm:spPr>
        <a:solidFill>
          <a:schemeClr val="tx1">
            <a:alpha val="33000"/>
          </a:schemeClr>
        </a:solidFill>
      </dgm:spPr>
      <dgm:t>
        <a:bodyPr/>
        <a:lstStyle/>
        <a:p>
          <a:pPr>
            <a:buFont typeface="Arial" panose="020B0604020202020204" pitchFamily="34" charset="0"/>
            <a:buChar char="•"/>
          </a:pPr>
          <a:r>
            <a:rPr lang="fr-FR" dirty="0"/>
            <a:t>Le harcèlement consiste à, délibérément, perturber la tranquillité d’une personne, même s’il s’agit d’une seule fois ou que cela résulte d’un seul acte, alors qu’on savait ou aurait dû savoir qu’on affecterait gravement par ce comportement la tranquillité de la personne visée.</a:t>
          </a:r>
          <a:endParaRPr lang="fr-BE" dirty="0"/>
        </a:p>
      </dgm:t>
    </dgm:pt>
    <dgm:pt modelId="{BC4B439C-1FA5-4646-B7CE-65CA7FBFB8D6}" type="parTrans" cxnId="{F1FCF8F0-310F-464E-911D-57A49F31B06F}">
      <dgm:prSet/>
      <dgm:spPr/>
      <dgm:t>
        <a:bodyPr/>
        <a:lstStyle/>
        <a:p>
          <a:endParaRPr lang="fr-BE"/>
        </a:p>
      </dgm:t>
    </dgm:pt>
    <dgm:pt modelId="{1CC79689-32B3-4F95-8691-9C7B6C988520}" type="sibTrans" cxnId="{F1FCF8F0-310F-464E-911D-57A49F31B06F}">
      <dgm:prSet/>
      <dgm:spPr/>
      <dgm:t>
        <a:bodyPr/>
        <a:lstStyle/>
        <a:p>
          <a:endParaRPr lang="fr-BE"/>
        </a:p>
      </dgm:t>
    </dgm:pt>
    <dgm:pt modelId="{CE1CB9A6-DBA6-4F7B-BEAC-E04379C33C76}">
      <dgm:prSet phldrT="[Texte]"/>
      <dgm:spPr>
        <a:solidFill>
          <a:schemeClr val="bg2">
            <a:lumMod val="75000"/>
          </a:schemeClr>
        </a:solidFill>
      </dgm:spPr>
      <dgm:t>
        <a:bodyPr/>
        <a:lstStyle/>
        <a:p>
          <a:pPr>
            <a:buNone/>
          </a:pPr>
          <a:r>
            <a:rPr lang="fr-FR" b="1" dirty="0"/>
            <a:t>Art. 238. Le harcèlement </a:t>
          </a:r>
          <a:r>
            <a:rPr lang="fr-FR" b="1" dirty="0">
              <a:solidFill>
                <a:srgbClr val="FFFF00"/>
              </a:solidFill>
            </a:rPr>
            <a:t>aggravé</a:t>
          </a:r>
          <a:endParaRPr lang="fr-BE" dirty="0"/>
        </a:p>
      </dgm:t>
    </dgm:pt>
    <dgm:pt modelId="{C64BBE55-CD85-458F-BAC0-9A9D19011EE7}" type="parTrans" cxnId="{6A70AE89-15D5-4185-A783-085676FEB675}">
      <dgm:prSet/>
      <dgm:spPr/>
      <dgm:t>
        <a:bodyPr/>
        <a:lstStyle/>
        <a:p>
          <a:endParaRPr lang="fr-BE"/>
        </a:p>
      </dgm:t>
    </dgm:pt>
    <dgm:pt modelId="{656B71E6-AF92-4DE8-B4FC-C47C1365E7F1}" type="sibTrans" cxnId="{6A70AE89-15D5-4185-A783-085676FEB675}">
      <dgm:prSet/>
      <dgm:spPr/>
      <dgm:t>
        <a:bodyPr/>
        <a:lstStyle/>
        <a:p>
          <a:endParaRPr lang="fr-BE"/>
        </a:p>
      </dgm:t>
    </dgm:pt>
    <dgm:pt modelId="{BDA58F22-BF03-49DF-A1C4-0F1DF9E6152E}">
      <dgm:prSet phldrT="[Texte]"/>
      <dgm:spPr>
        <a:solidFill>
          <a:schemeClr val="tx1">
            <a:lumMod val="95000"/>
            <a:alpha val="44000"/>
          </a:schemeClr>
        </a:solidFill>
      </dgm:spPr>
      <dgm:t>
        <a:bodyPr/>
        <a:lstStyle/>
        <a:p>
          <a:pPr>
            <a:buNone/>
          </a:pPr>
          <a:r>
            <a:rPr lang="fr-FR" dirty="0"/>
            <a:t>Le harcèlement est puni d’une peine </a:t>
          </a:r>
          <a:r>
            <a:rPr lang="fr-FR" b="1" dirty="0">
              <a:solidFill>
                <a:srgbClr val="FFFF00"/>
              </a:solidFill>
            </a:rPr>
            <a:t>de niveau 3</a:t>
          </a:r>
          <a:r>
            <a:rPr lang="fr-FR" dirty="0">
              <a:solidFill>
                <a:srgbClr val="FFFF00"/>
              </a:solidFill>
            </a:rPr>
            <a:t> </a:t>
          </a:r>
          <a:r>
            <a:rPr lang="fr-FR" dirty="0"/>
            <a:t>si:</a:t>
          </a:r>
          <a:endParaRPr lang="fr-BE" dirty="0"/>
        </a:p>
      </dgm:t>
    </dgm:pt>
    <dgm:pt modelId="{6DC576F2-9123-4D2F-BA51-6DD3C3402AC4}" type="parTrans" cxnId="{30D16AB5-D96C-489C-AEF5-AF889CBE6D05}">
      <dgm:prSet/>
      <dgm:spPr/>
      <dgm:t>
        <a:bodyPr/>
        <a:lstStyle/>
        <a:p>
          <a:endParaRPr lang="fr-BE"/>
        </a:p>
      </dgm:t>
    </dgm:pt>
    <dgm:pt modelId="{83C873BD-7834-415A-BC8A-DD5D3832A703}" type="sibTrans" cxnId="{30D16AB5-D96C-489C-AEF5-AF889CBE6D05}">
      <dgm:prSet/>
      <dgm:spPr/>
      <dgm:t>
        <a:bodyPr/>
        <a:lstStyle/>
        <a:p>
          <a:endParaRPr lang="fr-BE"/>
        </a:p>
      </dgm:t>
    </dgm:pt>
    <dgm:pt modelId="{6C694752-EBB1-42F1-A2E0-CA2D6E35C705}">
      <dgm:prSet phldrT="[Texte]"/>
      <dgm:spPr>
        <a:solidFill>
          <a:schemeClr val="bg2">
            <a:lumMod val="75000"/>
          </a:schemeClr>
        </a:solidFill>
      </dgm:spPr>
      <dgm:t>
        <a:bodyPr/>
        <a:lstStyle/>
        <a:p>
          <a:pPr>
            <a:buNone/>
          </a:pPr>
          <a:r>
            <a:rPr lang="fr-FR" b="1" dirty="0"/>
            <a:t>Art. 239. </a:t>
          </a:r>
          <a:r>
            <a:rPr lang="fr-FR" b="1" dirty="0">
              <a:solidFill>
                <a:srgbClr val="FFFF00"/>
              </a:solidFill>
            </a:rPr>
            <a:t>Les facteurs aggravants</a:t>
          </a:r>
          <a:endParaRPr lang="fr-BE" dirty="0"/>
        </a:p>
      </dgm:t>
    </dgm:pt>
    <dgm:pt modelId="{94161F73-7B71-4220-A428-4A68C88DD5AD}" type="parTrans" cxnId="{6A9CF336-732E-471E-ADD8-47123BFB3FB7}">
      <dgm:prSet/>
      <dgm:spPr/>
      <dgm:t>
        <a:bodyPr/>
        <a:lstStyle/>
        <a:p>
          <a:endParaRPr lang="fr-BE"/>
        </a:p>
      </dgm:t>
    </dgm:pt>
    <dgm:pt modelId="{D776C5D4-850F-46ED-878F-C8B825A15B49}" type="sibTrans" cxnId="{6A9CF336-732E-471E-ADD8-47123BFB3FB7}">
      <dgm:prSet/>
      <dgm:spPr/>
      <dgm:t>
        <a:bodyPr/>
        <a:lstStyle/>
        <a:p>
          <a:endParaRPr lang="fr-BE"/>
        </a:p>
      </dgm:t>
    </dgm:pt>
    <dgm:pt modelId="{B2DFD2E5-74DA-4585-ADF7-7A577DFA4AAC}">
      <dgm:prSet phldrT="[Texte]"/>
      <dgm:spPr>
        <a:solidFill>
          <a:schemeClr val="tx1">
            <a:alpha val="49000"/>
          </a:schemeClr>
        </a:solidFill>
      </dgm:spPr>
      <dgm:t>
        <a:bodyPr/>
        <a:lstStyle/>
        <a:p>
          <a:pPr>
            <a:buNone/>
          </a:pPr>
          <a:r>
            <a:rPr lang="fr-FR" dirty="0"/>
            <a:t>Lors du choix de la peine ou de la mesure et de la sévérité de celle-ci, pour une infraction visée dans la présente section, le juge </a:t>
          </a:r>
          <a:r>
            <a:rPr lang="fr-FR" b="1" dirty="0">
              <a:solidFill>
                <a:srgbClr val="FFFF00"/>
              </a:solidFill>
            </a:rPr>
            <a:t>prend en considération</a:t>
          </a:r>
          <a:r>
            <a:rPr lang="fr-FR" b="1" dirty="0"/>
            <a:t>:</a:t>
          </a:r>
          <a:endParaRPr lang="fr-BE" b="1" dirty="0"/>
        </a:p>
      </dgm:t>
    </dgm:pt>
    <dgm:pt modelId="{B869793C-E61E-48D1-8429-A79BF928B81F}" type="parTrans" cxnId="{BCE0AE46-3141-44CC-880D-8FFF2FAA823E}">
      <dgm:prSet/>
      <dgm:spPr/>
      <dgm:t>
        <a:bodyPr/>
        <a:lstStyle/>
        <a:p>
          <a:endParaRPr lang="fr-BE"/>
        </a:p>
      </dgm:t>
    </dgm:pt>
    <dgm:pt modelId="{5DED35A7-B83E-462F-88A8-1ACB66715DD6}" type="sibTrans" cxnId="{BCE0AE46-3141-44CC-880D-8FFF2FAA823E}">
      <dgm:prSet/>
      <dgm:spPr/>
      <dgm:t>
        <a:bodyPr/>
        <a:lstStyle/>
        <a:p>
          <a:endParaRPr lang="fr-BE"/>
        </a:p>
      </dgm:t>
    </dgm:pt>
    <dgm:pt modelId="{42389A67-5074-43BA-8BA8-36E709118456}">
      <dgm:prSet/>
      <dgm:spPr>
        <a:solidFill>
          <a:schemeClr val="tx1">
            <a:alpha val="33000"/>
          </a:schemeClr>
        </a:solidFill>
      </dgm:spPr>
      <dgm:t>
        <a:bodyPr/>
        <a:lstStyle/>
        <a:p>
          <a:r>
            <a:rPr lang="fr-FR" dirty="0"/>
            <a:t>Cette infraction est punie d’une peine </a:t>
          </a:r>
          <a:r>
            <a:rPr lang="fr-FR" b="1" dirty="0">
              <a:solidFill>
                <a:srgbClr val="FFFF00"/>
              </a:solidFill>
            </a:rPr>
            <a:t>de niveau 2</a:t>
          </a:r>
          <a:r>
            <a:rPr lang="fr-FR" b="1" dirty="0"/>
            <a:t>.</a:t>
          </a:r>
        </a:p>
      </dgm:t>
    </dgm:pt>
    <dgm:pt modelId="{F8814BFA-1557-4CA1-869F-09DFF70B3E7B}" type="parTrans" cxnId="{3CF279D7-90DD-4A29-A647-1D042AF034E2}">
      <dgm:prSet/>
      <dgm:spPr/>
      <dgm:t>
        <a:bodyPr/>
        <a:lstStyle/>
        <a:p>
          <a:endParaRPr lang="fr-BE"/>
        </a:p>
      </dgm:t>
    </dgm:pt>
    <dgm:pt modelId="{A0099D18-32E9-4ADA-8735-643435F9531D}" type="sibTrans" cxnId="{3CF279D7-90DD-4A29-A647-1D042AF034E2}">
      <dgm:prSet/>
      <dgm:spPr/>
      <dgm:t>
        <a:bodyPr/>
        <a:lstStyle/>
        <a:p>
          <a:endParaRPr lang="fr-BE"/>
        </a:p>
      </dgm:t>
    </dgm:pt>
    <dgm:pt modelId="{B62F8168-EED4-429B-8CE9-B510DD8898C6}">
      <dgm:prSet/>
      <dgm:spPr>
        <a:solidFill>
          <a:schemeClr val="tx1">
            <a:lumMod val="95000"/>
            <a:alpha val="44000"/>
          </a:schemeClr>
        </a:solidFill>
      </dgm:spPr>
      <dgm:t>
        <a:bodyPr/>
        <a:lstStyle/>
        <a:p>
          <a:pPr>
            <a:buNone/>
          </a:pPr>
          <a:r>
            <a:rPr lang="fr-FR" dirty="0"/>
            <a:t>1° la victime est un mineur ou une personne en situation </a:t>
          </a:r>
          <a:r>
            <a:rPr lang="en-GB" dirty="0"/>
            <a:t>de </a:t>
          </a:r>
          <a:r>
            <a:rPr lang="en-GB" dirty="0" err="1"/>
            <a:t>vulnérabilité</a:t>
          </a:r>
          <a:r>
            <a:rPr lang="en-GB" dirty="0"/>
            <a:t>;</a:t>
          </a:r>
        </a:p>
      </dgm:t>
    </dgm:pt>
    <dgm:pt modelId="{FD00E043-AA71-4FE0-B7A8-D97B9FFE643B}" type="parTrans" cxnId="{68B59065-9C5F-4894-A1D3-812301D023AA}">
      <dgm:prSet/>
      <dgm:spPr/>
      <dgm:t>
        <a:bodyPr/>
        <a:lstStyle/>
        <a:p>
          <a:endParaRPr lang="fr-BE"/>
        </a:p>
      </dgm:t>
    </dgm:pt>
    <dgm:pt modelId="{4E8E7AC1-6BDE-46B6-8A32-3814E57B68EE}" type="sibTrans" cxnId="{68B59065-9C5F-4894-A1D3-812301D023AA}">
      <dgm:prSet/>
      <dgm:spPr/>
      <dgm:t>
        <a:bodyPr/>
        <a:lstStyle/>
        <a:p>
          <a:endParaRPr lang="fr-BE"/>
        </a:p>
      </dgm:t>
    </dgm:pt>
    <dgm:pt modelId="{A042F59D-1843-42BB-A766-6B0005199A0D}">
      <dgm:prSet/>
      <dgm:spPr>
        <a:solidFill>
          <a:schemeClr val="tx1">
            <a:lumMod val="95000"/>
            <a:alpha val="44000"/>
          </a:schemeClr>
        </a:solidFill>
      </dgm:spPr>
      <dgm:t>
        <a:bodyPr/>
        <a:lstStyle/>
        <a:p>
          <a:pPr>
            <a:buNone/>
          </a:pPr>
          <a:r>
            <a:rPr lang="fr-FR" dirty="0"/>
            <a:t>2° l’infraction a été commise par une personne qui se trouve en position d’autorité ou de confiance par </a:t>
          </a:r>
          <a:r>
            <a:rPr lang="en-GB" dirty="0"/>
            <a:t>rapport à la </a:t>
          </a:r>
          <a:r>
            <a:rPr lang="en-GB" dirty="0" err="1"/>
            <a:t>victime</a:t>
          </a:r>
          <a:r>
            <a:rPr lang="en-GB" dirty="0"/>
            <a:t> ;</a:t>
          </a:r>
        </a:p>
      </dgm:t>
    </dgm:pt>
    <dgm:pt modelId="{237C22ED-A1B8-421B-8A73-88E8D3C846A0}" type="parTrans" cxnId="{AEE3A7BB-3CFE-44B8-8D54-D02EA421C44C}">
      <dgm:prSet/>
      <dgm:spPr/>
      <dgm:t>
        <a:bodyPr/>
        <a:lstStyle/>
        <a:p>
          <a:endParaRPr lang="fr-BE"/>
        </a:p>
      </dgm:t>
    </dgm:pt>
    <dgm:pt modelId="{54E011BD-4A5E-49E0-A4DA-30EAFD9F2614}" type="sibTrans" cxnId="{AEE3A7BB-3CFE-44B8-8D54-D02EA421C44C}">
      <dgm:prSet/>
      <dgm:spPr/>
      <dgm:t>
        <a:bodyPr/>
        <a:lstStyle/>
        <a:p>
          <a:endParaRPr lang="fr-BE"/>
        </a:p>
      </dgm:t>
    </dgm:pt>
    <dgm:pt modelId="{46131A8D-E987-4F16-88CC-68C97910419E}">
      <dgm:prSet/>
      <dgm:spPr>
        <a:solidFill>
          <a:schemeClr val="tx1">
            <a:lumMod val="95000"/>
            <a:alpha val="44000"/>
          </a:schemeClr>
        </a:solidFill>
      </dgm:spPr>
      <dgm:t>
        <a:bodyPr/>
        <a:lstStyle/>
        <a:p>
          <a:pPr>
            <a:buNone/>
          </a:pPr>
          <a:r>
            <a:rPr lang="fr-FR" dirty="0"/>
            <a:t>3° l’infraction a été commise par deux ou plusieurs </a:t>
          </a:r>
          <a:r>
            <a:rPr lang="en-GB" dirty="0" err="1"/>
            <a:t>personnes</a:t>
          </a:r>
          <a:r>
            <a:rPr lang="en-GB" dirty="0"/>
            <a:t>.</a:t>
          </a:r>
        </a:p>
      </dgm:t>
    </dgm:pt>
    <dgm:pt modelId="{CC39A3DF-32AC-4BBC-93E4-5E28D68DF1F0}" type="parTrans" cxnId="{FDEA6E30-3EE2-429E-83B8-3FB84B655E42}">
      <dgm:prSet/>
      <dgm:spPr/>
      <dgm:t>
        <a:bodyPr/>
        <a:lstStyle/>
        <a:p>
          <a:endParaRPr lang="fr-BE"/>
        </a:p>
      </dgm:t>
    </dgm:pt>
    <dgm:pt modelId="{022A5D0B-3329-41DB-B815-F2AB498A61BC}" type="sibTrans" cxnId="{FDEA6E30-3EE2-429E-83B8-3FB84B655E42}">
      <dgm:prSet/>
      <dgm:spPr/>
      <dgm:t>
        <a:bodyPr/>
        <a:lstStyle/>
        <a:p>
          <a:endParaRPr lang="fr-BE"/>
        </a:p>
      </dgm:t>
    </dgm:pt>
    <dgm:pt modelId="{44097C3B-9DAE-4DC1-AC94-35254F287813}">
      <dgm:prSet/>
      <dgm:spPr>
        <a:solidFill>
          <a:schemeClr val="tx1">
            <a:alpha val="49000"/>
          </a:schemeClr>
        </a:solidFill>
      </dgm:spPr>
      <dgm:t>
        <a:bodyPr/>
        <a:lstStyle/>
        <a:p>
          <a:pPr>
            <a:buNone/>
          </a:pPr>
          <a:r>
            <a:rPr lang="fr-FR" dirty="0"/>
            <a:t>1° le fait que l’infraction vise à poser ou à faire poser un acte sexuel non consensuel sur la personne de la </a:t>
          </a:r>
          <a:r>
            <a:rPr lang="en-GB" dirty="0" err="1"/>
            <a:t>victime</a:t>
          </a:r>
          <a:r>
            <a:rPr lang="en-GB" dirty="0"/>
            <a:t>;</a:t>
          </a:r>
        </a:p>
      </dgm:t>
    </dgm:pt>
    <dgm:pt modelId="{0C7B50C5-13A5-4F59-A36C-3319B8315663}" type="parTrans" cxnId="{862CF777-7304-4FA7-B185-77A1F5CAE908}">
      <dgm:prSet/>
      <dgm:spPr/>
      <dgm:t>
        <a:bodyPr/>
        <a:lstStyle/>
        <a:p>
          <a:endParaRPr lang="fr-BE"/>
        </a:p>
      </dgm:t>
    </dgm:pt>
    <dgm:pt modelId="{A6EA7A59-C963-4941-AE38-879B70397558}" type="sibTrans" cxnId="{862CF777-7304-4FA7-B185-77A1F5CAE908}">
      <dgm:prSet/>
      <dgm:spPr/>
      <dgm:t>
        <a:bodyPr/>
        <a:lstStyle/>
        <a:p>
          <a:endParaRPr lang="fr-BE"/>
        </a:p>
      </dgm:t>
    </dgm:pt>
    <dgm:pt modelId="{A55F22D7-2172-4434-ACFE-10A38BAE6E50}">
      <dgm:prSet/>
      <dgm:spPr>
        <a:solidFill>
          <a:schemeClr val="tx1">
            <a:alpha val="49000"/>
          </a:schemeClr>
        </a:solidFill>
      </dgm:spPr>
      <dgm:t>
        <a:bodyPr/>
        <a:lstStyle/>
        <a:p>
          <a:pPr>
            <a:buNone/>
          </a:pPr>
          <a:r>
            <a:rPr lang="fr-FR" dirty="0"/>
            <a:t>2° le fait que l’infraction a été commise en présence </a:t>
          </a:r>
          <a:r>
            <a:rPr lang="en-GB" dirty="0"/>
            <a:t>d’un </a:t>
          </a:r>
          <a:r>
            <a:rPr lang="en-GB" dirty="0" err="1"/>
            <a:t>mineur</a:t>
          </a:r>
          <a:r>
            <a:rPr lang="en-GB" dirty="0"/>
            <a:t>;</a:t>
          </a:r>
        </a:p>
      </dgm:t>
    </dgm:pt>
    <dgm:pt modelId="{5EAC4333-B5AE-4736-8242-4BF58F61BD35}" type="parTrans" cxnId="{DBE093C2-1E57-404B-ABF5-83F07CEE205E}">
      <dgm:prSet/>
      <dgm:spPr/>
      <dgm:t>
        <a:bodyPr/>
        <a:lstStyle/>
        <a:p>
          <a:endParaRPr lang="fr-BE"/>
        </a:p>
      </dgm:t>
    </dgm:pt>
    <dgm:pt modelId="{1E2B6224-5E60-4907-A814-B50AAB27BD56}" type="sibTrans" cxnId="{DBE093C2-1E57-404B-ABF5-83F07CEE205E}">
      <dgm:prSet/>
      <dgm:spPr/>
      <dgm:t>
        <a:bodyPr/>
        <a:lstStyle/>
        <a:p>
          <a:endParaRPr lang="fr-BE"/>
        </a:p>
      </dgm:t>
    </dgm:pt>
    <dgm:pt modelId="{566DCCCA-2A24-4B10-BA53-9B934AD52DC6}">
      <dgm:prSet/>
      <dgm:spPr>
        <a:solidFill>
          <a:schemeClr val="tx1">
            <a:alpha val="49000"/>
          </a:schemeClr>
        </a:solidFill>
      </dgm:spPr>
      <dgm:t>
        <a:bodyPr/>
        <a:lstStyle/>
        <a:p>
          <a:pPr>
            <a:buNone/>
          </a:pPr>
          <a:r>
            <a:rPr lang="fr-FR" dirty="0"/>
            <a:t>3° le fait que l’infraction a été commise au nom de la culture, de la coutume, de la tradition, de la religion ou </a:t>
          </a:r>
          <a:r>
            <a:rPr lang="en-GB" dirty="0"/>
            <a:t>du </a:t>
          </a:r>
          <a:r>
            <a:rPr lang="en-GB" dirty="0" err="1"/>
            <a:t>prétendu</a:t>
          </a:r>
          <a:r>
            <a:rPr lang="en-GB" dirty="0"/>
            <a:t> “</a:t>
          </a:r>
          <a:r>
            <a:rPr lang="en-GB" dirty="0" err="1"/>
            <a:t>honneur</a:t>
          </a:r>
          <a:r>
            <a:rPr lang="en-GB" dirty="0"/>
            <a:t>”.</a:t>
          </a:r>
          <a:endParaRPr lang="nl-BE" dirty="0"/>
        </a:p>
      </dgm:t>
    </dgm:pt>
    <dgm:pt modelId="{2C6AD5EE-8EAF-4D80-8733-77589F7401D3}" type="parTrans" cxnId="{DD916BE5-9BEB-4EAB-85F1-80CD800B5621}">
      <dgm:prSet/>
      <dgm:spPr/>
      <dgm:t>
        <a:bodyPr/>
        <a:lstStyle/>
        <a:p>
          <a:endParaRPr lang="fr-BE"/>
        </a:p>
      </dgm:t>
    </dgm:pt>
    <dgm:pt modelId="{E7B0D073-F371-43F1-9E4B-DC416E5ACE7A}" type="sibTrans" cxnId="{DD916BE5-9BEB-4EAB-85F1-80CD800B5621}">
      <dgm:prSet/>
      <dgm:spPr/>
      <dgm:t>
        <a:bodyPr/>
        <a:lstStyle/>
        <a:p>
          <a:endParaRPr lang="fr-BE"/>
        </a:p>
      </dgm:t>
    </dgm:pt>
    <dgm:pt modelId="{040180F5-D169-4CE2-B55B-1353A4BCB5FF}">
      <dgm:prSet phldrT="[Texte]"/>
      <dgm:spPr>
        <a:solidFill>
          <a:schemeClr val="tx1">
            <a:alpha val="33000"/>
          </a:schemeClr>
        </a:solidFill>
      </dgm:spPr>
      <dgm:t>
        <a:bodyPr/>
        <a:lstStyle/>
        <a:p>
          <a:pPr>
            <a:buFont typeface="Arial" panose="020B0604020202020204" pitchFamily="34" charset="0"/>
            <a:buChar char="•"/>
          </a:pPr>
          <a:endParaRPr lang="fr-BE" dirty="0"/>
        </a:p>
      </dgm:t>
    </dgm:pt>
    <dgm:pt modelId="{58359406-C8F9-4829-BF33-863C3954DE96}" type="parTrans" cxnId="{DFDF9D43-D82A-4706-98FB-97C6349366DB}">
      <dgm:prSet/>
      <dgm:spPr/>
      <dgm:t>
        <a:bodyPr/>
        <a:lstStyle/>
        <a:p>
          <a:endParaRPr lang="fr-BE"/>
        </a:p>
      </dgm:t>
    </dgm:pt>
    <dgm:pt modelId="{3EC10153-304B-4BF0-BBF7-90EE521D6B52}" type="sibTrans" cxnId="{DFDF9D43-D82A-4706-98FB-97C6349366DB}">
      <dgm:prSet/>
      <dgm:spPr/>
      <dgm:t>
        <a:bodyPr/>
        <a:lstStyle/>
        <a:p>
          <a:endParaRPr lang="fr-BE"/>
        </a:p>
      </dgm:t>
    </dgm:pt>
    <dgm:pt modelId="{2E534F0B-7568-454A-8E89-7F839ED6A939}">
      <dgm:prSet/>
      <dgm:spPr>
        <a:solidFill>
          <a:schemeClr val="tx1">
            <a:lumMod val="95000"/>
            <a:alpha val="44000"/>
          </a:schemeClr>
        </a:solidFill>
      </dgm:spPr>
      <dgm:t>
        <a:bodyPr/>
        <a:lstStyle/>
        <a:p>
          <a:pPr>
            <a:buNone/>
          </a:pPr>
          <a:endParaRPr lang="en-GB" dirty="0"/>
        </a:p>
      </dgm:t>
    </dgm:pt>
    <dgm:pt modelId="{941946EB-855D-47E3-AC8B-F47ACB21CAA8}" type="parTrans" cxnId="{778D5202-5D76-4AD4-9399-DC8CF4E0CEDB}">
      <dgm:prSet/>
      <dgm:spPr/>
      <dgm:t>
        <a:bodyPr/>
        <a:lstStyle/>
        <a:p>
          <a:endParaRPr lang="fr-BE"/>
        </a:p>
      </dgm:t>
    </dgm:pt>
    <dgm:pt modelId="{C2E66E4E-BA2F-42E4-9B8D-BB4A8C348EBC}" type="sibTrans" cxnId="{778D5202-5D76-4AD4-9399-DC8CF4E0CEDB}">
      <dgm:prSet/>
      <dgm:spPr/>
      <dgm:t>
        <a:bodyPr/>
        <a:lstStyle/>
        <a:p>
          <a:endParaRPr lang="fr-BE"/>
        </a:p>
      </dgm:t>
    </dgm:pt>
    <dgm:pt modelId="{0344BDFE-1FA2-4FE6-AC3B-401FF22F7C6C}">
      <dgm:prSet/>
      <dgm:spPr>
        <a:solidFill>
          <a:schemeClr val="tx1">
            <a:lumMod val="95000"/>
            <a:alpha val="44000"/>
          </a:schemeClr>
        </a:solidFill>
      </dgm:spPr>
      <dgm:t>
        <a:bodyPr/>
        <a:lstStyle/>
        <a:p>
          <a:pPr>
            <a:buNone/>
          </a:pPr>
          <a:endParaRPr lang="en-GB" dirty="0"/>
        </a:p>
      </dgm:t>
    </dgm:pt>
    <dgm:pt modelId="{E26A2E00-B610-49B0-BFC6-34B7E6238BDD}" type="parTrans" cxnId="{968B4649-1144-489A-97C8-DB150B48C500}">
      <dgm:prSet/>
      <dgm:spPr/>
      <dgm:t>
        <a:bodyPr/>
        <a:lstStyle/>
        <a:p>
          <a:endParaRPr lang="fr-BE"/>
        </a:p>
      </dgm:t>
    </dgm:pt>
    <dgm:pt modelId="{B5D49274-F71B-4946-A0AA-448F4483EA1E}" type="sibTrans" cxnId="{968B4649-1144-489A-97C8-DB150B48C500}">
      <dgm:prSet/>
      <dgm:spPr/>
      <dgm:t>
        <a:bodyPr/>
        <a:lstStyle/>
        <a:p>
          <a:endParaRPr lang="fr-BE"/>
        </a:p>
      </dgm:t>
    </dgm:pt>
    <dgm:pt modelId="{057701C5-38E2-4184-A090-71B9373A6993}">
      <dgm:prSet phldrT="[Texte]"/>
      <dgm:spPr>
        <a:solidFill>
          <a:schemeClr val="tx1">
            <a:lumMod val="95000"/>
            <a:alpha val="44000"/>
          </a:schemeClr>
        </a:solidFill>
      </dgm:spPr>
      <dgm:t>
        <a:bodyPr/>
        <a:lstStyle/>
        <a:p>
          <a:pPr>
            <a:buNone/>
          </a:pPr>
          <a:endParaRPr lang="fr-BE" dirty="0"/>
        </a:p>
      </dgm:t>
    </dgm:pt>
    <dgm:pt modelId="{83943222-BDCE-4F77-BC7D-58F45B723DEF}" type="parTrans" cxnId="{7A03E96B-1801-4F64-924E-3120F11D37EB}">
      <dgm:prSet/>
      <dgm:spPr/>
      <dgm:t>
        <a:bodyPr/>
        <a:lstStyle/>
        <a:p>
          <a:endParaRPr lang="fr-BE"/>
        </a:p>
      </dgm:t>
    </dgm:pt>
    <dgm:pt modelId="{D073D7FB-0C4B-4010-ADE4-B03F4076FDAD}" type="sibTrans" cxnId="{7A03E96B-1801-4F64-924E-3120F11D37EB}">
      <dgm:prSet/>
      <dgm:spPr/>
      <dgm:t>
        <a:bodyPr/>
        <a:lstStyle/>
        <a:p>
          <a:endParaRPr lang="fr-BE"/>
        </a:p>
      </dgm:t>
    </dgm:pt>
    <dgm:pt modelId="{6F33E71F-58EC-43B4-940F-3E4C5B5B8451}">
      <dgm:prSet/>
      <dgm:spPr>
        <a:solidFill>
          <a:schemeClr val="tx1">
            <a:alpha val="49000"/>
          </a:schemeClr>
        </a:solidFill>
      </dgm:spPr>
      <dgm:t>
        <a:bodyPr/>
        <a:lstStyle/>
        <a:p>
          <a:pPr>
            <a:buNone/>
          </a:pPr>
          <a:endParaRPr lang="en-GB" dirty="0"/>
        </a:p>
      </dgm:t>
    </dgm:pt>
    <dgm:pt modelId="{F8E749B4-BC18-4432-882A-961F781A7132}" type="parTrans" cxnId="{3AAB68B6-1A72-4A96-B471-2FFEAC48B2B9}">
      <dgm:prSet/>
      <dgm:spPr/>
      <dgm:t>
        <a:bodyPr/>
        <a:lstStyle/>
        <a:p>
          <a:endParaRPr lang="fr-BE"/>
        </a:p>
      </dgm:t>
    </dgm:pt>
    <dgm:pt modelId="{98C493F5-5498-48C1-8555-A445B266CD9F}" type="sibTrans" cxnId="{3AAB68B6-1A72-4A96-B471-2FFEAC48B2B9}">
      <dgm:prSet/>
      <dgm:spPr/>
      <dgm:t>
        <a:bodyPr/>
        <a:lstStyle/>
        <a:p>
          <a:endParaRPr lang="fr-BE"/>
        </a:p>
      </dgm:t>
    </dgm:pt>
    <dgm:pt modelId="{D9EF6BF9-016C-4F01-A8E3-17AC8E7D3448}">
      <dgm:prSet/>
      <dgm:spPr>
        <a:solidFill>
          <a:schemeClr val="tx1">
            <a:alpha val="49000"/>
          </a:schemeClr>
        </a:solidFill>
      </dgm:spPr>
      <dgm:t>
        <a:bodyPr/>
        <a:lstStyle/>
        <a:p>
          <a:pPr>
            <a:buNone/>
          </a:pPr>
          <a:endParaRPr lang="en-GB" dirty="0"/>
        </a:p>
      </dgm:t>
    </dgm:pt>
    <dgm:pt modelId="{7CD54C48-78DF-433D-8E98-0C6D0F577D47}" type="parTrans" cxnId="{349C9067-51B1-4622-89EA-481AC096506C}">
      <dgm:prSet/>
      <dgm:spPr/>
      <dgm:t>
        <a:bodyPr/>
        <a:lstStyle/>
        <a:p>
          <a:endParaRPr lang="fr-BE"/>
        </a:p>
      </dgm:t>
    </dgm:pt>
    <dgm:pt modelId="{2F939458-53E5-4F47-AA1D-6620C606715C}" type="sibTrans" cxnId="{349C9067-51B1-4622-89EA-481AC096506C}">
      <dgm:prSet/>
      <dgm:spPr/>
      <dgm:t>
        <a:bodyPr/>
        <a:lstStyle/>
        <a:p>
          <a:endParaRPr lang="fr-BE"/>
        </a:p>
      </dgm:t>
    </dgm:pt>
    <dgm:pt modelId="{2BD113AB-B70C-45C3-A349-2940C3A714BE}">
      <dgm:prSet phldrT="[Texte]"/>
      <dgm:spPr>
        <a:solidFill>
          <a:schemeClr val="tx1">
            <a:alpha val="49000"/>
          </a:schemeClr>
        </a:solidFill>
      </dgm:spPr>
      <dgm:t>
        <a:bodyPr/>
        <a:lstStyle/>
        <a:p>
          <a:pPr>
            <a:buNone/>
          </a:pPr>
          <a:endParaRPr lang="fr-BE" dirty="0"/>
        </a:p>
      </dgm:t>
    </dgm:pt>
    <dgm:pt modelId="{D2365BB5-A762-47E5-B161-44E2A27FC03A}" type="parTrans" cxnId="{282BD2FC-F53E-4A03-91F5-E46282C5ECB4}">
      <dgm:prSet/>
      <dgm:spPr/>
      <dgm:t>
        <a:bodyPr/>
        <a:lstStyle/>
        <a:p>
          <a:endParaRPr lang="fr-BE"/>
        </a:p>
      </dgm:t>
    </dgm:pt>
    <dgm:pt modelId="{F61B3451-F320-44B7-8BCC-7E702AEB0ED2}" type="sibTrans" cxnId="{282BD2FC-F53E-4A03-91F5-E46282C5ECB4}">
      <dgm:prSet/>
      <dgm:spPr/>
      <dgm:t>
        <a:bodyPr/>
        <a:lstStyle/>
        <a:p>
          <a:endParaRPr lang="fr-BE"/>
        </a:p>
      </dgm:t>
    </dgm:pt>
    <dgm:pt modelId="{86191523-6B78-45FD-863D-178C7A535028}" type="pres">
      <dgm:prSet presAssocID="{C48177C9-982E-4F46-94AA-95423646E06C}" presName="Name0" presStyleCnt="0">
        <dgm:presLayoutVars>
          <dgm:dir/>
          <dgm:animLvl val="lvl"/>
          <dgm:resizeHandles val="exact"/>
        </dgm:presLayoutVars>
      </dgm:prSet>
      <dgm:spPr/>
    </dgm:pt>
    <dgm:pt modelId="{DFF8EBEA-58E5-4808-92C9-AEC0295BEC74}" type="pres">
      <dgm:prSet presAssocID="{427862F2-2DF6-4012-B2A9-F1AF0D6053E3}" presName="composite" presStyleCnt="0"/>
      <dgm:spPr/>
    </dgm:pt>
    <dgm:pt modelId="{AA571B91-2569-4ED8-90B8-8E4D5F68D61F}" type="pres">
      <dgm:prSet presAssocID="{427862F2-2DF6-4012-B2A9-F1AF0D6053E3}" presName="parTx" presStyleLbl="alignNode1" presStyleIdx="0" presStyleCnt="3">
        <dgm:presLayoutVars>
          <dgm:chMax val="0"/>
          <dgm:chPref val="0"/>
          <dgm:bulletEnabled val="1"/>
        </dgm:presLayoutVars>
      </dgm:prSet>
      <dgm:spPr/>
    </dgm:pt>
    <dgm:pt modelId="{0BDF49F6-A30D-4AA3-8663-D897164D6A9C}" type="pres">
      <dgm:prSet presAssocID="{427862F2-2DF6-4012-B2A9-F1AF0D6053E3}" presName="desTx" presStyleLbl="alignAccFollowNode1" presStyleIdx="0" presStyleCnt="3">
        <dgm:presLayoutVars>
          <dgm:bulletEnabled val="1"/>
        </dgm:presLayoutVars>
      </dgm:prSet>
      <dgm:spPr/>
    </dgm:pt>
    <dgm:pt modelId="{8C5EFBED-F327-4964-8BE4-4A92AF0043CA}" type="pres">
      <dgm:prSet presAssocID="{6580F96C-CB6F-409A-9ABB-98BC096519B2}" presName="space" presStyleCnt="0"/>
      <dgm:spPr/>
    </dgm:pt>
    <dgm:pt modelId="{B5256A60-92DE-41A5-A3B8-BC7C9E5A6CC5}" type="pres">
      <dgm:prSet presAssocID="{CE1CB9A6-DBA6-4F7B-BEAC-E04379C33C76}" presName="composite" presStyleCnt="0"/>
      <dgm:spPr/>
    </dgm:pt>
    <dgm:pt modelId="{36591C4A-CC42-4090-A82C-1D900FEE4B5D}" type="pres">
      <dgm:prSet presAssocID="{CE1CB9A6-DBA6-4F7B-BEAC-E04379C33C76}" presName="parTx" presStyleLbl="alignNode1" presStyleIdx="1" presStyleCnt="3">
        <dgm:presLayoutVars>
          <dgm:chMax val="0"/>
          <dgm:chPref val="0"/>
          <dgm:bulletEnabled val="1"/>
        </dgm:presLayoutVars>
      </dgm:prSet>
      <dgm:spPr/>
    </dgm:pt>
    <dgm:pt modelId="{1FE4E26E-9132-4104-A5FA-F43D6F85CF84}" type="pres">
      <dgm:prSet presAssocID="{CE1CB9A6-DBA6-4F7B-BEAC-E04379C33C76}" presName="desTx" presStyleLbl="alignAccFollowNode1" presStyleIdx="1" presStyleCnt="3">
        <dgm:presLayoutVars>
          <dgm:bulletEnabled val="1"/>
        </dgm:presLayoutVars>
      </dgm:prSet>
      <dgm:spPr/>
    </dgm:pt>
    <dgm:pt modelId="{589D8376-0176-4524-A9FC-BCD69A1A31AA}" type="pres">
      <dgm:prSet presAssocID="{656B71E6-AF92-4DE8-B4FC-C47C1365E7F1}" presName="space" presStyleCnt="0"/>
      <dgm:spPr/>
    </dgm:pt>
    <dgm:pt modelId="{EA8D2593-48B2-465A-9317-8435B7A337F8}" type="pres">
      <dgm:prSet presAssocID="{6C694752-EBB1-42F1-A2E0-CA2D6E35C705}" presName="composite" presStyleCnt="0"/>
      <dgm:spPr/>
    </dgm:pt>
    <dgm:pt modelId="{72367D3C-5C7C-4057-BBA7-0EACAD29ECE8}" type="pres">
      <dgm:prSet presAssocID="{6C694752-EBB1-42F1-A2E0-CA2D6E35C705}" presName="parTx" presStyleLbl="alignNode1" presStyleIdx="2" presStyleCnt="3">
        <dgm:presLayoutVars>
          <dgm:chMax val="0"/>
          <dgm:chPref val="0"/>
          <dgm:bulletEnabled val="1"/>
        </dgm:presLayoutVars>
      </dgm:prSet>
      <dgm:spPr/>
    </dgm:pt>
    <dgm:pt modelId="{CC4D3D83-2185-4DDF-890A-0F5C56A175E4}" type="pres">
      <dgm:prSet presAssocID="{6C694752-EBB1-42F1-A2E0-CA2D6E35C705}" presName="desTx" presStyleLbl="alignAccFollowNode1" presStyleIdx="2" presStyleCnt="3">
        <dgm:presLayoutVars>
          <dgm:bulletEnabled val="1"/>
        </dgm:presLayoutVars>
      </dgm:prSet>
      <dgm:spPr/>
    </dgm:pt>
  </dgm:ptLst>
  <dgm:cxnLst>
    <dgm:cxn modelId="{778D5202-5D76-4AD4-9399-DC8CF4E0CEDB}" srcId="{CE1CB9A6-DBA6-4F7B-BEAC-E04379C33C76}" destId="{2E534F0B-7568-454A-8E89-7F839ED6A939}" srcOrd="3" destOrd="0" parTransId="{941946EB-855D-47E3-AC8B-F47ACB21CAA8}" sibTransId="{C2E66E4E-BA2F-42E4-9B8D-BB4A8C348EBC}"/>
    <dgm:cxn modelId="{81D84105-68A9-459D-A24F-65665E3FFCB3}" type="presOf" srcId="{C48177C9-982E-4F46-94AA-95423646E06C}" destId="{86191523-6B78-45FD-863D-178C7A535028}" srcOrd="0" destOrd="0" presId="urn:microsoft.com/office/officeart/2005/8/layout/hList1"/>
    <dgm:cxn modelId="{65B23F07-2B2C-470A-8761-7222174F62FC}" type="presOf" srcId="{040180F5-D169-4CE2-B55B-1353A4BCB5FF}" destId="{0BDF49F6-A30D-4AA3-8663-D897164D6A9C}" srcOrd="0" destOrd="1" presId="urn:microsoft.com/office/officeart/2005/8/layout/hList1"/>
    <dgm:cxn modelId="{22BF9408-84EB-41C4-B67D-23C6AC980F00}" type="presOf" srcId="{B4E9EAA3-607D-4CD8-BD26-BA9E4F0366B9}" destId="{0BDF49F6-A30D-4AA3-8663-D897164D6A9C}" srcOrd="0" destOrd="0" presId="urn:microsoft.com/office/officeart/2005/8/layout/hList1"/>
    <dgm:cxn modelId="{6C015C0C-13E7-4BE8-8113-22875103B95F}" type="presOf" srcId="{D9EF6BF9-016C-4F01-A8E3-17AC8E7D3448}" destId="{CC4D3D83-2185-4DDF-890A-0F5C56A175E4}" srcOrd="0" destOrd="3" presId="urn:microsoft.com/office/officeart/2005/8/layout/hList1"/>
    <dgm:cxn modelId="{A8FF6F0E-C09F-4D3C-82F4-C02A06A3B10C}" type="presOf" srcId="{A55F22D7-2172-4434-ACFE-10A38BAE6E50}" destId="{CC4D3D83-2185-4DDF-890A-0F5C56A175E4}" srcOrd="0" destOrd="4" presId="urn:microsoft.com/office/officeart/2005/8/layout/hList1"/>
    <dgm:cxn modelId="{E7D22110-45E8-4901-AC14-EE9C170E49F8}" type="presOf" srcId="{0344BDFE-1FA2-4FE6-AC3B-401FF22F7C6C}" destId="{1FE4E26E-9132-4104-A5FA-F43D6F85CF84}" srcOrd="0" destOrd="5" presId="urn:microsoft.com/office/officeart/2005/8/layout/hList1"/>
    <dgm:cxn modelId="{5EC3351A-2DC2-413C-A377-0F5ECD1D6371}" type="presOf" srcId="{427862F2-2DF6-4012-B2A9-F1AF0D6053E3}" destId="{AA571B91-2569-4ED8-90B8-8E4D5F68D61F}" srcOrd="0" destOrd="0" presId="urn:microsoft.com/office/officeart/2005/8/layout/hList1"/>
    <dgm:cxn modelId="{5935842D-353E-4A17-B847-D47117E98F5C}" type="presOf" srcId="{42389A67-5074-43BA-8BA8-36E709118456}" destId="{0BDF49F6-A30D-4AA3-8663-D897164D6A9C}" srcOrd="0" destOrd="2" presId="urn:microsoft.com/office/officeart/2005/8/layout/hList1"/>
    <dgm:cxn modelId="{14FDFA2F-37FC-4EFF-90DC-C43CE73A8D49}" type="presOf" srcId="{B62F8168-EED4-429B-8CE9-B510DD8898C6}" destId="{1FE4E26E-9132-4104-A5FA-F43D6F85CF84}" srcOrd="0" destOrd="2" presId="urn:microsoft.com/office/officeart/2005/8/layout/hList1"/>
    <dgm:cxn modelId="{FDEA6E30-3EE2-429E-83B8-3FB84B655E42}" srcId="{CE1CB9A6-DBA6-4F7B-BEAC-E04379C33C76}" destId="{46131A8D-E987-4F16-88CC-68C97910419E}" srcOrd="6" destOrd="0" parTransId="{CC39A3DF-32AC-4BBC-93E4-5E28D68DF1F0}" sibTransId="{022A5D0B-3329-41DB-B815-F2AB498A61BC}"/>
    <dgm:cxn modelId="{6A9CF336-732E-471E-ADD8-47123BFB3FB7}" srcId="{C48177C9-982E-4F46-94AA-95423646E06C}" destId="{6C694752-EBB1-42F1-A2E0-CA2D6E35C705}" srcOrd="2" destOrd="0" parTransId="{94161F73-7B71-4220-A428-4A68C88DD5AD}" sibTransId="{D776C5D4-850F-46ED-878F-C8B825A15B49}"/>
    <dgm:cxn modelId="{DFDF9D43-D82A-4706-98FB-97C6349366DB}" srcId="{427862F2-2DF6-4012-B2A9-F1AF0D6053E3}" destId="{040180F5-D169-4CE2-B55B-1353A4BCB5FF}" srcOrd="1" destOrd="0" parTransId="{58359406-C8F9-4829-BF33-863C3954DE96}" sibTransId="{3EC10153-304B-4BF0-BBF7-90EE521D6B52}"/>
    <dgm:cxn modelId="{A00E0845-4523-413D-B029-674CE65808E6}" type="presOf" srcId="{6C694752-EBB1-42F1-A2E0-CA2D6E35C705}" destId="{72367D3C-5C7C-4057-BBA7-0EACAD29ECE8}" srcOrd="0" destOrd="0" presId="urn:microsoft.com/office/officeart/2005/8/layout/hList1"/>
    <dgm:cxn modelId="{68B59065-9C5F-4894-A1D3-812301D023AA}" srcId="{CE1CB9A6-DBA6-4F7B-BEAC-E04379C33C76}" destId="{B62F8168-EED4-429B-8CE9-B510DD8898C6}" srcOrd="2" destOrd="0" parTransId="{FD00E043-AA71-4FE0-B7A8-D97B9FFE643B}" sibTransId="{4E8E7AC1-6BDE-46B6-8A32-3814E57B68EE}"/>
    <dgm:cxn modelId="{BCE0AE46-3141-44CC-880D-8FFF2FAA823E}" srcId="{6C694752-EBB1-42F1-A2E0-CA2D6E35C705}" destId="{B2DFD2E5-74DA-4585-ADF7-7A577DFA4AAC}" srcOrd="0" destOrd="0" parTransId="{B869793C-E61E-48D1-8429-A79BF928B81F}" sibTransId="{5DED35A7-B83E-462F-88A8-1ACB66715DD6}"/>
    <dgm:cxn modelId="{349C9067-51B1-4622-89EA-481AC096506C}" srcId="{6C694752-EBB1-42F1-A2E0-CA2D6E35C705}" destId="{D9EF6BF9-016C-4F01-A8E3-17AC8E7D3448}" srcOrd="3" destOrd="0" parTransId="{7CD54C48-78DF-433D-8E98-0C6D0F577D47}" sibTransId="{2F939458-53E5-4F47-AA1D-6620C606715C}"/>
    <dgm:cxn modelId="{968B4649-1144-489A-97C8-DB150B48C500}" srcId="{CE1CB9A6-DBA6-4F7B-BEAC-E04379C33C76}" destId="{0344BDFE-1FA2-4FE6-AC3B-401FF22F7C6C}" srcOrd="5" destOrd="0" parTransId="{E26A2E00-B610-49B0-BFC6-34B7E6238BDD}" sibTransId="{B5D49274-F71B-4946-A0AA-448F4483EA1E}"/>
    <dgm:cxn modelId="{7A03E96B-1801-4F64-924E-3120F11D37EB}" srcId="{CE1CB9A6-DBA6-4F7B-BEAC-E04379C33C76}" destId="{057701C5-38E2-4184-A090-71B9373A6993}" srcOrd="1" destOrd="0" parTransId="{83943222-BDCE-4F77-BC7D-58F45B723DEF}" sibTransId="{D073D7FB-0C4B-4010-ADE4-B03F4076FDAD}"/>
    <dgm:cxn modelId="{3D476D4D-4E59-405B-9257-EC9144A004AF}" type="presOf" srcId="{BDA58F22-BF03-49DF-A1C4-0F1DF9E6152E}" destId="{1FE4E26E-9132-4104-A5FA-F43D6F85CF84}" srcOrd="0" destOrd="0" presId="urn:microsoft.com/office/officeart/2005/8/layout/hList1"/>
    <dgm:cxn modelId="{4496D76E-7143-4230-94A5-A4C216A239D0}" type="presOf" srcId="{2E534F0B-7568-454A-8E89-7F839ED6A939}" destId="{1FE4E26E-9132-4104-A5FA-F43D6F85CF84}" srcOrd="0" destOrd="3" presId="urn:microsoft.com/office/officeart/2005/8/layout/hList1"/>
    <dgm:cxn modelId="{7B528C74-576F-4556-AD5F-5EF196401955}" type="presOf" srcId="{566DCCCA-2A24-4B10-BA53-9B934AD52DC6}" destId="{CC4D3D83-2185-4DDF-890A-0F5C56A175E4}" srcOrd="0" destOrd="6" presId="urn:microsoft.com/office/officeart/2005/8/layout/hList1"/>
    <dgm:cxn modelId="{862CF777-7304-4FA7-B185-77A1F5CAE908}" srcId="{6C694752-EBB1-42F1-A2E0-CA2D6E35C705}" destId="{44097C3B-9DAE-4DC1-AC94-35254F287813}" srcOrd="2" destOrd="0" parTransId="{0C7B50C5-13A5-4F59-A36C-3319B8315663}" sibTransId="{A6EA7A59-C963-4941-AE38-879B70397558}"/>
    <dgm:cxn modelId="{6A70AE89-15D5-4185-A783-085676FEB675}" srcId="{C48177C9-982E-4F46-94AA-95423646E06C}" destId="{CE1CB9A6-DBA6-4F7B-BEAC-E04379C33C76}" srcOrd="1" destOrd="0" parTransId="{C64BBE55-CD85-458F-BAC0-9A9D19011EE7}" sibTransId="{656B71E6-AF92-4DE8-B4FC-C47C1365E7F1}"/>
    <dgm:cxn modelId="{942EE28B-56AF-47AD-A3D9-0DC430BB6654}" type="presOf" srcId="{CE1CB9A6-DBA6-4F7B-BEAC-E04379C33C76}" destId="{36591C4A-CC42-4090-A82C-1D900FEE4B5D}" srcOrd="0" destOrd="0" presId="urn:microsoft.com/office/officeart/2005/8/layout/hList1"/>
    <dgm:cxn modelId="{30D16AB5-D96C-489C-AEF5-AF889CBE6D05}" srcId="{CE1CB9A6-DBA6-4F7B-BEAC-E04379C33C76}" destId="{BDA58F22-BF03-49DF-A1C4-0F1DF9E6152E}" srcOrd="0" destOrd="0" parTransId="{6DC576F2-9123-4D2F-BA51-6DD3C3402AC4}" sibTransId="{83C873BD-7834-415A-BC8A-DD5D3832A703}"/>
    <dgm:cxn modelId="{3AAB68B6-1A72-4A96-B471-2FFEAC48B2B9}" srcId="{6C694752-EBB1-42F1-A2E0-CA2D6E35C705}" destId="{6F33E71F-58EC-43B4-940F-3E4C5B5B8451}" srcOrd="5" destOrd="0" parTransId="{F8E749B4-BC18-4432-882A-961F781A7132}" sibTransId="{98C493F5-5498-48C1-8555-A445B266CD9F}"/>
    <dgm:cxn modelId="{F0710AB8-BCF4-41E5-A3FF-16E197907096}" type="presOf" srcId="{44097C3B-9DAE-4DC1-AC94-35254F287813}" destId="{CC4D3D83-2185-4DDF-890A-0F5C56A175E4}" srcOrd="0" destOrd="2" presId="urn:microsoft.com/office/officeart/2005/8/layout/hList1"/>
    <dgm:cxn modelId="{2BAD7EB9-AFD5-4A51-9C6E-5A764F3237D3}" type="presOf" srcId="{B2DFD2E5-74DA-4585-ADF7-7A577DFA4AAC}" destId="{CC4D3D83-2185-4DDF-890A-0F5C56A175E4}" srcOrd="0" destOrd="0" presId="urn:microsoft.com/office/officeart/2005/8/layout/hList1"/>
    <dgm:cxn modelId="{AEE3A7BB-3CFE-44B8-8D54-D02EA421C44C}" srcId="{CE1CB9A6-DBA6-4F7B-BEAC-E04379C33C76}" destId="{A042F59D-1843-42BB-A766-6B0005199A0D}" srcOrd="4" destOrd="0" parTransId="{237C22ED-A1B8-421B-8A73-88E8D3C846A0}" sibTransId="{54E011BD-4A5E-49E0-A4DA-30EAFD9F2614}"/>
    <dgm:cxn modelId="{DBE093C2-1E57-404B-ABF5-83F07CEE205E}" srcId="{6C694752-EBB1-42F1-A2E0-CA2D6E35C705}" destId="{A55F22D7-2172-4434-ACFE-10A38BAE6E50}" srcOrd="4" destOrd="0" parTransId="{5EAC4333-B5AE-4736-8242-4BF58F61BD35}" sibTransId="{1E2B6224-5E60-4907-A814-B50AAB27BD56}"/>
    <dgm:cxn modelId="{94CF0AC4-A4C4-4BF7-96B1-0D354E8F2C0A}" srcId="{C48177C9-982E-4F46-94AA-95423646E06C}" destId="{427862F2-2DF6-4012-B2A9-F1AF0D6053E3}" srcOrd="0" destOrd="0" parTransId="{5D31E697-5A3E-4281-A5BF-E3CB17FD250B}" sibTransId="{6580F96C-CB6F-409A-9ABB-98BC096519B2}"/>
    <dgm:cxn modelId="{AA9382C5-7B1E-4572-AD51-B1EF13254081}" type="presOf" srcId="{2BD113AB-B70C-45C3-A349-2940C3A714BE}" destId="{CC4D3D83-2185-4DDF-890A-0F5C56A175E4}" srcOrd="0" destOrd="1" presId="urn:microsoft.com/office/officeart/2005/8/layout/hList1"/>
    <dgm:cxn modelId="{3CF279D7-90DD-4A29-A647-1D042AF034E2}" srcId="{427862F2-2DF6-4012-B2A9-F1AF0D6053E3}" destId="{42389A67-5074-43BA-8BA8-36E709118456}" srcOrd="2" destOrd="0" parTransId="{F8814BFA-1557-4CA1-869F-09DFF70B3E7B}" sibTransId="{A0099D18-32E9-4ADA-8735-643435F9531D}"/>
    <dgm:cxn modelId="{7E5861E4-BF9A-4D22-BFD6-D6E69B1F7C38}" type="presOf" srcId="{A042F59D-1843-42BB-A766-6B0005199A0D}" destId="{1FE4E26E-9132-4104-A5FA-F43D6F85CF84}" srcOrd="0" destOrd="4" presId="urn:microsoft.com/office/officeart/2005/8/layout/hList1"/>
    <dgm:cxn modelId="{DD916BE5-9BEB-4EAB-85F1-80CD800B5621}" srcId="{6C694752-EBB1-42F1-A2E0-CA2D6E35C705}" destId="{566DCCCA-2A24-4B10-BA53-9B934AD52DC6}" srcOrd="6" destOrd="0" parTransId="{2C6AD5EE-8EAF-4D80-8733-77589F7401D3}" sibTransId="{E7B0D073-F371-43F1-9E4B-DC416E5ACE7A}"/>
    <dgm:cxn modelId="{667CBAE5-D0FD-4B6C-A756-C603FB8A084B}" type="presOf" srcId="{057701C5-38E2-4184-A090-71B9373A6993}" destId="{1FE4E26E-9132-4104-A5FA-F43D6F85CF84}" srcOrd="0" destOrd="1" presId="urn:microsoft.com/office/officeart/2005/8/layout/hList1"/>
    <dgm:cxn modelId="{4CB211EB-5703-4904-81E1-401372A52EB7}" type="presOf" srcId="{46131A8D-E987-4F16-88CC-68C97910419E}" destId="{1FE4E26E-9132-4104-A5FA-F43D6F85CF84}" srcOrd="0" destOrd="6" presId="urn:microsoft.com/office/officeart/2005/8/layout/hList1"/>
    <dgm:cxn modelId="{F1FCF8F0-310F-464E-911D-57A49F31B06F}" srcId="{427862F2-2DF6-4012-B2A9-F1AF0D6053E3}" destId="{B4E9EAA3-607D-4CD8-BD26-BA9E4F0366B9}" srcOrd="0" destOrd="0" parTransId="{BC4B439C-1FA5-4646-B7CE-65CA7FBFB8D6}" sibTransId="{1CC79689-32B3-4F95-8691-9C7B6C988520}"/>
    <dgm:cxn modelId="{282BD2FC-F53E-4A03-91F5-E46282C5ECB4}" srcId="{6C694752-EBB1-42F1-A2E0-CA2D6E35C705}" destId="{2BD113AB-B70C-45C3-A349-2940C3A714BE}" srcOrd="1" destOrd="0" parTransId="{D2365BB5-A762-47E5-B161-44E2A27FC03A}" sibTransId="{F61B3451-F320-44B7-8BCC-7E702AEB0ED2}"/>
    <dgm:cxn modelId="{6F55B6FF-3462-4694-BBCD-87FF2CDC3E14}" type="presOf" srcId="{6F33E71F-58EC-43B4-940F-3E4C5B5B8451}" destId="{CC4D3D83-2185-4DDF-890A-0F5C56A175E4}" srcOrd="0" destOrd="5" presId="urn:microsoft.com/office/officeart/2005/8/layout/hList1"/>
    <dgm:cxn modelId="{DB531675-0B45-40AC-BA17-AAAB66326BAF}" type="presParOf" srcId="{86191523-6B78-45FD-863D-178C7A535028}" destId="{DFF8EBEA-58E5-4808-92C9-AEC0295BEC74}" srcOrd="0" destOrd="0" presId="urn:microsoft.com/office/officeart/2005/8/layout/hList1"/>
    <dgm:cxn modelId="{5B6D5492-5E0C-408F-920E-E8116C444225}" type="presParOf" srcId="{DFF8EBEA-58E5-4808-92C9-AEC0295BEC74}" destId="{AA571B91-2569-4ED8-90B8-8E4D5F68D61F}" srcOrd="0" destOrd="0" presId="urn:microsoft.com/office/officeart/2005/8/layout/hList1"/>
    <dgm:cxn modelId="{0F028E91-386A-4F9E-A311-C3FC80978D59}" type="presParOf" srcId="{DFF8EBEA-58E5-4808-92C9-AEC0295BEC74}" destId="{0BDF49F6-A30D-4AA3-8663-D897164D6A9C}" srcOrd="1" destOrd="0" presId="urn:microsoft.com/office/officeart/2005/8/layout/hList1"/>
    <dgm:cxn modelId="{7C4DBDCF-2980-4B35-A5DA-760920BAA6E3}" type="presParOf" srcId="{86191523-6B78-45FD-863D-178C7A535028}" destId="{8C5EFBED-F327-4964-8BE4-4A92AF0043CA}" srcOrd="1" destOrd="0" presId="urn:microsoft.com/office/officeart/2005/8/layout/hList1"/>
    <dgm:cxn modelId="{F1E7CB2E-763C-4E70-9BE0-1CBB9E553DB9}" type="presParOf" srcId="{86191523-6B78-45FD-863D-178C7A535028}" destId="{B5256A60-92DE-41A5-A3B8-BC7C9E5A6CC5}" srcOrd="2" destOrd="0" presId="urn:microsoft.com/office/officeart/2005/8/layout/hList1"/>
    <dgm:cxn modelId="{8D0512E6-A5BB-45F9-92D9-6DA184AC1025}" type="presParOf" srcId="{B5256A60-92DE-41A5-A3B8-BC7C9E5A6CC5}" destId="{36591C4A-CC42-4090-A82C-1D900FEE4B5D}" srcOrd="0" destOrd="0" presId="urn:microsoft.com/office/officeart/2005/8/layout/hList1"/>
    <dgm:cxn modelId="{53064345-4A62-46CA-91A3-92607BCB18E9}" type="presParOf" srcId="{B5256A60-92DE-41A5-A3B8-BC7C9E5A6CC5}" destId="{1FE4E26E-9132-4104-A5FA-F43D6F85CF84}" srcOrd="1" destOrd="0" presId="urn:microsoft.com/office/officeart/2005/8/layout/hList1"/>
    <dgm:cxn modelId="{721B8D46-5928-412B-8954-2D650A0B3DBA}" type="presParOf" srcId="{86191523-6B78-45FD-863D-178C7A535028}" destId="{589D8376-0176-4524-A9FC-BCD69A1A31AA}" srcOrd="3" destOrd="0" presId="urn:microsoft.com/office/officeart/2005/8/layout/hList1"/>
    <dgm:cxn modelId="{B29A8D4D-8400-4CCC-BA87-694058FE21AC}" type="presParOf" srcId="{86191523-6B78-45FD-863D-178C7A535028}" destId="{EA8D2593-48B2-465A-9317-8435B7A337F8}" srcOrd="4" destOrd="0" presId="urn:microsoft.com/office/officeart/2005/8/layout/hList1"/>
    <dgm:cxn modelId="{FB4A2BF2-C97D-4D0C-9403-D045C2E15819}" type="presParOf" srcId="{EA8D2593-48B2-465A-9317-8435B7A337F8}" destId="{72367D3C-5C7C-4057-BBA7-0EACAD29ECE8}" srcOrd="0" destOrd="0" presId="urn:microsoft.com/office/officeart/2005/8/layout/hList1"/>
    <dgm:cxn modelId="{7ADEF334-8259-4A27-AA4F-DBD8DAB0D87C}" type="presParOf" srcId="{EA8D2593-48B2-465A-9317-8435B7A337F8}" destId="{CC4D3D83-2185-4DDF-890A-0F5C56A175E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BF444F-E930-42E9-8BDC-814451DB1BE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4E81C79-DEED-44CA-9F36-D4B3AF993AC5}">
      <dgm:prSet/>
      <dgm:spPr/>
      <dgm:t>
        <a:bodyPr/>
        <a:lstStyle/>
        <a:p>
          <a:r>
            <a:rPr lang="nl-BE" i="1"/>
            <a:t>LIVRE II</a:t>
          </a:r>
          <a:endParaRPr lang="en-US"/>
        </a:p>
      </dgm:t>
    </dgm:pt>
    <dgm:pt modelId="{D2B8721D-508B-4D7C-B18A-683ABCB7497F}" type="parTrans" cxnId="{DE54440A-1BA1-4C66-ACED-03D01B9BDAEA}">
      <dgm:prSet/>
      <dgm:spPr/>
      <dgm:t>
        <a:bodyPr/>
        <a:lstStyle/>
        <a:p>
          <a:endParaRPr lang="en-US"/>
        </a:p>
      </dgm:t>
    </dgm:pt>
    <dgm:pt modelId="{CD2F0772-5577-4337-82AE-0665BA0C71BC}" type="sibTrans" cxnId="{DE54440A-1BA1-4C66-ACED-03D01B9BDAEA}">
      <dgm:prSet/>
      <dgm:spPr/>
      <dgm:t>
        <a:bodyPr/>
        <a:lstStyle/>
        <a:p>
          <a:endParaRPr lang="en-US"/>
        </a:p>
      </dgm:t>
    </dgm:pt>
    <dgm:pt modelId="{B1C8FF0E-0E2E-4773-BBE6-064360CE83AF}">
      <dgm:prSet/>
      <dgm:spPr/>
      <dgm:t>
        <a:bodyPr/>
        <a:lstStyle/>
        <a:p>
          <a:r>
            <a:rPr lang="nl-BE" i="1"/>
            <a:t>Titre préliminaire (définitions)</a:t>
          </a:r>
          <a:endParaRPr lang="en-US"/>
        </a:p>
      </dgm:t>
    </dgm:pt>
    <dgm:pt modelId="{724A24C0-BA34-4E81-870C-1107912DC89A}" type="parTrans" cxnId="{D97D7C0B-F015-428B-BB38-8828FFF21061}">
      <dgm:prSet/>
      <dgm:spPr/>
      <dgm:t>
        <a:bodyPr/>
        <a:lstStyle/>
        <a:p>
          <a:endParaRPr lang="en-US"/>
        </a:p>
      </dgm:t>
    </dgm:pt>
    <dgm:pt modelId="{8AC44670-F307-4F0A-9605-70CE1C10ACE8}" type="sibTrans" cxnId="{D97D7C0B-F015-428B-BB38-8828FFF21061}">
      <dgm:prSet/>
      <dgm:spPr/>
      <dgm:t>
        <a:bodyPr/>
        <a:lstStyle/>
        <a:p>
          <a:endParaRPr lang="en-US"/>
        </a:p>
      </dgm:t>
    </dgm:pt>
    <dgm:pt modelId="{DFDEE2A7-E58D-4FEC-8E51-9B9161DCDB69}">
      <dgm:prSet/>
      <dgm:spPr/>
      <dgm:t>
        <a:bodyPr/>
        <a:lstStyle/>
        <a:p>
          <a:r>
            <a:rPr lang="nl-BE" i="1"/>
            <a:t>Titre 1 – Les violations graves du droit humanitaire</a:t>
          </a:r>
          <a:endParaRPr lang="en-US"/>
        </a:p>
      </dgm:t>
    </dgm:pt>
    <dgm:pt modelId="{F090AF53-5DE1-485B-9461-065B78F1E9BC}" type="parTrans" cxnId="{83493ECB-2A4C-4030-A94A-D99E3CC4A1A4}">
      <dgm:prSet/>
      <dgm:spPr/>
      <dgm:t>
        <a:bodyPr/>
        <a:lstStyle/>
        <a:p>
          <a:endParaRPr lang="en-US"/>
        </a:p>
      </dgm:t>
    </dgm:pt>
    <dgm:pt modelId="{8BFB68D1-DC00-465B-9F8A-8DD458F297B1}" type="sibTrans" cxnId="{83493ECB-2A4C-4030-A94A-D99E3CC4A1A4}">
      <dgm:prSet/>
      <dgm:spPr/>
      <dgm:t>
        <a:bodyPr/>
        <a:lstStyle/>
        <a:p>
          <a:endParaRPr lang="en-US"/>
        </a:p>
      </dgm:t>
    </dgm:pt>
    <dgm:pt modelId="{53A5D68E-4756-457E-BE5E-C7246C5115D7}">
      <dgm:prSet/>
      <dgm:spPr/>
      <dgm:t>
        <a:bodyPr/>
        <a:lstStyle/>
        <a:p>
          <a:r>
            <a:rPr lang="nl-BE" i="1"/>
            <a:t>Titre 2. – Le crime d’écocide</a:t>
          </a:r>
          <a:endParaRPr lang="en-US"/>
        </a:p>
      </dgm:t>
    </dgm:pt>
    <dgm:pt modelId="{09553E5A-3294-4489-B0CF-3D14FAF0E740}" type="parTrans" cxnId="{1C1ABE9C-1FBA-47A4-9690-F5A1A4F6F2FD}">
      <dgm:prSet/>
      <dgm:spPr/>
      <dgm:t>
        <a:bodyPr/>
        <a:lstStyle/>
        <a:p>
          <a:endParaRPr lang="en-US"/>
        </a:p>
      </dgm:t>
    </dgm:pt>
    <dgm:pt modelId="{E32AA078-70E4-40F8-951E-53CCBFE1E906}" type="sibTrans" cxnId="{1C1ABE9C-1FBA-47A4-9690-F5A1A4F6F2FD}">
      <dgm:prSet/>
      <dgm:spPr/>
      <dgm:t>
        <a:bodyPr/>
        <a:lstStyle/>
        <a:p>
          <a:endParaRPr lang="en-US"/>
        </a:p>
      </dgm:t>
    </dgm:pt>
    <dgm:pt modelId="{D655FC82-A2A4-4790-9AF7-1ECBF7E28996}">
      <dgm:prSet/>
      <dgm:spPr/>
      <dgm:t>
        <a:bodyPr/>
        <a:lstStyle/>
        <a:p>
          <a:r>
            <a:rPr lang="nl-BE" i="1"/>
            <a:t>Titre 3 – Les infractions contre la personne</a:t>
          </a:r>
          <a:endParaRPr lang="en-US"/>
        </a:p>
      </dgm:t>
    </dgm:pt>
    <dgm:pt modelId="{82F4EDEB-0E67-49B2-A4D6-B5E5655D87BC}" type="parTrans" cxnId="{1AB962FD-E2C0-4EB8-BC37-7D4B33F617C1}">
      <dgm:prSet/>
      <dgm:spPr/>
      <dgm:t>
        <a:bodyPr/>
        <a:lstStyle/>
        <a:p>
          <a:endParaRPr lang="en-US"/>
        </a:p>
      </dgm:t>
    </dgm:pt>
    <dgm:pt modelId="{1EE94406-9531-435A-9356-C96CF86D61E6}" type="sibTrans" cxnId="{1AB962FD-E2C0-4EB8-BC37-7D4B33F617C1}">
      <dgm:prSet/>
      <dgm:spPr/>
      <dgm:t>
        <a:bodyPr/>
        <a:lstStyle/>
        <a:p>
          <a:endParaRPr lang="en-US"/>
        </a:p>
      </dgm:t>
    </dgm:pt>
    <dgm:pt modelId="{6C2ADC80-3CBF-4D37-B0AF-2E640125F011}">
      <dgm:prSet/>
      <dgm:spPr/>
      <dgm:t>
        <a:bodyPr/>
        <a:lstStyle/>
        <a:p>
          <a:r>
            <a:rPr lang="nl-BE" i="1"/>
            <a:t>Titre 4 – Les infractions contre la sûreté publique</a:t>
          </a:r>
          <a:endParaRPr lang="en-US"/>
        </a:p>
      </dgm:t>
    </dgm:pt>
    <dgm:pt modelId="{06AAF793-5E93-4193-ADF7-CB9B95988C24}" type="parTrans" cxnId="{16670724-00FC-49E3-B43B-F2A2CCA16FC6}">
      <dgm:prSet/>
      <dgm:spPr/>
      <dgm:t>
        <a:bodyPr/>
        <a:lstStyle/>
        <a:p>
          <a:endParaRPr lang="en-US"/>
        </a:p>
      </dgm:t>
    </dgm:pt>
    <dgm:pt modelId="{9CFCBC7A-B055-47E4-976B-1CC17D76F34E}" type="sibTrans" cxnId="{16670724-00FC-49E3-B43B-F2A2CCA16FC6}">
      <dgm:prSet/>
      <dgm:spPr/>
      <dgm:t>
        <a:bodyPr/>
        <a:lstStyle/>
        <a:p>
          <a:endParaRPr lang="en-US"/>
        </a:p>
      </dgm:t>
    </dgm:pt>
    <dgm:pt modelId="{483ADD5C-6A72-4807-AEBC-3A8D1C1CB9D0}">
      <dgm:prSet/>
      <dgm:spPr/>
      <dgm:t>
        <a:bodyPr/>
        <a:lstStyle/>
        <a:p>
          <a:r>
            <a:rPr lang="nl-BE" i="1"/>
            <a:t>Titre 5 – Les faux</a:t>
          </a:r>
          <a:endParaRPr lang="en-US"/>
        </a:p>
      </dgm:t>
    </dgm:pt>
    <dgm:pt modelId="{7F5A93D2-F98D-4313-A7E2-4E8853C2FAAE}" type="parTrans" cxnId="{C871D2CA-7B23-45F6-8F5F-590215622D05}">
      <dgm:prSet/>
      <dgm:spPr/>
      <dgm:t>
        <a:bodyPr/>
        <a:lstStyle/>
        <a:p>
          <a:endParaRPr lang="en-US"/>
        </a:p>
      </dgm:t>
    </dgm:pt>
    <dgm:pt modelId="{8328AA5F-9AAF-4F5B-91E2-10CAB017A02D}" type="sibTrans" cxnId="{C871D2CA-7B23-45F6-8F5F-590215622D05}">
      <dgm:prSet/>
      <dgm:spPr/>
      <dgm:t>
        <a:bodyPr/>
        <a:lstStyle/>
        <a:p>
          <a:endParaRPr lang="en-US"/>
        </a:p>
      </dgm:t>
    </dgm:pt>
    <dgm:pt modelId="{1304B7E5-EBF7-4905-9E42-50F248ADE3E6}">
      <dgm:prSet/>
      <dgm:spPr/>
      <dgm:t>
        <a:bodyPr/>
        <a:lstStyle/>
        <a:p>
          <a:r>
            <a:rPr lang="nl-BE" i="1"/>
            <a:t>Titre 6 – Les Infractions contre les biens</a:t>
          </a:r>
          <a:endParaRPr lang="en-US"/>
        </a:p>
      </dgm:t>
    </dgm:pt>
    <dgm:pt modelId="{2DE68199-52F4-40FB-B762-C8BBFC95517E}" type="parTrans" cxnId="{60280E1C-0901-4870-BFE5-46C24E76068A}">
      <dgm:prSet/>
      <dgm:spPr/>
      <dgm:t>
        <a:bodyPr/>
        <a:lstStyle/>
        <a:p>
          <a:endParaRPr lang="en-US"/>
        </a:p>
      </dgm:t>
    </dgm:pt>
    <dgm:pt modelId="{F3C82B23-9D93-4C6F-80D2-E97C86E5E080}" type="sibTrans" cxnId="{60280E1C-0901-4870-BFE5-46C24E76068A}">
      <dgm:prSet/>
      <dgm:spPr/>
      <dgm:t>
        <a:bodyPr/>
        <a:lstStyle/>
        <a:p>
          <a:endParaRPr lang="en-US"/>
        </a:p>
      </dgm:t>
    </dgm:pt>
    <dgm:pt modelId="{E6DDB1AF-A5DD-40DA-BB4F-CE03FCBF4E61}">
      <dgm:prSet/>
      <dgm:spPr/>
      <dgm:t>
        <a:bodyPr/>
        <a:lstStyle/>
        <a:p>
          <a:r>
            <a:rPr lang="nl-BE" i="1"/>
            <a:t>Titre 7 – Les infractions économiques</a:t>
          </a:r>
          <a:endParaRPr lang="en-US"/>
        </a:p>
      </dgm:t>
    </dgm:pt>
    <dgm:pt modelId="{C2A748DC-51D9-42DB-864B-65925B57A3ED}" type="parTrans" cxnId="{DF6F7B35-DFF3-4A05-B279-9E1CB5EB5A87}">
      <dgm:prSet/>
      <dgm:spPr/>
      <dgm:t>
        <a:bodyPr/>
        <a:lstStyle/>
        <a:p>
          <a:endParaRPr lang="en-US"/>
        </a:p>
      </dgm:t>
    </dgm:pt>
    <dgm:pt modelId="{9ED13137-0BFD-4A65-8CF9-322F40AE0731}" type="sibTrans" cxnId="{DF6F7B35-DFF3-4A05-B279-9E1CB5EB5A87}">
      <dgm:prSet/>
      <dgm:spPr/>
      <dgm:t>
        <a:bodyPr/>
        <a:lstStyle/>
        <a:p>
          <a:endParaRPr lang="en-US"/>
        </a:p>
      </dgm:t>
    </dgm:pt>
    <dgm:pt modelId="{CDF14EC9-6F52-4B38-8BD9-C123C0FDB72C}">
      <dgm:prSet/>
      <dgm:spPr/>
      <dgm:t>
        <a:bodyPr/>
        <a:lstStyle/>
        <a:p>
          <a:r>
            <a:rPr lang="nl-BE" i="1"/>
            <a:t>Titre 8 – Les infractions contre l’Etat et son fonctionnement</a:t>
          </a:r>
          <a:endParaRPr lang="en-US"/>
        </a:p>
      </dgm:t>
    </dgm:pt>
    <dgm:pt modelId="{7B3EEFA1-E565-4126-A369-499B57E5173E}" type="parTrans" cxnId="{47F59147-37EA-4EB5-8E82-15DA274EDC14}">
      <dgm:prSet/>
      <dgm:spPr/>
      <dgm:t>
        <a:bodyPr/>
        <a:lstStyle/>
        <a:p>
          <a:endParaRPr lang="en-US"/>
        </a:p>
      </dgm:t>
    </dgm:pt>
    <dgm:pt modelId="{37E3C047-BB7C-4109-AEE2-4DD402834260}" type="sibTrans" cxnId="{47F59147-37EA-4EB5-8E82-15DA274EDC14}">
      <dgm:prSet/>
      <dgm:spPr/>
      <dgm:t>
        <a:bodyPr/>
        <a:lstStyle/>
        <a:p>
          <a:endParaRPr lang="en-US"/>
        </a:p>
      </dgm:t>
    </dgm:pt>
    <dgm:pt modelId="{740E5942-E3A3-4035-AE42-FEDF69D099DF}" type="pres">
      <dgm:prSet presAssocID="{33BF444F-E930-42E9-8BDC-814451DB1BED}" presName="linear" presStyleCnt="0">
        <dgm:presLayoutVars>
          <dgm:animLvl val="lvl"/>
          <dgm:resizeHandles val="exact"/>
        </dgm:presLayoutVars>
      </dgm:prSet>
      <dgm:spPr/>
    </dgm:pt>
    <dgm:pt modelId="{5904B45B-2218-4BE4-A1AC-BDE3D90D9AA8}" type="pres">
      <dgm:prSet presAssocID="{C4E81C79-DEED-44CA-9F36-D4B3AF993AC5}" presName="parentText" presStyleLbl="node1" presStyleIdx="0" presStyleCnt="1">
        <dgm:presLayoutVars>
          <dgm:chMax val="0"/>
          <dgm:bulletEnabled val="1"/>
        </dgm:presLayoutVars>
      </dgm:prSet>
      <dgm:spPr/>
    </dgm:pt>
    <dgm:pt modelId="{FCD72E49-FEFD-4E6D-A0D1-7B8A3B808A11}" type="pres">
      <dgm:prSet presAssocID="{C4E81C79-DEED-44CA-9F36-D4B3AF993AC5}" presName="childText" presStyleLbl="revTx" presStyleIdx="0" presStyleCnt="1">
        <dgm:presLayoutVars>
          <dgm:bulletEnabled val="1"/>
        </dgm:presLayoutVars>
      </dgm:prSet>
      <dgm:spPr/>
    </dgm:pt>
  </dgm:ptLst>
  <dgm:cxnLst>
    <dgm:cxn modelId="{DE54440A-1BA1-4C66-ACED-03D01B9BDAEA}" srcId="{33BF444F-E930-42E9-8BDC-814451DB1BED}" destId="{C4E81C79-DEED-44CA-9F36-D4B3AF993AC5}" srcOrd="0" destOrd="0" parTransId="{D2B8721D-508B-4D7C-B18A-683ABCB7497F}" sibTransId="{CD2F0772-5577-4337-82AE-0665BA0C71BC}"/>
    <dgm:cxn modelId="{D97D7C0B-F015-428B-BB38-8828FFF21061}" srcId="{C4E81C79-DEED-44CA-9F36-D4B3AF993AC5}" destId="{B1C8FF0E-0E2E-4773-BBE6-064360CE83AF}" srcOrd="0" destOrd="0" parTransId="{724A24C0-BA34-4E81-870C-1107912DC89A}" sibTransId="{8AC44670-F307-4F0A-9605-70CE1C10ACE8}"/>
    <dgm:cxn modelId="{60280E1C-0901-4870-BFE5-46C24E76068A}" srcId="{C4E81C79-DEED-44CA-9F36-D4B3AF993AC5}" destId="{1304B7E5-EBF7-4905-9E42-50F248ADE3E6}" srcOrd="6" destOrd="0" parTransId="{2DE68199-52F4-40FB-B762-C8BBFC95517E}" sibTransId="{F3C82B23-9D93-4C6F-80D2-E97C86E5E080}"/>
    <dgm:cxn modelId="{16670724-00FC-49E3-B43B-F2A2CCA16FC6}" srcId="{C4E81C79-DEED-44CA-9F36-D4B3AF993AC5}" destId="{6C2ADC80-3CBF-4D37-B0AF-2E640125F011}" srcOrd="4" destOrd="0" parTransId="{06AAF793-5E93-4193-ADF7-CB9B95988C24}" sibTransId="{9CFCBC7A-B055-47E4-976B-1CC17D76F34E}"/>
    <dgm:cxn modelId="{DF6F7B35-DFF3-4A05-B279-9E1CB5EB5A87}" srcId="{C4E81C79-DEED-44CA-9F36-D4B3AF993AC5}" destId="{E6DDB1AF-A5DD-40DA-BB4F-CE03FCBF4E61}" srcOrd="7" destOrd="0" parTransId="{C2A748DC-51D9-42DB-864B-65925B57A3ED}" sibTransId="{9ED13137-0BFD-4A65-8CF9-322F40AE0731}"/>
    <dgm:cxn modelId="{9F50155B-C576-42E9-B0F1-F89AC0FCA1C3}" type="presOf" srcId="{DFDEE2A7-E58D-4FEC-8E51-9B9161DCDB69}" destId="{FCD72E49-FEFD-4E6D-A0D1-7B8A3B808A11}" srcOrd="0" destOrd="1" presId="urn:microsoft.com/office/officeart/2005/8/layout/vList2"/>
    <dgm:cxn modelId="{98B65167-31EB-4D49-8A3B-EB64C67CBE36}" type="presOf" srcId="{CDF14EC9-6F52-4B38-8BD9-C123C0FDB72C}" destId="{FCD72E49-FEFD-4E6D-A0D1-7B8A3B808A11}" srcOrd="0" destOrd="8" presId="urn:microsoft.com/office/officeart/2005/8/layout/vList2"/>
    <dgm:cxn modelId="{47F59147-37EA-4EB5-8E82-15DA274EDC14}" srcId="{C4E81C79-DEED-44CA-9F36-D4B3AF993AC5}" destId="{CDF14EC9-6F52-4B38-8BD9-C123C0FDB72C}" srcOrd="8" destOrd="0" parTransId="{7B3EEFA1-E565-4126-A369-499B57E5173E}" sibTransId="{37E3C047-BB7C-4109-AEE2-4DD402834260}"/>
    <dgm:cxn modelId="{F9B99867-C110-4CC3-B56A-A9B160D1E1B6}" type="presOf" srcId="{C4E81C79-DEED-44CA-9F36-D4B3AF993AC5}" destId="{5904B45B-2218-4BE4-A1AC-BDE3D90D9AA8}" srcOrd="0" destOrd="0" presId="urn:microsoft.com/office/officeart/2005/8/layout/vList2"/>
    <dgm:cxn modelId="{DD83CD6D-B1F6-4EC3-AF86-0DE2D7DC3B5D}" type="presOf" srcId="{483ADD5C-6A72-4807-AEBC-3A8D1C1CB9D0}" destId="{FCD72E49-FEFD-4E6D-A0D1-7B8A3B808A11}" srcOrd="0" destOrd="5" presId="urn:microsoft.com/office/officeart/2005/8/layout/vList2"/>
    <dgm:cxn modelId="{A2C08453-A6A9-43B0-BB01-7BBB643E6181}" type="presOf" srcId="{53A5D68E-4756-457E-BE5E-C7246C5115D7}" destId="{FCD72E49-FEFD-4E6D-A0D1-7B8A3B808A11}" srcOrd="0" destOrd="2" presId="urn:microsoft.com/office/officeart/2005/8/layout/vList2"/>
    <dgm:cxn modelId="{65960C81-3AFE-4790-A512-3B41C50BC3D6}" type="presOf" srcId="{6C2ADC80-3CBF-4D37-B0AF-2E640125F011}" destId="{FCD72E49-FEFD-4E6D-A0D1-7B8A3B808A11}" srcOrd="0" destOrd="4" presId="urn:microsoft.com/office/officeart/2005/8/layout/vList2"/>
    <dgm:cxn modelId="{747C2198-3208-479A-B6B3-E5065D1B69FE}" type="presOf" srcId="{D655FC82-A2A4-4790-9AF7-1ECBF7E28996}" destId="{FCD72E49-FEFD-4E6D-A0D1-7B8A3B808A11}" srcOrd="0" destOrd="3" presId="urn:microsoft.com/office/officeart/2005/8/layout/vList2"/>
    <dgm:cxn modelId="{1DE9EF98-EAE6-4F32-B2A6-9819286BA69A}" type="presOf" srcId="{1304B7E5-EBF7-4905-9E42-50F248ADE3E6}" destId="{FCD72E49-FEFD-4E6D-A0D1-7B8A3B808A11}" srcOrd="0" destOrd="6" presId="urn:microsoft.com/office/officeart/2005/8/layout/vList2"/>
    <dgm:cxn modelId="{1C1ABE9C-1FBA-47A4-9690-F5A1A4F6F2FD}" srcId="{C4E81C79-DEED-44CA-9F36-D4B3AF993AC5}" destId="{53A5D68E-4756-457E-BE5E-C7246C5115D7}" srcOrd="2" destOrd="0" parTransId="{09553E5A-3294-4489-B0CF-3D14FAF0E740}" sibTransId="{E32AA078-70E4-40F8-951E-53CCBFE1E906}"/>
    <dgm:cxn modelId="{C871D2CA-7B23-45F6-8F5F-590215622D05}" srcId="{C4E81C79-DEED-44CA-9F36-D4B3AF993AC5}" destId="{483ADD5C-6A72-4807-AEBC-3A8D1C1CB9D0}" srcOrd="5" destOrd="0" parTransId="{7F5A93D2-F98D-4313-A7E2-4E8853C2FAAE}" sibTransId="{8328AA5F-9AAF-4F5B-91E2-10CAB017A02D}"/>
    <dgm:cxn modelId="{83493ECB-2A4C-4030-A94A-D99E3CC4A1A4}" srcId="{C4E81C79-DEED-44CA-9F36-D4B3AF993AC5}" destId="{DFDEE2A7-E58D-4FEC-8E51-9B9161DCDB69}" srcOrd="1" destOrd="0" parTransId="{F090AF53-5DE1-485B-9461-065B78F1E9BC}" sibTransId="{8BFB68D1-DC00-465B-9F8A-8DD458F297B1}"/>
    <dgm:cxn modelId="{6DD79CE5-630E-4BC6-99A8-8012A6D88E51}" type="presOf" srcId="{33BF444F-E930-42E9-8BDC-814451DB1BED}" destId="{740E5942-E3A3-4035-AE42-FEDF69D099DF}" srcOrd="0" destOrd="0" presId="urn:microsoft.com/office/officeart/2005/8/layout/vList2"/>
    <dgm:cxn modelId="{3C18CAE7-7F89-474E-BFFC-8369F6264BEA}" type="presOf" srcId="{E6DDB1AF-A5DD-40DA-BB4F-CE03FCBF4E61}" destId="{FCD72E49-FEFD-4E6D-A0D1-7B8A3B808A11}" srcOrd="0" destOrd="7" presId="urn:microsoft.com/office/officeart/2005/8/layout/vList2"/>
    <dgm:cxn modelId="{1AB962FD-E2C0-4EB8-BC37-7D4B33F617C1}" srcId="{C4E81C79-DEED-44CA-9F36-D4B3AF993AC5}" destId="{D655FC82-A2A4-4790-9AF7-1ECBF7E28996}" srcOrd="3" destOrd="0" parTransId="{82F4EDEB-0E67-49B2-A4D6-B5E5655D87BC}" sibTransId="{1EE94406-9531-435A-9356-C96CF86D61E6}"/>
    <dgm:cxn modelId="{19C70EFE-903C-42F2-83B7-4BC0FDFD3B78}" type="presOf" srcId="{B1C8FF0E-0E2E-4773-BBE6-064360CE83AF}" destId="{FCD72E49-FEFD-4E6D-A0D1-7B8A3B808A11}" srcOrd="0" destOrd="0" presId="urn:microsoft.com/office/officeart/2005/8/layout/vList2"/>
    <dgm:cxn modelId="{D77BEF9C-71C9-4DEC-8159-486D25C13AD8}" type="presParOf" srcId="{740E5942-E3A3-4035-AE42-FEDF69D099DF}" destId="{5904B45B-2218-4BE4-A1AC-BDE3D90D9AA8}" srcOrd="0" destOrd="0" presId="urn:microsoft.com/office/officeart/2005/8/layout/vList2"/>
    <dgm:cxn modelId="{B25AEEF0-0A7F-4C5B-87B5-CD11835910F3}" type="presParOf" srcId="{740E5942-E3A3-4035-AE42-FEDF69D099DF}" destId="{FCD72E49-FEFD-4E6D-A0D1-7B8A3B808A1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8B0EC-6205-4FBE-A1DE-ED564B2638F2}">
      <dsp:nvSpPr>
        <dsp:cNvPr id="0" name=""/>
        <dsp:cNvSpPr/>
      </dsp:nvSpPr>
      <dsp:spPr>
        <a:xfrm>
          <a:off x="1926628" y="160687"/>
          <a:ext cx="792597" cy="7925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5C11237-9544-48BF-A9ED-067AEA45E077}">
      <dsp:nvSpPr>
        <dsp:cNvPr id="0" name=""/>
        <dsp:cNvSpPr/>
      </dsp:nvSpPr>
      <dsp:spPr>
        <a:xfrm>
          <a:off x="1442262" y="1465775"/>
          <a:ext cx="1761328" cy="2111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fr-BE" sz="1800" kern="1200" dirty="0"/>
            <a:t>Loi du 29 février 2024 introduisant le livre I</a:t>
          </a:r>
          <a:r>
            <a:rPr lang="fr-BE" sz="1800" kern="1200" baseline="30000" dirty="0"/>
            <a:t>er</a:t>
          </a:r>
          <a:r>
            <a:rPr lang="fr-BE" sz="1800" kern="1200" dirty="0"/>
            <a:t> + loi du 29 février 2024 introduisant le livre II du Code pénal</a:t>
          </a:r>
          <a:endParaRPr lang="en-US" sz="1800" kern="1200" dirty="0"/>
        </a:p>
      </dsp:txBody>
      <dsp:txXfrm>
        <a:off x="1442262" y="1465775"/>
        <a:ext cx="1761328" cy="2111185"/>
      </dsp:txXfrm>
    </dsp:sp>
    <dsp:sp modelId="{CDA8A579-993B-4915-AFA3-A6B3E1A4890F}">
      <dsp:nvSpPr>
        <dsp:cNvPr id="0" name=""/>
        <dsp:cNvSpPr/>
      </dsp:nvSpPr>
      <dsp:spPr>
        <a:xfrm>
          <a:off x="3996188" y="160687"/>
          <a:ext cx="792597" cy="7925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40D7CE5-35FA-4433-82EC-7D5CFFE26449}">
      <dsp:nvSpPr>
        <dsp:cNvPr id="0" name=""/>
        <dsp:cNvSpPr/>
      </dsp:nvSpPr>
      <dsp:spPr>
        <a:xfrm>
          <a:off x="3511823" y="1465775"/>
          <a:ext cx="1761328" cy="2111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fr-BE" sz="1800" kern="1200" dirty="0"/>
            <a:t>Publication au Moniteur belge 8 avril 2024  </a:t>
          </a:r>
          <a:endParaRPr lang="en-US" sz="1800" kern="1200" dirty="0"/>
        </a:p>
      </dsp:txBody>
      <dsp:txXfrm>
        <a:off x="3511823" y="1465775"/>
        <a:ext cx="1761328" cy="2111185"/>
      </dsp:txXfrm>
    </dsp:sp>
    <dsp:sp modelId="{1119CAE7-CC3B-4F7E-A5CA-CBBEAF62CA38}">
      <dsp:nvSpPr>
        <dsp:cNvPr id="0" name=""/>
        <dsp:cNvSpPr/>
      </dsp:nvSpPr>
      <dsp:spPr>
        <a:xfrm>
          <a:off x="6065749" y="160687"/>
          <a:ext cx="792597" cy="7925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4237C73-B00E-43CB-821A-C26DC547596F}">
      <dsp:nvSpPr>
        <dsp:cNvPr id="0" name=""/>
        <dsp:cNvSpPr/>
      </dsp:nvSpPr>
      <dsp:spPr>
        <a:xfrm>
          <a:off x="5581383" y="1465775"/>
          <a:ext cx="1761328" cy="2111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fr-BE" sz="1800" kern="1200" dirty="0"/>
            <a:t>Entrée en vigueur : </a:t>
          </a:r>
        </a:p>
        <a:p>
          <a:pPr marL="0" lvl="0" indent="0" algn="ctr" defTabSz="800100">
            <a:lnSpc>
              <a:spcPct val="90000"/>
            </a:lnSpc>
            <a:spcBef>
              <a:spcPct val="0"/>
            </a:spcBef>
            <a:spcAft>
              <a:spcPct val="35000"/>
            </a:spcAft>
            <a:buNone/>
          </a:pPr>
          <a:r>
            <a:rPr lang="fr-BE" sz="1800" kern="1200" dirty="0"/>
            <a:t>8 avril 2026 (sauf traitement sous privation de liberté et suivi prolongé : 1</a:t>
          </a:r>
          <a:r>
            <a:rPr lang="fr-BE" sz="1800" kern="1200" baseline="30000" dirty="0"/>
            <a:t>er</a:t>
          </a:r>
          <a:r>
            <a:rPr lang="fr-BE" sz="1800" kern="1200" dirty="0"/>
            <a:t> janvier 2035)</a:t>
          </a:r>
          <a:endParaRPr lang="en-US" sz="1800" kern="1200" dirty="0"/>
        </a:p>
      </dsp:txBody>
      <dsp:txXfrm>
        <a:off x="5581383" y="1465775"/>
        <a:ext cx="1761328" cy="21111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6D321-632C-4539-9D25-AEE431313732}">
      <dsp:nvSpPr>
        <dsp:cNvPr id="0" name=""/>
        <dsp:cNvSpPr/>
      </dsp:nvSpPr>
      <dsp:spPr>
        <a:xfrm>
          <a:off x="3298321" y="3141069"/>
          <a:ext cx="2439853" cy="2439853"/>
        </a:xfrm>
        <a:prstGeom prst="ellipse">
          <a:avLst/>
        </a:prstGeom>
        <a:blipFill rotWithShape="0">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nl-BE" sz="2800" b="1" i="0" kern="1200" dirty="0">
              <a:solidFill>
                <a:schemeClr val="bg1"/>
              </a:solidFill>
            </a:rPr>
            <a:t>Code </a:t>
          </a:r>
          <a:r>
            <a:rPr lang="nl-BE" sz="2800" b="1" i="0" kern="1200" dirty="0" err="1">
              <a:solidFill>
                <a:schemeClr val="bg1"/>
              </a:solidFill>
            </a:rPr>
            <a:t>pénal</a:t>
          </a:r>
          <a:endParaRPr lang="nl-BE" sz="2800" b="1" i="0" kern="1200" dirty="0">
            <a:solidFill>
              <a:schemeClr val="bg1"/>
            </a:solidFill>
          </a:endParaRPr>
        </a:p>
      </dsp:txBody>
      <dsp:txXfrm>
        <a:off x="3655629" y="3498377"/>
        <a:ext cx="1725237" cy="1725237"/>
      </dsp:txXfrm>
    </dsp:sp>
    <dsp:sp modelId="{553BF95D-82BF-4C59-B1A7-99C6D9B9ADF8}">
      <dsp:nvSpPr>
        <dsp:cNvPr id="0" name=""/>
        <dsp:cNvSpPr/>
      </dsp:nvSpPr>
      <dsp:spPr>
        <a:xfrm rot="12900000">
          <a:off x="1516774" y="2643932"/>
          <a:ext cx="2091579" cy="69535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7EC4B8-CAA8-41BB-9047-720979342358}">
      <dsp:nvSpPr>
        <dsp:cNvPr id="0" name=""/>
        <dsp:cNvSpPr/>
      </dsp:nvSpPr>
      <dsp:spPr>
        <a:xfrm>
          <a:off x="546972" y="1464626"/>
          <a:ext cx="2317861" cy="185428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nl-BE" sz="3500" i="0" kern="1200" dirty="0" err="1"/>
            <a:t>Précis</a:t>
          </a:r>
          <a:endParaRPr lang="nl-BE" sz="3500" i="0" kern="1200" dirty="0"/>
        </a:p>
      </dsp:txBody>
      <dsp:txXfrm>
        <a:off x="601282" y="1518936"/>
        <a:ext cx="2209241" cy="1745668"/>
      </dsp:txXfrm>
    </dsp:sp>
    <dsp:sp modelId="{5961FB30-41D0-4DC3-BC1C-3AC045B124A6}">
      <dsp:nvSpPr>
        <dsp:cNvPr id="0" name=""/>
        <dsp:cNvSpPr/>
      </dsp:nvSpPr>
      <dsp:spPr>
        <a:xfrm rot="16200000">
          <a:off x="3472458" y="1625868"/>
          <a:ext cx="2091579" cy="69535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7E4D4F-709B-455C-86C7-94D722C81001}">
      <dsp:nvSpPr>
        <dsp:cNvPr id="0" name=""/>
        <dsp:cNvSpPr/>
      </dsp:nvSpPr>
      <dsp:spPr>
        <a:xfrm>
          <a:off x="3359317" y="612"/>
          <a:ext cx="2317861" cy="185428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nl-BE" sz="3500" i="0" kern="1200" dirty="0"/>
            <a:t>Cohérent</a:t>
          </a:r>
        </a:p>
      </dsp:txBody>
      <dsp:txXfrm>
        <a:off x="3413627" y="54922"/>
        <a:ext cx="2209241" cy="1745668"/>
      </dsp:txXfrm>
    </dsp:sp>
    <dsp:sp modelId="{C8689921-FBCB-45A0-8F13-69CD52952BAE}">
      <dsp:nvSpPr>
        <dsp:cNvPr id="0" name=""/>
        <dsp:cNvSpPr/>
      </dsp:nvSpPr>
      <dsp:spPr>
        <a:xfrm rot="19500000">
          <a:off x="5428141" y="2643932"/>
          <a:ext cx="2091579" cy="69535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753752-C814-4F46-9AEA-66892E1FAACD}">
      <dsp:nvSpPr>
        <dsp:cNvPr id="0" name=""/>
        <dsp:cNvSpPr/>
      </dsp:nvSpPr>
      <dsp:spPr>
        <a:xfrm>
          <a:off x="6171662" y="1464626"/>
          <a:ext cx="2317861" cy="185428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nl-BE" sz="3500" i="0" kern="1200" dirty="0"/>
            <a:t>Simple</a:t>
          </a:r>
        </a:p>
      </dsp:txBody>
      <dsp:txXfrm>
        <a:off x="6225972" y="1518936"/>
        <a:ext cx="2209241" cy="17456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71B91-2569-4ED8-90B8-8E4D5F68D61F}">
      <dsp:nvSpPr>
        <dsp:cNvPr id="0" name=""/>
        <dsp:cNvSpPr/>
      </dsp:nvSpPr>
      <dsp:spPr>
        <a:xfrm>
          <a:off x="2734" y="271695"/>
          <a:ext cx="2665702" cy="506806"/>
        </a:xfrm>
        <a:prstGeom prst="rect">
          <a:avLst/>
        </a:prstGeom>
        <a:solidFill>
          <a:schemeClr val="bg2">
            <a:lumMod val="75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b="1" kern="1200" dirty="0"/>
            <a:t>Art. 237. Le </a:t>
          </a:r>
          <a:r>
            <a:rPr lang="en-GB" sz="1400" b="1" kern="1200" dirty="0" err="1"/>
            <a:t>harcèlement</a:t>
          </a:r>
          <a:endParaRPr lang="fr-BE" sz="1400" kern="1200" dirty="0"/>
        </a:p>
      </dsp:txBody>
      <dsp:txXfrm>
        <a:off x="2734" y="271695"/>
        <a:ext cx="2665702" cy="506806"/>
      </dsp:txXfrm>
    </dsp:sp>
    <dsp:sp modelId="{0BDF49F6-A30D-4AA3-8663-D897164D6A9C}">
      <dsp:nvSpPr>
        <dsp:cNvPr id="0" name=""/>
        <dsp:cNvSpPr/>
      </dsp:nvSpPr>
      <dsp:spPr>
        <a:xfrm>
          <a:off x="2734" y="778501"/>
          <a:ext cx="2665702" cy="4744453"/>
        </a:xfrm>
        <a:prstGeom prst="rect">
          <a:avLst/>
        </a:prstGeom>
        <a:solidFill>
          <a:schemeClr val="tx1">
            <a:alpha val="3300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fr-FR" sz="1400" kern="1200" dirty="0"/>
            <a:t>Le harcèlement consiste à, délibérément, perturber la tranquillité d’une personne, même s’il s’agit d’une seule fois ou que cela résulte d’un seul acte, alors qu’on savait ou aurait dû savoir qu’on affecterait gravement par ce comportement la tranquillité de la personne visée.</a:t>
          </a:r>
          <a:endParaRPr lang="fr-BE" sz="1400" kern="1200" dirty="0"/>
        </a:p>
        <a:p>
          <a:pPr marL="114300" lvl="1" indent="-114300" algn="l" defTabSz="622300">
            <a:lnSpc>
              <a:spcPct val="90000"/>
            </a:lnSpc>
            <a:spcBef>
              <a:spcPct val="0"/>
            </a:spcBef>
            <a:spcAft>
              <a:spcPct val="15000"/>
            </a:spcAft>
            <a:buFont typeface="Arial" panose="020B0604020202020204" pitchFamily="34" charset="0"/>
            <a:buChar char="•"/>
          </a:pPr>
          <a:endParaRPr lang="fr-BE" sz="1400" kern="1200" dirty="0"/>
        </a:p>
        <a:p>
          <a:pPr marL="114300" lvl="1" indent="-114300" algn="l" defTabSz="622300">
            <a:lnSpc>
              <a:spcPct val="90000"/>
            </a:lnSpc>
            <a:spcBef>
              <a:spcPct val="0"/>
            </a:spcBef>
            <a:spcAft>
              <a:spcPct val="15000"/>
            </a:spcAft>
            <a:buChar char="•"/>
          </a:pPr>
          <a:r>
            <a:rPr lang="fr-FR" sz="1400" kern="1200" dirty="0"/>
            <a:t>Cette infraction est punie d’une peine </a:t>
          </a:r>
          <a:r>
            <a:rPr lang="fr-FR" sz="1400" b="1" kern="1200" dirty="0">
              <a:solidFill>
                <a:srgbClr val="FFFF00"/>
              </a:solidFill>
            </a:rPr>
            <a:t>de niveau 2</a:t>
          </a:r>
          <a:r>
            <a:rPr lang="fr-FR" sz="1400" b="1" kern="1200" dirty="0"/>
            <a:t>.</a:t>
          </a:r>
        </a:p>
      </dsp:txBody>
      <dsp:txXfrm>
        <a:off x="2734" y="778501"/>
        <a:ext cx="2665702" cy="4744453"/>
      </dsp:txXfrm>
    </dsp:sp>
    <dsp:sp modelId="{36591C4A-CC42-4090-A82C-1D900FEE4B5D}">
      <dsp:nvSpPr>
        <dsp:cNvPr id="0" name=""/>
        <dsp:cNvSpPr/>
      </dsp:nvSpPr>
      <dsp:spPr>
        <a:xfrm>
          <a:off x="3041634" y="271695"/>
          <a:ext cx="2665702" cy="506806"/>
        </a:xfrm>
        <a:prstGeom prst="rect">
          <a:avLst/>
        </a:prstGeom>
        <a:solidFill>
          <a:schemeClr val="bg2">
            <a:lumMod val="75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b="1" kern="1200" dirty="0"/>
            <a:t>Art. 238. Le harcèlement </a:t>
          </a:r>
          <a:r>
            <a:rPr lang="fr-FR" sz="1400" b="1" kern="1200" dirty="0">
              <a:solidFill>
                <a:srgbClr val="FFFF00"/>
              </a:solidFill>
            </a:rPr>
            <a:t>aggravé</a:t>
          </a:r>
          <a:endParaRPr lang="fr-BE" sz="1400" kern="1200" dirty="0"/>
        </a:p>
      </dsp:txBody>
      <dsp:txXfrm>
        <a:off x="3041634" y="271695"/>
        <a:ext cx="2665702" cy="506806"/>
      </dsp:txXfrm>
    </dsp:sp>
    <dsp:sp modelId="{1FE4E26E-9132-4104-A5FA-F43D6F85CF84}">
      <dsp:nvSpPr>
        <dsp:cNvPr id="0" name=""/>
        <dsp:cNvSpPr/>
      </dsp:nvSpPr>
      <dsp:spPr>
        <a:xfrm>
          <a:off x="3041634" y="778501"/>
          <a:ext cx="2665702" cy="4744453"/>
        </a:xfrm>
        <a:prstGeom prst="rect">
          <a:avLst/>
        </a:prstGeom>
        <a:solidFill>
          <a:schemeClr val="tx1">
            <a:lumMod val="95000"/>
            <a:alpha val="4400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None/>
          </a:pPr>
          <a:r>
            <a:rPr lang="fr-FR" sz="1400" kern="1200" dirty="0"/>
            <a:t>Le harcèlement est puni d’une peine </a:t>
          </a:r>
          <a:r>
            <a:rPr lang="fr-FR" sz="1400" b="1" kern="1200" dirty="0">
              <a:solidFill>
                <a:srgbClr val="FFFF00"/>
              </a:solidFill>
            </a:rPr>
            <a:t>de niveau 3</a:t>
          </a:r>
          <a:r>
            <a:rPr lang="fr-FR" sz="1400" kern="1200" dirty="0">
              <a:solidFill>
                <a:srgbClr val="FFFF00"/>
              </a:solidFill>
            </a:rPr>
            <a:t> </a:t>
          </a:r>
          <a:r>
            <a:rPr lang="fr-FR" sz="1400" kern="1200" dirty="0"/>
            <a:t>si:</a:t>
          </a:r>
          <a:endParaRPr lang="fr-BE" sz="1400" kern="1200" dirty="0"/>
        </a:p>
        <a:p>
          <a:pPr marL="114300" lvl="1" indent="-114300" algn="l" defTabSz="622300">
            <a:lnSpc>
              <a:spcPct val="90000"/>
            </a:lnSpc>
            <a:spcBef>
              <a:spcPct val="0"/>
            </a:spcBef>
            <a:spcAft>
              <a:spcPct val="15000"/>
            </a:spcAft>
            <a:buNone/>
          </a:pPr>
          <a:endParaRPr lang="fr-BE" sz="1400" kern="1200" dirty="0"/>
        </a:p>
        <a:p>
          <a:pPr marL="114300" lvl="1" indent="-114300" algn="l" defTabSz="622300">
            <a:lnSpc>
              <a:spcPct val="90000"/>
            </a:lnSpc>
            <a:spcBef>
              <a:spcPct val="0"/>
            </a:spcBef>
            <a:spcAft>
              <a:spcPct val="15000"/>
            </a:spcAft>
            <a:buNone/>
          </a:pPr>
          <a:r>
            <a:rPr lang="fr-FR" sz="1400" kern="1200" dirty="0"/>
            <a:t>1° la victime est un mineur ou une personne en situation </a:t>
          </a:r>
          <a:r>
            <a:rPr lang="en-GB" sz="1400" kern="1200" dirty="0"/>
            <a:t>de </a:t>
          </a:r>
          <a:r>
            <a:rPr lang="en-GB" sz="1400" kern="1200" dirty="0" err="1"/>
            <a:t>vulnérabilité</a:t>
          </a:r>
          <a:r>
            <a:rPr lang="en-GB" sz="1400" kern="1200" dirty="0"/>
            <a:t>;</a:t>
          </a:r>
        </a:p>
        <a:p>
          <a:pPr marL="114300" lvl="1" indent="-114300" algn="l" defTabSz="622300">
            <a:lnSpc>
              <a:spcPct val="90000"/>
            </a:lnSpc>
            <a:spcBef>
              <a:spcPct val="0"/>
            </a:spcBef>
            <a:spcAft>
              <a:spcPct val="15000"/>
            </a:spcAft>
            <a:buNone/>
          </a:pPr>
          <a:endParaRPr lang="en-GB" sz="1400" kern="1200" dirty="0"/>
        </a:p>
        <a:p>
          <a:pPr marL="114300" lvl="1" indent="-114300" algn="l" defTabSz="622300">
            <a:lnSpc>
              <a:spcPct val="90000"/>
            </a:lnSpc>
            <a:spcBef>
              <a:spcPct val="0"/>
            </a:spcBef>
            <a:spcAft>
              <a:spcPct val="15000"/>
            </a:spcAft>
            <a:buNone/>
          </a:pPr>
          <a:r>
            <a:rPr lang="fr-FR" sz="1400" kern="1200" dirty="0"/>
            <a:t>2° l’infraction a été commise par une personne qui se trouve en position d’autorité ou de confiance par </a:t>
          </a:r>
          <a:r>
            <a:rPr lang="en-GB" sz="1400" kern="1200" dirty="0"/>
            <a:t>rapport à la </a:t>
          </a:r>
          <a:r>
            <a:rPr lang="en-GB" sz="1400" kern="1200" dirty="0" err="1"/>
            <a:t>victime</a:t>
          </a:r>
          <a:r>
            <a:rPr lang="en-GB" sz="1400" kern="1200" dirty="0"/>
            <a:t> ;</a:t>
          </a:r>
        </a:p>
        <a:p>
          <a:pPr marL="114300" lvl="1" indent="-114300" algn="l" defTabSz="622300">
            <a:lnSpc>
              <a:spcPct val="90000"/>
            </a:lnSpc>
            <a:spcBef>
              <a:spcPct val="0"/>
            </a:spcBef>
            <a:spcAft>
              <a:spcPct val="15000"/>
            </a:spcAft>
            <a:buNone/>
          </a:pPr>
          <a:endParaRPr lang="en-GB" sz="1400" kern="1200" dirty="0"/>
        </a:p>
        <a:p>
          <a:pPr marL="114300" lvl="1" indent="-114300" algn="l" defTabSz="622300">
            <a:lnSpc>
              <a:spcPct val="90000"/>
            </a:lnSpc>
            <a:spcBef>
              <a:spcPct val="0"/>
            </a:spcBef>
            <a:spcAft>
              <a:spcPct val="15000"/>
            </a:spcAft>
            <a:buNone/>
          </a:pPr>
          <a:r>
            <a:rPr lang="fr-FR" sz="1400" kern="1200" dirty="0"/>
            <a:t>3° l’infraction a été commise par deux ou plusieurs </a:t>
          </a:r>
          <a:r>
            <a:rPr lang="en-GB" sz="1400" kern="1200" dirty="0" err="1"/>
            <a:t>personnes</a:t>
          </a:r>
          <a:r>
            <a:rPr lang="en-GB" sz="1400" kern="1200" dirty="0"/>
            <a:t>.</a:t>
          </a:r>
        </a:p>
      </dsp:txBody>
      <dsp:txXfrm>
        <a:off x="3041634" y="778501"/>
        <a:ext cx="2665702" cy="4744453"/>
      </dsp:txXfrm>
    </dsp:sp>
    <dsp:sp modelId="{72367D3C-5C7C-4057-BBA7-0EACAD29ECE8}">
      <dsp:nvSpPr>
        <dsp:cNvPr id="0" name=""/>
        <dsp:cNvSpPr/>
      </dsp:nvSpPr>
      <dsp:spPr>
        <a:xfrm>
          <a:off x="6080535" y="271695"/>
          <a:ext cx="2665702" cy="506806"/>
        </a:xfrm>
        <a:prstGeom prst="rect">
          <a:avLst/>
        </a:prstGeom>
        <a:solidFill>
          <a:schemeClr val="bg2">
            <a:lumMod val="75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fr-FR" sz="1400" b="1" kern="1200" dirty="0"/>
            <a:t>Art. 239. </a:t>
          </a:r>
          <a:r>
            <a:rPr lang="fr-FR" sz="1400" b="1" kern="1200" dirty="0">
              <a:solidFill>
                <a:srgbClr val="FFFF00"/>
              </a:solidFill>
            </a:rPr>
            <a:t>Les facteurs aggravants</a:t>
          </a:r>
          <a:endParaRPr lang="fr-BE" sz="1400" kern="1200" dirty="0"/>
        </a:p>
      </dsp:txBody>
      <dsp:txXfrm>
        <a:off x="6080535" y="271695"/>
        <a:ext cx="2665702" cy="506806"/>
      </dsp:txXfrm>
    </dsp:sp>
    <dsp:sp modelId="{CC4D3D83-2185-4DDF-890A-0F5C56A175E4}">
      <dsp:nvSpPr>
        <dsp:cNvPr id="0" name=""/>
        <dsp:cNvSpPr/>
      </dsp:nvSpPr>
      <dsp:spPr>
        <a:xfrm>
          <a:off x="6080535" y="778501"/>
          <a:ext cx="2665702" cy="4744453"/>
        </a:xfrm>
        <a:prstGeom prst="rect">
          <a:avLst/>
        </a:prstGeom>
        <a:solidFill>
          <a:schemeClr val="tx1">
            <a:alpha val="4900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None/>
          </a:pPr>
          <a:r>
            <a:rPr lang="fr-FR" sz="1400" kern="1200" dirty="0"/>
            <a:t>Lors du choix de la peine ou de la mesure et de la sévérité de celle-ci, pour une infraction visée dans la présente section, le juge </a:t>
          </a:r>
          <a:r>
            <a:rPr lang="fr-FR" sz="1400" b="1" kern="1200" dirty="0">
              <a:solidFill>
                <a:srgbClr val="FFFF00"/>
              </a:solidFill>
            </a:rPr>
            <a:t>prend en considération</a:t>
          </a:r>
          <a:r>
            <a:rPr lang="fr-FR" sz="1400" b="1" kern="1200" dirty="0"/>
            <a:t>:</a:t>
          </a:r>
          <a:endParaRPr lang="fr-BE" sz="1400" b="1" kern="1200" dirty="0"/>
        </a:p>
        <a:p>
          <a:pPr marL="114300" lvl="1" indent="-114300" algn="l" defTabSz="622300">
            <a:lnSpc>
              <a:spcPct val="90000"/>
            </a:lnSpc>
            <a:spcBef>
              <a:spcPct val="0"/>
            </a:spcBef>
            <a:spcAft>
              <a:spcPct val="15000"/>
            </a:spcAft>
            <a:buNone/>
          </a:pPr>
          <a:endParaRPr lang="fr-BE" sz="1400" kern="1200" dirty="0"/>
        </a:p>
        <a:p>
          <a:pPr marL="114300" lvl="1" indent="-114300" algn="l" defTabSz="622300">
            <a:lnSpc>
              <a:spcPct val="90000"/>
            </a:lnSpc>
            <a:spcBef>
              <a:spcPct val="0"/>
            </a:spcBef>
            <a:spcAft>
              <a:spcPct val="15000"/>
            </a:spcAft>
            <a:buNone/>
          </a:pPr>
          <a:r>
            <a:rPr lang="fr-FR" sz="1400" kern="1200" dirty="0"/>
            <a:t>1° le fait que l’infraction vise à poser ou à faire poser un acte sexuel non consensuel sur la personne de la </a:t>
          </a:r>
          <a:r>
            <a:rPr lang="en-GB" sz="1400" kern="1200" dirty="0" err="1"/>
            <a:t>victime</a:t>
          </a:r>
          <a:r>
            <a:rPr lang="en-GB" sz="1400" kern="1200" dirty="0"/>
            <a:t>;</a:t>
          </a:r>
        </a:p>
        <a:p>
          <a:pPr marL="114300" lvl="1" indent="-114300" algn="l" defTabSz="622300">
            <a:lnSpc>
              <a:spcPct val="90000"/>
            </a:lnSpc>
            <a:spcBef>
              <a:spcPct val="0"/>
            </a:spcBef>
            <a:spcAft>
              <a:spcPct val="15000"/>
            </a:spcAft>
            <a:buNone/>
          </a:pPr>
          <a:endParaRPr lang="en-GB" sz="1400" kern="1200" dirty="0"/>
        </a:p>
        <a:p>
          <a:pPr marL="114300" lvl="1" indent="-114300" algn="l" defTabSz="622300">
            <a:lnSpc>
              <a:spcPct val="90000"/>
            </a:lnSpc>
            <a:spcBef>
              <a:spcPct val="0"/>
            </a:spcBef>
            <a:spcAft>
              <a:spcPct val="15000"/>
            </a:spcAft>
            <a:buNone/>
          </a:pPr>
          <a:r>
            <a:rPr lang="fr-FR" sz="1400" kern="1200" dirty="0"/>
            <a:t>2° le fait que l’infraction a été commise en présence </a:t>
          </a:r>
          <a:r>
            <a:rPr lang="en-GB" sz="1400" kern="1200" dirty="0"/>
            <a:t>d’un </a:t>
          </a:r>
          <a:r>
            <a:rPr lang="en-GB" sz="1400" kern="1200" dirty="0" err="1"/>
            <a:t>mineur</a:t>
          </a:r>
          <a:r>
            <a:rPr lang="en-GB" sz="1400" kern="1200" dirty="0"/>
            <a:t>;</a:t>
          </a:r>
        </a:p>
        <a:p>
          <a:pPr marL="114300" lvl="1" indent="-114300" algn="l" defTabSz="622300">
            <a:lnSpc>
              <a:spcPct val="90000"/>
            </a:lnSpc>
            <a:spcBef>
              <a:spcPct val="0"/>
            </a:spcBef>
            <a:spcAft>
              <a:spcPct val="15000"/>
            </a:spcAft>
            <a:buNone/>
          </a:pPr>
          <a:endParaRPr lang="en-GB" sz="1400" kern="1200" dirty="0"/>
        </a:p>
        <a:p>
          <a:pPr marL="114300" lvl="1" indent="-114300" algn="l" defTabSz="622300">
            <a:lnSpc>
              <a:spcPct val="90000"/>
            </a:lnSpc>
            <a:spcBef>
              <a:spcPct val="0"/>
            </a:spcBef>
            <a:spcAft>
              <a:spcPct val="15000"/>
            </a:spcAft>
            <a:buNone/>
          </a:pPr>
          <a:r>
            <a:rPr lang="fr-FR" sz="1400" kern="1200" dirty="0"/>
            <a:t>3° le fait que l’infraction a été commise au nom de la culture, de la coutume, de la tradition, de la religion ou </a:t>
          </a:r>
          <a:r>
            <a:rPr lang="en-GB" sz="1400" kern="1200" dirty="0"/>
            <a:t>du </a:t>
          </a:r>
          <a:r>
            <a:rPr lang="en-GB" sz="1400" kern="1200" dirty="0" err="1"/>
            <a:t>prétendu</a:t>
          </a:r>
          <a:r>
            <a:rPr lang="en-GB" sz="1400" kern="1200" dirty="0"/>
            <a:t> “</a:t>
          </a:r>
          <a:r>
            <a:rPr lang="en-GB" sz="1400" kern="1200" dirty="0" err="1"/>
            <a:t>honneur</a:t>
          </a:r>
          <a:r>
            <a:rPr lang="en-GB" sz="1400" kern="1200" dirty="0"/>
            <a:t>”.</a:t>
          </a:r>
          <a:endParaRPr lang="nl-BE" sz="1400" kern="1200" dirty="0"/>
        </a:p>
      </dsp:txBody>
      <dsp:txXfrm>
        <a:off x="6080535" y="778501"/>
        <a:ext cx="2665702" cy="47444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4B45B-2218-4BE4-A1AC-BDE3D90D9AA8}">
      <dsp:nvSpPr>
        <dsp:cNvPr id="0" name=""/>
        <dsp:cNvSpPr/>
      </dsp:nvSpPr>
      <dsp:spPr>
        <a:xfrm>
          <a:off x="0" y="73671"/>
          <a:ext cx="4211240" cy="52767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nl-BE" sz="2200" i="1" kern="1200"/>
            <a:t>LIVRE II</a:t>
          </a:r>
          <a:endParaRPr lang="en-US" sz="2200" kern="1200"/>
        </a:p>
      </dsp:txBody>
      <dsp:txXfrm>
        <a:off x="25759" y="99430"/>
        <a:ext cx="4159722" cy="476152"/>
      </dsp:txXfrm>
    </dsp:sp>
    <dsp:sp modelId="{FCD72E49-FEFD-4E6D-A0D1-7B8A3B808A11}">
      <dsp:nvSpPr>
        <dsp:cNvPr id="0" name=""/>
        <dsp:cNvSpPr/>
      </dsp:nvSpPr>
      <dsp:spPr>
        <a:xfrm>
          <a:off x="0" y="601341"/>
          <a:ext cx="4211240" cy="4098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707"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nl-BE" sz="1700" i="1" kern="1200"/>
            <a:t>Titre préliminaire (définitions)</a:t>
          </a:r>
          <a:endParaRPr lang="en-US" sz="1700" kern="1200"/>
        </a:p>
        <a:p>
          <a:pPr marL="171450" lvl="1" indent="-171450" algn="l" defTabSz="755650">
            <a:lnSpc>
              <a:spcPct val="90000"/>
            </a:lnSpc>
            <a:spcBef>
              <a:spcPct val="0"/>
            </a:spcBef>
            <a:spcAft>
              <a:spcPct val="20000"/>
            </a:spcAft>
            <a:buChar char="•"/>
          </a:pPr>
          <a:r>
            <a:rPr lang="nl-BE" sz="1700" i="1" kern="1200"/>
            <a:t>Titre 1 – Les violations graves du droit humanitaire</a:t>
          </a:r>
          <a:endParaRPr lang="en-US" sz="1700" kern="1200"/>
        </a:p>
        <a:p>
          <a:pPr marL="171450" lvl="1" indent="-171450" algn="l" defTabSz="755650">
            <a:lnSpc>
              <a:spcPct val="90000"/>
            </a:lnSpc>
            <a:spcBef>
              <a:spcPct val="0"/>
            </a:spcBef>
            <a:spcAft>
              <a:spcPct val="20000"/>
            </a:spcAft>
            <a:buChar char="•"/>
          </a:pPr>
          <a:r>
            <a:rPr lang="nl-BE" sz="1700" i="1" kern="1200"/>
            <a:t>Titre 2. – Le crime d’écocide</a:t>
          </a:r>
          <a:endParaRPr lang="en-US" sz="1700" kern="1200"/>
        </a:p>
        <a:p>
          <a:pPr marL="171450" lvl="1" indent="-171450" algn="l" defTabSz="755650">
            <a:lnSpc>
              <a:spcPct val="90000"/>
            </a:lnSpc>
            <a:spcBef>
              <a:spcPct val="0"/>
            </a:spcBef>
            <a:spcAft>
              <a:spcPct val="20000"/>
            </a:spcAft>
            <a:buChar char="•"/>
          </a:pPr>
          <a:r>
            <a:rPr lang="nl-BE" sz="1700" i="1" kern="1200"/>
            <a:t>Titre 3 – Les infractions contre la personne</a:t>
          </a:r>
          <a:endParaRPr lang="en-US" sz="1700" kern="1200"/>
        </a:p>
        <a:p>
          <a:pPr marL="171450" lvl="1" indent="-171450" algn="l" defTabSz="755650">
            <a:lnSpc>
              <a:spcPct val="90000"/>
            </a:lnSpc>
            <a:spcBef>
              <a:spcPct val="0"/>
            </a:spcBef>
            <a:spcAft>
              <a:spcPct val="20000"/>
            </a:spcAft>
            <a:buChar char="•"/>
          </a:pPr>
          <a:r>
            <a:rPr lang="nl-BE" sz="1700" i="1" kern="1200"/>
            <a:t>Titre 4 – Les infractions contre la sûreté publique</a:t>
          </a:r>
          <a:endParaRPr lang="en-US" sz="1700" kern="1200"/>
        </a:p>
        <a:p>
          <a:pPr marL="171450" lvl="1" indent="-171450" algn="l" defTabSz="755650">
            <a:lnSpc>
              <a:spcPct val="90000"/>
            </a:lnSpc>
            <a:spcBef>
              <a:spcPct val="0"/>
            </a:spcBef>
            <a:spcAft>
              <a:spcPct val="20000"/>
            </a:spcAft>
            <a:buChar char="•"/>
          </a:pPr>
          <a:r>
            <a:rPr lang="nl-BE" sz="1700" i="1" kern="1200"/>
            <a:t>Titre 5 – Les faux</a:t>
          </a:r>
          <a:endParaRPr lang="en-US" sz="1700" kern="1200"/>
        </a:p>
        <a:p>
          <a:pPr marL="171450" lvl="1" indent="-171450" algn="l" defTabSz="755650">
            <a:lnSpc>
              <a:spcPct val="90000"/>
            </a:lnSpc>
            <a:spcBef>
              <a:spcPct val="0"/>
            </a:spcBef>
            <a:spcAft>
              <a:spcPct val="20000"/>
            </a:spcAft>
            <a:buChar char="•"/>
          </a:pPr>
          <a:r>
            <a:rPr lang="nl-BE" sz="1700" i="1" kern="1200"/>
            <a:t>Titre 6 – Les Infractions contre les biens</a:t>
          </a:r>
          <a:endParaRPr lang="en-US" sz="1700" kern="1200"/>
        </a:p>
        <a:p>
          <a:pPr marL="171450" lvl="1" indent="-171450" algn="l" defTabSz="755650">
            <a:lnSpc>
              <a:spcPct val="90000"/>
            </a:lnSpc>
            <a:spcBef>
              <a:spcPct val="0"/>
            </a:spcBef>
            <a:spcAft>
              <a:spcPct val="20000"/>
            </a:spcAft>
            <a:buChar char="•"/>
          </a:pPr>
          <a:r>
            <a:rPr lang="nl-BE" sz="1700" i="1" kern="1200"/>
            <a:t>Titre 7 – Les infractions économiques</a:t>
          </a:r>
          <a:endParaRPr lang="en-US" sz="1700" kern="1200"/>
        </a:p>
        <a:p>
          <a:pPr marL="171450" lvl="1" indent="-171450" algn="l" defTabSz="755650">
            <a:lnSpc>
              <a:spcPct val="90000"/>
            </a:lnSpc>
            <a:spcBef>
              <a:spcPct val="0"/>
            </a:spcBef>
            <a:spcAft>
              <a:spcPct val="20000"/>
            </a:spcAft>
            <a:buChar char="•"/>
          </a:pPr>
          <a:r>
            <a:rPr lang="nl-BE" sz="1700" i="1" kern="1200"/>
            <a:t>Titre 8 – Les infractions contre l’Etat et son fonctionnement</a:t>
          </a:r>
          <a:endParaRPr lang="en-US" sz="1700" kern="1200"/>
        </a:p>
      </dsp:txBody>
      <dsp:txXfrm>
        <a:off x="0" y="601341"/>
        <a:ext cx="4211240" cy="40986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5"/>
          </a:xfrm>
          <a:prstGeom prst="rect">
            <a:avLst/>
          </a:prstGeom>
        </p:spPr>
        <p:txBody>
          <a:bodyPr vert="horz" lIns="92702" tIns="46351" rIns="92702" bIns="46351" rtlCol="0"/>
          <a:lstStyle>
            <a:lvl1pPr algn="l">
              <a:defRPr sz="1200"/>
            </a:lvl1pPr>
          </a:lstStyle>
          <a:p>
            <a:endParaRPr lang="fr-BE"/>
          </a:p>
        </p:txBody>
      </p:sp>
      <p:sp>
        <p:nvSpPr>
          <p:cNvPr id="3" name="Espace réservé de la date 2"/>
          <p:cNvSpPr>
            <a:spLocks noGrp="1"/>
          </p:cNvSpPr>
          <p:nvPr>
            <p:ph type="dt" sz="quarter" idx="1"/>
          </p:nvPr>
        </p:nvSpPr>
        <p:spPr>
          <a:xfrm>
            <a:off x="3850443" y="0"/>
            <a:ext cx="2945659" cy="498055"/>
          </a:xfrm>
          <a:prstGeom prst="rect">
            <a:avLst/>
          </a:prstGeom>
        </p:spPr>
        <p:txBody>
          <a:bodyPr vert="horz" lIns="92702" tIns="46351" rIns="92702" bIns="46351" rtlCol="0"/>
          <a:lstStyle>
            <a:lvl1pPr algn="r">
              <a:defRPr sz="1200"/>
            </a:lvl1pPr>
          </a:lstStyle>
          <a:p>
            <a:fld id="{BF01FB25-5412-4713-888C-6B85EA1460DE}" type="datetimeFigureOut">
              <a:rPr lang="fr-BE" smtClean="0"/>
              <a:t>24-09-26</a:t>
            </a:fld>
            <a:endParaRPr lang="fr-BE"/>
          </a:p>
        </p:txBody>
      </p:sp>
      <p:sp>
        <p:nvSpPr>
          <p:cNvPr id="4" name="Espace réservé du pied de page 3"/>
          <p:cNvSpPr>
            <a:spLocks noGrp="1"/>
          </p:cNvSpPr>
          <p:nvPr>
            <p:ph type="ftr" sz="quarter" idx="2"/>
          </p:nvPr>
        </p:nvSpPr>
        <p:spPr>
          <a:xfrm>
            <a:off x="0" y="9428584"/>
            <a:ext cx="2945659" cy="498054"/>
          </a:xfrm>
          <a:prstGeom prst="rect">
            <a:avLst/>
          </a:prstGeom>
        </p:spPr>
        <p:txBody>
          <a:bodyPr vert="horz" lIns="92702" tIns="46351" rIns="92702" bIns="46351"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50443" y="9428584"/>
            <a:ext cx="2945659" cy="498054"/>
          </a:xfrm>
          <a:prstGeom prst="rect">
            <a:avLst/>
          </a:prstGeom>
        </p:spPr>
        <p:txBody>
          <a:bodyPr vert="horz" lIns="92702" tIns="46351" rIns="92702" bIns="46351" rtlCol="0" anchor="b"/>
          <a:lstStyle>
            <a:lvl1pPr algn="r">
              <a:defRPr sz="1200"/>
            </a:lvl1pPr>
          </a:lstStyle>
          <a:p>
            <a:fld id="{B68E0143-1689-4554-A7B3-2BA168722E5D}" type="slidenum">
              <a:rPr lang="fr-BE" smtClean="0"/>
              <a:t>‹N°›</a:t>
            </a:fld>
            <a:endParaRPr lang="fr-BE"/>
          </a:p>
        </p:txBody>
      </p:sp>
    </p:spTree>
    <p:extLst>
      <p:ext uri="{BB962C8B-B14F-4D97-AF65-F5344CB8AC3E}">
        <p14:creationId xmlns:p14="http://schemas.microsoft.com/office/powerpoint/2010/main" val="4001800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4FE7303-FB1A-4E61-A379-602203E24360}" type="datetimeFigureOut">
              <a:rPr lang="en-GB" smtClean="0"/>
              <a:t>24/09/2026</a:t>
            </a:fld>
            <a:endParaRPr lang="en-GB"/>
          </a:p>
        </p:txBody>
      </p:sp>
      <p:sp>
        <p:nvSpPr>
          <p:cNvPr id="4" name="Espace réservé de l'image des diapositives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390BBC0-4282-4BA7-9E4A-BA89081B8731}" type="slidenum">
              <a:rPr lang="en-GB" smtClean="0"/>
              <a:t>‹N°›</a:t>
            </a:fld>
            <a:endParaRPr lang="en-GB"/>
          </a:p>
        </p:txBody>
      </p:sp>
    </p:spTree>
    <p:extLst>
      <p:ext uri="{BB962C8B-B14F-4D97-AF65-F5344CB8AC3E}">
        <p14:creationId xmlns:p14="http://schemas.microsoft.com/office/powerpoint/2010/main" val="729101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A1C0009-86E7-4B14-ABC9-B71376403601}"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3135597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p>
            <a:fld id="{C3368D4B-A79C-4A13-B2C1-68A8C993ECF4}"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791721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2219699-45D7-4D2D-9C3A-BA12A2197678}"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217347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951F3D9-926B-4B47-AEA9-99C5F0861259}" type="datetime1">
              <a:rPr lang="nl-BE" smtClean="0"/>
              <a:t>24/09/2026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3273823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492FE84-1204-4812-8EA7-1692D5B355ED}" type="datetime1">
              <a:rPr lang="nl-BE" smtClean="0"/>
              <a:t>24/09/2026</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1898454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31315E09-1D5E-4479-8F55-0F2B67585131}" type="datetime1">
              <a:rPr lang="nl-BE" smtClean="0"/>
              <a:t>24/09/2026</a:t>
            </a:fld>
            <a:endParaRPr lang="nl-BE"/>
          </a:p>
        </p:txBody>
      </p:sp>
      <p:sp>
        <p:nvSpPr>
          <p:cNvPr id="5" name="Footer Placeholder 3"/>
          <p:cNvSpPr>
            <a:spLocks noGrp="1"/>
          </p:cNvSpPr>
          <p:nvPr>
            <p:ph type="ftr" sz="quarter" idx="11"/>
          </p:nvPr>
        </p:nvSpPr>
        <p:spPr/>
        <p:txBody>
          <a:bodyPr/>
          <a:lstStyle/>
          <a:p>
            <a:endParaRPr lang="nl-BE"/>
          </a:p>
        </p:txBody>
      </p:sp>
      <p:sp>
        <p:nvSpPr>
          <p:cNvPr id="6" name="Slide Number Placeholder 4"/>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169523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D61D926-1175-48CC-8CAA-A55BCBB1D7A5}" type="datetime1">
              <a:rPr lang="nl-BE" smtClean="0"/>
              <a:t>24/09/2026</a:t>
            </a:fld>
            <a:endParaRPr lang="nl-BE"/>
          </a:p>
        </p:txBody>
      </p:sp>
      <p:sp>
        <p:nvSpPr>
          <p:cNvPr id="5" name="Footer Placeholder 2"/>
          <p:cNvSpPr>
            <a:spLocks noGrp="1"/>
          </p:cNvSpPr>
          <p:nvPr>
            <p:ph type="ftr" sz="quarter" idx="11"/>
          </p:nvPr>
        </p:nvSpPr>
        <p:spPr/>
        <p:txBody>
          <a:bodyPr/>
          <a:lstStyle/>
          <a:p>
            <a:endParaRPr lang="nl-BE"/>
          </a:p>
        </p:txBody>
      </p:sp>
      <p:sp>
        <p:nvSpPr>
          <p:cNvPr id="6" name="Slide Number Placeholder 3"/>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2127156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7" name="Date Placeholder 4"/>
          <p:cNvSpPr>
            <a:spLocks noGrp="1"/>
          </p:cNvSpPr>
          <p:nvPr>
            <p:ph type="dt" sz="half" idx="10"/>
          </p:nvPr>
        </p:nvSpPr>
        <p:spPr/>
        <p:txBody>
          <a:bodyPr/>
          <a:lstStyle/>
          <a:p>
            <a:fld id="{43BFF0D4-9FAF-4D9E-A2B6-1E6F310197AC}" type="datetime1">
              <a:rPr lang="nl-BE" smtClean="0"/>
              <a:t>24/09/2026</a:t>
            </a:fld>
            <a:endParaRPr lang="nl-BE"/>
          </a:p>
        </p:txBody>
      </p:sp>
      <p:sp>
        <p:nvSpPr>
          <p:cNvPr id="5" name="Footer Placeholder 5"/>
          <p:cNvSpPr>
            <a:spLocks noGrp="1"/>
          </p:cNvSpPr>
          <p:nvPr>
            <p:ph type="ftr" sz="quarter" idx="11"/>
          </p:nvPr>
        </p:nvSpPr>
        <p:spPr/>
        <p:txBody>
          <a:bodyPr/>
          <a:lstStyle/>
          <a:p>
            <a:endParaRPr lang="nl-BE"/>
          </a:p>
        </p:txBody>
      </p:sp>
      <p:sp>
        <p:nvSpPr>
          <p:cNvPr id="6" name="Slide Number Placeholder 6"/>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361580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6659E1ED-079F-4A8A-86E1-1E91457F50A0}" type="datetime1">
              <a:rPr lang="nl-BE" smtClean="0"/>
              <a:t>24/09/2026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1537227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714C8EF1-2DF1-45AA-88FF-D644FCF9F870}" type="datetime1">
              <a:rPr lang="nl-BE" smtClean="0"/>
              <a:t>24/09/2026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360484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4" name="Date Placeholder 3"/>
          <p:cNvSpPr>
            <a:spLocks noGrp="1"/>
          </p:cNvSpPr>
          <p:nvPr>
            <p:ph type="dt" sz="half" idx="10"/>
          </p:nvPr>
        </p:nvSpPr>
        <p:spPr/>
        <p:txBody>
          <a:bodyPr/>
          <a:lstStyle/>
          <a:p>
            <a:fld id="{294B7109-7633-46A7-8898-7236E8198FF1}"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2733737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fr-FR"/>
              <a:t>Modifiez le style du titre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a:t>Modifiez les styles du texte du masque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4" name="Date Placeholder 3"/>
          <p:cNvSpPr>
            <a:spLocks noGrp="1"/>
          </p:cNvSpPr>
          <p:nvPr>
            <p:ph type="dt" sz="half" idx="10"/>
          </p:nvPr>
        </p:nvSpPr>
        <p:spPr/>
        <p:txBody>
          <a:bodyPr/>
          <a:lstStyle/>
          <a:p>
            <a:fld id="{05CCF2E3-4472-444F-81B5-EDDECF022562}"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548705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CC147606-5B06-44FF-A06B-D8F7FA41D231}"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3144064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24F29F9-6119-4F4F-A454-C14836262A58}" type="datetime1">
              <a:rPr lang="nl-BE" smtClean="0"/>
              <a:t>24/09/2026</a:t>
            </a:fld>
            <a:endParaRPr lang="nl-BE"/>
          </a:p>
        </p:txBody>
      </p:sp>
      <p:sp>
        <p:nvSpPr>
          <p:cNvPr id="4"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3634895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524BC1A-1889-4BF9-9A25-3852F06BF486}" type="datetime1">
              <a:rPr lang="nl-BE" smtClean="0"/>
              <a:t>24/09/2026</a:t>
            </a:fld>
            <a:endParaRPr lang="nl-BE"/>
          </a:p>
        </p:txBody>
      </p:sp>
      <p:sp>
        <p:nvSpPr>
          <p:cNvPr id="4"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3344880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026D240-FBC8-41EF-981D-B880EDE9C7CF}"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1730038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60E746D-DF77-46E4-9C3E-EDEE4BE8A635}" type="datetime1">
              <a:rPr lang="nl-BE" smtClean="0"/>
              <a:t>24/09/2026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936F8E82-FA06-4262-BC24-5C54F77931AE}" type="slidenum">
              <a:rPr lang="nl-BE" smtClean="0"/>
              <a:t>‹N°›</a:t>
            </a:fld>
            <a:endParaRPr lang="nl-BE"/>
          </a:p>
        </p:txBody>
      </p:sp>
    </p:spTree>
    <p:extLst>
      <p:ext uri="{BB962C8B-B14F-4D97-AF65-F5344CB8AC3E}">
        <p14:creationId xmlns:p14="http://schemas.microsoft.com/office/powerpoint/2010/main" val="881948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202EBFE-77DB-4CC5-8BFE-4A085795497B}" type="datetime1">
              <a:rPr lang="nl-BE" smtClean="0"/>
              <a:t>24/09/2026</a:t>
            </a:fld>
            <a:endParaRPr lang="nl-BE"/>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nl-BE"/>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936F8E82-FA06-4262-BC24-5C54F77931AE}" type="slidenum">
              <a:rPr lang="nl-BE" smtClean="0"/>
              <a:t>‹N°›</a:t>
            </a:fld>
            <a:endParaRPr lang="nl-BE"/>
          </a:p>
        </p:txBody>
      </p:sp>
    </p:spTree>
    <p:extLst>
      <p:ext uri="{BB962C8B-B14F-4D97-AF65-F5344CB8AC3E}">
        <p14:creationId xmlns:p14="http://schemas.microsoft.com/office/powerpoint/2010/main" val="300745471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07504" y="548680"/>
            <a:ext cx="3977529" cy="4215124"/>
          </a:xfrm>
        </p:spPr>
        <p:txBody>
          <a:bodyPr>
            <a:normAutofit/>
          </a:bodyPr>
          <a:lstStyle/>
          <a:p>
            <a:pPr>
              <a:lnSpc>
                <a:spcPct val="90000"/>
              </a:lnSpc>
            </a:pPr>
            <a:br>
              <a:rPr lang="nl-BE" sz="5000" dirty="0"/>
            </a:br>
            <a:r>
              <a:rPr lang="nl-BE" sz="5000" b="1" i="1" dirty="0"/>
              <a:t>Code </a:t>
            </a:r>
            <a:r>
              <a:rPr lang="nl-BE" sz="5000" b="1" i="1" dirty="0" err="1"/>
              <a:t>pénal</a:t>
            </a:r>
            <a:r>
              <a:rPr lang="nl-BE" sz="5000" b="1" i="1" dirty="0"/>
              <a:t> 					2024</a:t>
            </a:r>
            <a:br>
              <a:rPr lang="nl-BE" sz="5000" b="1" i="1" dirty="0"/>
            </a:br>
            <a:br>
              <a:rPr lang="nl-BE" sz="5000" b="1" i="1" dirty="0"/>
            </a:br>
            <a:r>
              <a:rPr lang="nl-BE" sz="5000" b="1" i="1" dirty="0"/>
              <a:t> 				</a:t>
            </a:r>
            <a:r>
              <a:rPr lang="nl-BE" sz="5000" b="1" i="1" dirty="0" err="1"/>
              <a:t>Livre</a:t>
            </a:r>
            <a:r>
              <a:rPr lang="nl-BE" sz="5000" b="1" i="1" dirty="0"/>
              <a:t> II</a:t>
            </a:r>
          </a:p>
        </p:txBody>
      </p:sp>
      <p:sp>
        <p:nvSpPr>
          <p:cNvPr id="3" name="Ondertitel 2"/>
          <p:cNvSpPr>
            <a:spLocks noGrp="1"/>
          </p:cNvSpPr>
          <p:nvPr>
            <p:ph type="subTitle" idx="1"/>
          </p:nvPr>
        </p:nvSpPr>
        <p:spPr>
          <a:xfrm>
            <a:off x="485775" y="4763803"/>
            <a:ext cx="3599257" cy="1464378"/>
          </a:xfrm>
        </p:spPr>
        <p:txBody>
          <a:bodyPr>
            <a:normAutofit/>
          </a:bodyPr>
          <a:lstStyle/>
          <a:p>
            <a:endParaRPr lang="nl-BE" b="1" dirty="0"/>
          </a:p>
          <a:p>
            <a:r>
              <a:rPr lang="nl-BE" b="1" dirty="0"/>
              <a:t>Damien Vandermeersch,</a:t>
            </a:r>
          </a:p>
          <a:p>
            <a:r>
              <a:rPr lang="nl-BE" b="1" dirty="0"/>
              <a:t>Ignacio de la </a:t>
            </a:r>
            <a:r>
              <a:rPr lang="nl-BE" b="1" dirty="0" err="1"/>
              <a:t>serna</a:t>
            </a:r>
            <a:r>
              <a:rPr lang="nl-BE" b="1" dirty="0"/>
              <a:t> </a:t>
            </a:r>
          </a:p>
        </p:txBody>
      </p:sp>
      <p:sp>
        <p:nvSpPr>
          <p:cNvPr id="56" name="Rectangle 55">
            <a:extLst>
              <a:ext uri="{FF2B5EF4-FFF2-40B4-BE49-F238E27FC236}">
                <a16:creationId xmlns:a16="http://schemas.microsoft.com/office/drawing/2014/main" id="{4A5788BB-481F-4FC7-AD49-73D20DDD6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5" name="Espace réservé du numéro de diapositive 4">
            <a:extLst>
              <a:ext uri="{FF2B5EF4-FFF2-40B4-BE49-F238E27FC236}">
                <a16:creationId xmlns:a16="http://schemas.microsoft.com/office/drawing/2014/main" id="{99D3B49B-0848-2170-682F-13829CC8993C}"/>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1</a:t>
            </a:fld>
            <a:endParaRPr lang="nl-BE"/>
          </a:p>
        </p:txBody>
      </p:sp>
      <p:pic>
        <p:nvPicPr>
          <p:cNvPr id="13" name="Image 12">
            <a:extLst>
              <a:ext uri="{FF2B5EF4-FFF2-40B4-BE49-F238E27FC236}">
                <a16:creationId xmlns:a16="http://schemas.microsoft.com/office/drawing/2014/main" id="{4B63FDD6-2B4A-C612-95D2-2270D6EA8251}"/>
              </a:ext>
            </a:extLst>
          </p:cNvPr>
          <p:cNvPicPr>
            <a:picLocks noChangeAspect="1"/>
          </p:cNvPicPr>
          <p:nvPr/>
        </p:nvPicPr>
        <p:blipFill>
          <a:blip r:embed="rId3"/>
          <a:stretch>
            <a:fillRect/>
          </a:stretch>
        </p:blipFill>
        <p:spPr>
          <a:xfrm>
            <a:off x="4144152" y="0"/>
            <a:ext cx="4999848" cy="6858000"/>
          </a:xfrm>
          <a:prstGeom prst="rect">
            <a:avLst/>
          </a:prstGeom>
        </p:spPr>
      </p:pic>
    </p:spTree>
    <p:extLst>
      <p:ext uri="{BB962C8B-B14F-4D97-AF65-F5344CB8AC3E}">
        <p14:creationId xmlns:p14="http://schemas.microsoft.com/office/powerpoint/2010/main" val="2025320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86697" y="629267"/>
            <a:ext cx="6939116" cy="1016654"/>
          </a:xfrm>
        </p:spPr>
        <p:txBody>
          <a:bodyPr>
            <a:normAutofit/>
          </a:bodyPr>
          <a:lstStyle/>
          <a:p>
            <a:pPr>
              <a:lnSpc>
                <a:spcPct val="90000"/>
              </a:lnSpc>
            </a:pPr>
            <a:r>
              <a:rPr lang="fr-BE" sz="3300">
                <a:solidFill>
                  <a:srgbClr val="EBEBEB"/>
                </a:solidFill>
              </a:rPr>
              <a:t>Le nouveau Code pénal</a:t>
            </a:r>
            <a:br>
              <a:rPr lang="fr-BE" sz="3300">
                <a:solidFill>
                  <a:srgbClr val="EBEBEB"/>
                </a:solidFill>
              </a:rPr>
            </a:br>
            <a:endParaRPr lang="fr-BE" sz="3300">
              <a:solidFill>
                <a:srgbClr val="EBEBEB"/>
              </a:solidFill>
            </a:endParaRPr>
          </a:p>
        </p:txBody>
      </p:sp>
      <p:sp>
        <p:nvSpPr>
          <p:cNvPr id="14" name="Rectangle 13">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9D8B7A20-3FBF-7603-AAB7-756BA24C6B3F}"/>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a:t>
            </a:fld>
            <a:endParaRPr lang="nl-BE">
              <a:solidFill>
                <a:srgbClr val="FFFFFF"/>
              </a:solidFill>
            </a:endParaRPr>
          </a:p>
        </p:txBody>
      </p:sp>
      <p:sp>
        <p:nvSpPr>
          <p:cNvPr id="16" name="Freeform: Shape 15">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fr-BE"/>
          </a:p>
        </p:txBody>
      </p:sp>
      <p:graphicFrame>
        <p:nvGraphicFramePr>
          <p:cNvPr id="6" name="Espace réservé du contenu 2">
            <a:extLst>
              <a:ext uri="{FF2B5EF4-FFF2-40B4-BE49-F238E27FC236}">
                <a16:creationId xmlns:a16="http://schemas.microsoft.com/office/drawing/2014/main" id="{0CCA94FA-F4BB-2DCF-CC71-96A018F3EDF2}"/>
              </a:ext>
            </a:extLst>
          </p:cNvPr>
          <p:cNvGraphicFramePr>
            <a:graphicFrameLocks noGrp="1"/>
          </p:cNvGraphicFramePr>
          <p:nvPr>
            <p:ph idx="1"/>
            <p:extLst>
              <p:ext uri="{D42A27DB-BD31-4B8C-83A1-F6EECF244321}">
                <p14:modId xmlns:p14="http://schemas.microsoft.com/office/powerpoint/2010/main" val="3862770567"/>
              </p:ext>
            </p:extLst>
          </p:nvPr>
        </p:nvGraphicFramePr>
        <p:xfrm>
          <a:off x="179511" y="2905067"/>
          <a:ext cx="8784975" cy="3737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6009515"/>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99434" y="476672"/>
            <a:ext cx="7055380" cy="1400530"/>
          </a:xfrm>
        </p:spPr>
        <p:txBody>
          <a:bodyPr/>
          <a:lstStyle/>
          <a:p>
            <a:r>
              <a:rPr lang="nl-BE" dirty="0"/>
              <a:t>Principes</a:t>
            </a:r>
          </a:p>
        </p:txBody>
      </p:sp>
      <p:sp>
        <p:nvSpPr>
          <p:cNvPr id="4" name="Espace réservé du numéro de diapositive 3">
            <a:extLst>
              <a:ext uri="{FF2B5EF4-FFF2-40B4-BE49-F238E27FC236}">
                <a16:creationId xmlns:a16="http://schemas.microsoft.com/office/drawing/2014/main" id="{4B783678-5AE4-ADA8-764E-A89BCF43F6A9}"/>
              </a:ext>
            </a:extLst>
          </p:cNvPr>
          <p:cNvSpPr>
            <a:spLocks noGrp="1"/>
          </p:cNvSpPr>
          <p:nvPr>
            <p:ph type="sldNum" sz="quarter" idx="12"/>
          </p:nvPr>
        </p:nvSpPr>
        <p:spPr/>
        <p:txBody>
          <a:bodyPr/>
          <a:lstStyle/>
          <a:p>
            <a:fld id="{936F8E82-FA06-4262-BC24-5C54F77931AE}" type="slidenum">
              <a:rPr lang="nl-BE" smtClean="0"/>
              <a:t>3</a:t>
            </a:fld>
            <a:endParaRPr lang="nl-BE" dirty="0"/>
          </a:p>
        </p:txBody>
      </p:sp>
      <p:graphicFrame>
        <p:nvGraphicFramePr>
          <p:cNvPr id="15" name="Tijdelijke aanduiding voor inhoud 4">
            <a:extLst>
              <a:ext uri="{FF2B5EF4-FFF2-40B4-BE49-F238E27FC236}">
                <a16:creationId xmlns:a16="http://schemas.microsoft.com/office/drawing/2014/main" id="{C4D7F5DE-0C8F-279B-902E-51DA74387016}"/>
              </a:ext>
            </a:extLst>
          </p:cNvPr>
          <p:cNvGraphicFramePr>
            <a:graphicFrameLocks noGrp="1"/>
          </p:cNvGraphicFramePr>
          <p:nvPr>
            <p:ph idx="1"/>
            <p:extLst>
              <p:ext uri="{D42A27DB-BD31-4B8C-83A1-F6EECF244321}">
                <p14:modId xmlns:p14="http://schemas.microsoft.com/office/powerpoint/2010/main" val="248994344"/>
              </p:ext>
            </p:extLst>
          </p:nvPr>
        </p:nvGraphicFramePr>
        <p:xfrm>
          <a:off x="53752" y="841239"/>
          <a:ext cx="9036496" cy="5581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3601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5" name="Picture 4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46" name="Picture 4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47" name="Oval 5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pic>
        <p:nvPicPr>
          <p:cNvPr id="49" name="Picture 5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51" name="Picture 5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53" name="Rectangle 52">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useBgFill="1">
        <p:nvSpPr>
          <p:cNvPr id="55" name="Rectangle 54">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89857" y="1645920"/>
            <a:ext cx="2642159" cy="4470821"/>
          </a:xfrm>
        </p:spPr>
        <p:txBody>
          <a:bodyPr vert="horz" lIns="91440" tIns="45720" rIns="91440" bIns="45720" rtlCol="0" anchor="t">
            <a:normAutofit/>
          </a:bodyPr>
          <a:lstStyle/>
          <a:p>
            <a:pPr algn="r" defTabSz="457200"/>
            <a:r>
              <a:rPr lang="en-US" sz="3300" b="0" i="0" kern="1200">
                <a:solidFill>
                  <a:schemeClr val="tx1"/>
                </a:solidFill>
                <a:latin typeface="+mj-lt"/>
                <a:ea typeface="+mj-ea"/>
                <a:cs typeface="+mj-cs"/>
              </a:rPr>
              <a:t>Le nouveau Livre II - Généralités  </a:t>
            </a:r>
          </a:p>
        </p:txBody>
      </p:sp>
      <p:sp>
        <p:nvSpPr>
          <p:cNvPr id="57" name="Rectangle 56">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vert="horz" lIns="91440" tIns="45720" rIns="91440" bIns="45720" rtlCol="0" anchor="b">
            <a:normAutofit/>
          </a:bodyPr>
          <a:lstStyle/>
          <a:p>
            <a:pPr defTabSz="457200">
              <a:spcAft>
                <a:spcPts val="600"/>
              </a:spcAft>
            </a:pPr>
            <a:fld id="{936F8E82-FA06-4262-BC24-5C54F77931AE}" type="slidenum">
              <a:rPr lang="en-US" sz="2800" b="0" i="0" kern="1200" dirty="0">
                <a:solidFill>
                  <a:schemeClr val="tx1">
                    <a:tint val="75000"/>
                  </a:schemeClr>
                </a:solidFill>
                <a:latin typeface="+mn-lt"/>
                <a:ea typeface="+mn-ea"/>
                <a:cs typeface="+mn-cs"/>
              </a:rPr>
              <a:pPr defTabSz="457200">
                <a:spcAft>
                  <a:spcPts val="600"/>
                </a:spcAft>
              </a:pPr>
              <a:t>4</a:t>
            </a:fld>
            <a:endParaRPr lang="en-US" sz="2800" b="0" i="0" kern="1200" dirty="0">
              <a:solidFill>
                <a:schemeClr val="tx1">
                  <a:tint val="75000"/>
                </a:schemeClr>
              </a:solidFill>
              <a:latin typeface="+mn-lt"/>
              <a:ea typeface="+mn-ea"/>
              <a:cs typeface="+mn-cs"/>
            </a:endParaRPr>
          </a:p>
        </p:txBody>
      </p:sp>
      <p:sp>
        <p:nvSpPr>
          <p:cNvPr id="18" name="Espace réservé du contenu 2">
            <a:extLst>
              <a:ext uri="{FF2B5EF4-FFF2-40B4-BE49-F238E27FC236}">
                <a16:creationId xmlns:a16="http://schemas.microsoft.com/office/drawing/2014/main" id="{7DADD78E-9A7B-4835-B15C-41AB44EB18CD}"/>
              </a:ext>
            </a:extLst>
          </p:cNvPr>
          <p:cNvSpPr>
            <a:spLocks noGrp="1"/>
          </p:cNvSpPr>
          <p:nvPr>
            <p:ph idx="4294967295"/>
          </p:nvPr>
        </p:nvSpPr>
        <p:spPr>
          <a:xfrm>
            <a:off x="3203848" y="903360"/>
            <a:ext cx="6008737" cy="6192688"/>
          </a:xfrm>
        </p:spPr>
        <p:txBody>
          <a:bodyPr vert="horz" lIns="91440" tIns="45720" rIns="91440" bIns="45720" rtlCol="0">
            <a:normAutofit/>
          </a:bodyPr>
          <a:lstStyle/>
          <a:p>
            <a:pPr defTabSz="457200">
              <a:lnSpc>
                <a:spcPct val="90000"/>
              </a:lnSpc>
            </a:pPr>
            <a:endParaRPr lang="en-US" sz="1400" dirty="0"/>
          </a:p>
          <a:p>
            <a:pPr defTabSz="457200">
              <a:lnSpc>
                <a:spcPct val="90000"/>
              </a:lnSpc>
            </a:pPr>
            <a:r>
              <a:rPr lang="en-US" dirty="0"/>
              <a:t>Nouvelle structure</a:t>
            </a:r>
          </a:p>
          <a:p>
            <a:pPr defTabSz="457200">
              <a:lnSpc>
                <a:spcPct val="90000"/>
              </a:lnSpc>
            </a:pPr>
            <a:endParaRPr lang="en-US" dirty="0"/>
          </a:p>
          <a:p>
            <a:pPr defTabSz="457200">
              <a:lnSpc>
                <a:spcPct val="90000"/>
              </a:lnSpc>
            </a:pPr>
            <a:r>
              <a:rPr lang="en-US" dirty="0" err="1"/>
              <a:t>Intitulé</a:t>
            </a:r>
            <a:r>
              <a:rPr lang="en-US" dirty="0"/>
              <a:t> pour </a:t>
            </a:r>
            <a:r>
              <a:rPr lang="en-US" dirty="0" err="1"/>
              <a:t>chaque</a:t>
            </a:r>
            <a:r>
              <a:rPr lang="en-US" dirty="0"/>
              <a:t> disposition</a:t>
            </a:r>
          </a:p>
          <a:p>
            <a:pPr defTabSz="457200">
              <a:lnSpc>
                <a:spcPct val="90000"/>
              </a:lnSpc>
            </a:pPr>
            <a:endParaRPr lang="en-US" dirty="0"/>
          </a:p>
          <a:p>
            <a:pPr defTabSz="457200">
              <a:lnSpc>
                <a:spcPct val="90000"/>
              </a:lnSpc>
            </a:pPr>
            <a:r>
              <a:rPr lang="en-US" dirty="0" err="1"/>
              <a:t>Volonté</a:t>
            </a:r>
            <a:r>
              <a:rPr lang="en-US" dirty="0"/>
              <a:t> </a:t>
            </a:r>
            <a:r>
              <a:rPr lang="en-US" dirty="0" err="1"/>
              <a:t>d’assurer</a:t>
            </a:r>
            <a:r>
              <a:rPr lang="en-US" dirty="0"/>
              <a:t> un cadre </a:t>
            </a:r>
            <a:r>
              <a:rPr lang="en-US" dirty="0" err="1"/>
              <a:t>répressif</a:t>
            </a:r>
            <a:r>
              <a:rPr lang="en-US" dirty="0"/>
              <a:t> optimal</a:t>
            </a:r>
          </a:p>
          <a:p>
            <a:pPr defTabSz="457200">
              <a:lnSpc>
                <a:spcPct val="90000"/>
              </a:lnSpc>
            </a:pPr>
            <a:endParaRPr lang="en-US" dirty="0"/>
          </a:p>
          <a:p>
            <a:pPr defTabSz="457200">
              <a:lnSpc>
                <a:spcPct val="90000"/>
              </a:lnSpc>
            </a:pPr>
            <a:r>
              <a:rPr lang="en-US" dirty="0" err="1"/>
              <a:t>Regroupement</a:t>
            </a:r>
            <a:r>
              <a:rPr lang="en-US" dirty="0"/>
              <a:t> </a:t>
            </a:r>
            <a:r>
              <a:rPr lang="en-US" dirty="0" err="1"/>
              <a:t>d’incriminations</a:t>
            </a:r>
            <a:r>
              <a:rPr lang="en-US" dirty="0"/>
              <a:t> figurant dans le Code et dans les </a:t>
            </a:r>
            <a:r>
              <a:rPr lang="en-US" dirty="0" err="1"/>
              <a:t>lois</a:t>
            </a:r>
            <a:r>
              <a:rPr lang="en-US" dirty="0"/>
              <a:t> </a:t>
            </a:r>
            <a:r>
              <a:rPr lang="en-US" dirty="0" err="1"/>
              <a:t>particulières</a:t>
            </a:r>
            <a:r>
              <a:rPr lang="en-US" dirty="0"/>
              <a:t> (ex, </a:t>
            </a:r>
            <a:r>
              <a:rPr lang="en-US" dirty="0" err="1"/>
              <a:t>lois</a:t>
            </a:r>
            <a:r>
              <a:rPr lang="en-US" dirty="0"/>
              <a:t> anti-discrimination)</a:t>
            </a:r>
          </a:p>
          <a:p>
            <a:pPr defTabSz="457200">
              <a:lnSpc>
                <a:spcPct val="90000"/>
              </a:lnSpc>
            </a:pPr>
            <a:endParaRPr lang="en-US" dirty="0"/>
          </a:p>
          <a:p>
            <a:pPr defTabSz="457200">
              <a:lnSpc>
                <a:spcPct val="90000"/>
              </a:lnSpc>
            </a:pPr>
            <a:r>
              <a:rPr lang="en-US" dirty="0" err="1"/>
              <a:t>Réécriture</a:t>
            </a:r>
            <a:r>
              <a:rPr lang="en-US" dirty="0"/>
              <a:t> dans un souci de </a:t>
            </a:r>
            <a:r>
              <a:rPr lang="en-US" dirty="0" err="1"/>
              <a:t>lisibilité</a:t>
            </a:r>
            <a:r>
              <a:rPr lang="en-US" dirty="0"/>
              <a:t> et de </a:t>
            </a:r>
            <a:r>
              <a:rPr lang="en-US" dirty="0" err="1"/>
              <a:t>cohérence</a:t>
            </a:r>
            <a:r>
              <a:rPr lang="en-US" dirty="0"/>
              <a:t> dans la </a:t>
            </a:r>
            <a:r>
              <a:rPr lang="en-US" dirty="0" err="1"/>
              <a:t>présentation</a:t>
            </a:r>
            <a:r>
              <a:rPr lang="en-US" dirty="0"/>
              <a:t> - Adaptation et </a:t>
            </a:r>
            <a:r>
              <a:rPr lang="en-US" dirty="0" err="1"/>
              <a:t>modernisation</a:t>
            </a:r>
            <a:r>
              <a:rPr lang="en-US" dirty="0"/>
              <a:t> de la </a:t>
            </a:r>
            <a:r>
              <a:rPr lang="en-US" dirty="0" err="1"/>
              <a:t>terminologie</a:t>
            </a:r>
            <a:endParaRPr lang="en-US" dirty="0"/>
          </a:p>
          <a:p>
            <a:pPr defTabSz="457200">
              <a:lnSpc>
                <a:spcPct val="90000"/>
              </a:lnSpc>
            </a:pPr>
            <a:endParaRPr lang="en-US" sz="1400" dirty="0"/>
          </a:p>
          <a:p>
            <a:pPr defTabSz="457200">
              <a:lnSpc>
                <a:spcPct val="90000"/>
              </a:lnSpc>
            </a:pPr>
            <a:endParaRPr lang="en-US" sz="1400" dirty="0"/>
          </a:p>
        </p:txBody>
      </p:sp>
    </p:spTree>
    <p:extLst>
      <p:ext uri="{BB962C8B-B14F-4D97-AF65-F5344CB8AC3E}">
        <p14:creationId xmlns:p14="http://schemas.microsoft.com/office/powerpoint/2010/main" val="4221149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89857" y="1645920"/>
            <a:ext cx="2642159" cy="4470821"/>
          </a:xfrm>
        </p:spPr>
        <p:txBody>
          <a:bodyPr>
            <a:normAutofit/>
          </a:bodyPr>
          <a:lstStyle/>
          <a:p>
            <a:pPr algn="r"/>
            <a:r>
              <a:rPr lang="fr-BE" sz="3300">
                <a:solidFill>
                  <a:schemeClr val="tx1"/>
                </a:solidFill>
              </a:rPr>
              <a:t>Le nouveau Livre II – Généralités (suite)  </a:t>
            </a:r>
          </a:p>
        </p:txBody>
      </p:sp>
      <p:sp>
        <p:nvSpPr>
          <p:cNvPr id="38" name="Rectangle 37">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5</a:t>
            </a:fld>
            <a:endParaRPr lang="nl-BE"/>
          </a:p>
        </p:txBody>
      </p:sp>
      <p:sp>
        <p:nvSpPr>
          <p:cNvPr id="18"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275857" y="836712"/>
            <a:ext cx="5868143" cy="6741368"/>
          </a:xfrm>
        </p:spPr>
        <p:txBody>
          <a:bodyPr>
            <a:normAutofit/>
          </a:bodyPr>
          <a:lstStyle/>
          <a:p>
            <a:pPr>
              <a:lnSpc>
                <a:spcPct val="90000"/>
              </a:lnSpc>
            </a:pPr>
            <a:endParaRPr lang="nl-BE" sz="1400" i="1" dirty="0"/>
          </a:p>
          <a:p>
            <a:pPr>
              <a:lnSpc>
                <a:spcPct val="90000"/>
              </a:lnSpc>
            </a:pPr>
            <a:r>
              <a:rPr lang="nl-BE" dirty="0" err="1"/>
              <a:t>Améliorations</a:t>
            </a:r>
            <a:r>
              <a:rPr lang="nl-BE" dirty="0"/>
              <a:t> </a:t>
            </a:r>
            <a:r>
              <a:rPr lang="nl-BE" dirty="0" err="1"/>
              <a:t>ou</a:t>
            </a:r>
            <a:r>
              <a:rPr lang="nl-BE" dirty="0"/>
              <a:t> </a:t>
            </a:r>
            <a:r>
              <a:rPr lang="nl-BE" dirty="0" err="1"/>
              <a:t>modifications</a:t>
            </a:r>
            <a:r>
              <a:rPr lang="nl-BE" dirty="0"/>
              <a:t> </a:t>
            </a:r>
            <a:r>
              <a:rPr lang="nl-BE" dirty="0" err="1"/>
              <a:t>proposées</a:t>
            </a:r>
            <a:r>
              <a:rPr lang="nl-BE" dirty="0"/>
              <a:t> dans la </a:t>
            </a:r>
            <a:r>
              <a:rPr lang="nl-BE" dirty="0" err="1"/>
              <a:t>mesure</a:t>
            </a:r>
            <a:r>
              <a:rPr lang="nl-BE" dirty="0"/>
              <a:t> du </a:t>
            </a:r>
            <a:r>
              <a:rPr lang="nl-BE" dirty="0" err="1"/>
              <a:t>possible</a:t>
            </a:r>
            <a:r>
              <a:rPr lang="nl-BE" dirty="0"/>
              <a:t> </a:t>
            </a:r>
          </a:p>
          <a:p>
            <a:pPr>
              <a:lnSpc>
                <a:spcPct val="90000"/>
              </a:lnSpc>
            </a:pPr>
            <a:endParaRPr lang="nl-BE" dirty="0"/>
          </a:p>
          <a:p>
            <a:pPr>
              <a:lnSpc>
                <a:spcPct val="90000"/>
              </a:lnSpc>
            </a:pPr>
            <a:r>
              <a:rPr lang="nl-BE" dirty="0"/>
              <a:t>Instrument </a:t>
            </a:r>
            <a:r>
              <a:rPr lang="nl-BE" dirty="0" err="1"/>
              <a:t>d’appréciation</a:t>
            </a:r>
            <a:r>
              <a:rPr lang="nl-BE" dirty="0"/>
              <a:t> du </a:t>
            </a:r>
            <a:r>
              <a:rPr lang="nl-BE" dirty="0" err="1"/>
              <a:t>caractère</a:t>
            </a:r>
            <a:r>
              <a:rPr lang="nl-BE" dirty="0"/>
              <a:t> </a:t>
            </a:r>
            <a:r>
              <a:rPr lang="nl-BE" dirty="0" err="1"/>
              <a:t>punissable</a:t>
            </a:r>
            <a:r>
              <a:rPr lang="nl-BE" dirty="0"/>
              <a:t> et instrument </a:t>
            </a:r>
            <a:r>
              <a:rPr lang="nl-BE" dirty="0" err="1"/>
              <a:t>d’évaluation</a:t>
            </a:r>
            <a:r>
              <a:rPr lang="nl-BE" dirty="0"/>
              <a:t> du </a:t>
            </a:r>
            <a:r>
              <a:rPr lang="nl-BE" dirty="0" err="1"/>
              <a:t>degré</a:t>
            </a:r>
            <a:r>
              <a:rPr lang="nl-BE" dirty="0"/>
              <a:t> des </a:t>
            </a:r>
            <a:r>
              <a:rPr lang="nl-BE" dirty="0" err="1"/>
              <a:t>peines</a:t>
            </a:r>
            <a:r>
              <a:rPr lang="nl-BE" dirty="0"/>
              <a:t> </a:t>
            </a:r>
          </a:p>
          <a:p>
            <a:pPr>
              <a:lnSpc>
                <a:spcPct val="90000"/>
              </a:lnSpc>
            </a:pPr>
            <a:endParaRPr lang="nl-BE" dirty="0"/>
          </a:p>
          <a:p>
            <a:pPr>
              <a:lnSpc>
                <a:spcPct val="90000"/>
              </a:lnSpc>
            </a:pPr>
            <a:r>
              <a:rPr lang="nl-BE" dirty="0" err="1"/>
              <a:t>Dépénalisation</a:t>
            </a:r>
            <a:r>
              <a:rPr lang="nl-BE" dirty="0"/>
              <a:t> de </a:t>
            </a:r>
            <a:r>
              <a:rPr lang="nl-BE" dirty="0" err="1"/>
              <a:t>certaines</a:t>
            </a:r>
            <a:r>
              <a:rPr lang="nl-BE" dirty="0"/>
              <a:t> </a:t>
            </a:r>
            <a:r>
              <a:rPr lang="nl-BE" dirty="0" err="1"/>
              <a:t>contraventions</a:t>
            </a:r>
            <a:endParaRPr lang="nl-BE" dirty="0"/>
          </a:p>
          <a:p>
            <a:pPr>
              <a:lnSpc>
                <a:spcPct val="90000"/>
              </a:lnSpc>
            </a:pPr>
            <a:endParaRPr lang="nl-BE" dirty="0"/>
          </a:p>
          <a:p>
            <a:pPr>
              <a:lnSpc>
                <a:spcPct val="90000"/>
              </a:lnSpc>
            </a:pPr>
            <a:r>
              <a:rPr lang="nl-BE" dirty="0"/>
              <a:t>Abandon de la </a:t>
            </a:r>
            <a:r>
              <a:rPr lang="nl-BE" dirty="0" err="1"/>
              <a:t>figure</a:t>
            </a:r>
            <a:r>
              <a:rPr lang="nl-BE" dirty="0"/>
              <a:t> du </a:t>
            </a:r>
            <a:r>
              <a:rPr lang="nl-BE" dirty="0" err="1"/>
              <a:t>délit</a:t>
            </a:r>
            <a:r>
              <a:rPr lang="nl-BE" dirty="0"/>
              <a:t> </a:t>
            </a:r>
            <a:r>
              <a:rPr lang="nl-BE" dirty="0" err="1"/>
              <a:t>sur</a:t>
            </a:r>
            <a:r>
              <a:rPr lang="nl-BE" dirty="0"/>
              <a:t> </a:t>
            </a:r>
            <a:r>
              <a:rPr lang="nl-BE" dirty="0" err="1"/>
              <a:t>plainte</a:t>
            </a:r>
            <a:endParaRPr lang="nl-BE" dirty="0"/>
          </a:p>
          <a:p>
            <a:pPr>
              <a:lnSpc>
                <a:spcPct val="90000"/>
              </a:lnSpc>
            </a:pPr>
            <a:endParaRPr lang="nl-BE" dirty="0"/>
          </a:p>
          <a:p>
            <a:pPr>
              <a:lnSpc>
                <a:spcPct val="90000"/>
              </a:lnSpc>
            </a:pPr>
            <a:r>
              <a:rPr lang="nl-BE" dirty="0" err="1"/>
              <a:t>Définitions</a:t>
            </a:r>
            <a:r>
              <a:rPr lang="nl-BE" dirty="0"/>
              <a:t> de </a:t>
            </a:r>
            <a:r>
              <a:rPr lang="nl-BE" dirty="0" err="1"/>
              <a:t>certaines</a:t>
            </a:r>
            <a:r>
              <a:rPr lang="nl-BE" dirty="0"/>
              <a:t> </a:t>
            </a:r>
            <a:r>
              <a:rPr lang="nl-BE" dirty="0" err="1"/>
              <a:t>notions</a:t>
            </a:r>
            <a:r>
              <a:rPr lang="nl-BE" dirty="0"/>
              <a:t> </a:t>
            </a:r>
            <a:r>
              <a:rPr lang="nl-BE" dirty="0" err="1"/>
              <a:t>applicables</a:t>
            </a:r>
            <a:r>
              <a:rPr lang="nl-BE" dirty="0"/>
              <a:t> </a:t>
            </a:r>
            <a:r>
              <a:rPr lang="nl-BE" dirty="0" err="1"/>
              <a:t>aux</a:t>
            </a:r>
            <a:r>
              <a:rPr lang="nl-BE" dirty="0"/>
              <a:t> </a:t>
            </a:r>
            <a:r>
              <a:rPr lang="nl-BE" dirty="0" err="1"/>
              <a:t>dispositions</a:t>
            </a:r>
            <a:r>
              <a:rPr lang="nl-BE" dirty="0"/>
              <a:t> du </a:t>
            </a:r>
            <a:r>
              <a:rPr lang="nl-BE" dirty="0" err="1"/>
              <a:t>Livre</a:t>
            </a:r>
            <a:r>
              <a:rPr lang="nl-BE" dirty="0"/>
              <a:t> II dans </a:t>
            </a:r>
            <a:r>
              <a:rPr lang="nl-BE" dirty="0" err="1"/>
              <a:t>un</a:t>
            </a:r>
            <a:r>
              <a:rPr lang="nl-BE" dirty="0"/>
              <a:t> </a:t>
            </a:r>
            <a:r>
              <a:rPr lang="nl-BE" dirty="0" err="1"/>
              <a:t>titre</a:t>
            </a:r>
            <a:r>
              <a:rPr lang="nl-BE" dirty="0"/>
              <a:t> préliminaire  </a:t>
            </a:r>
          </a:p>
          <a:p>
            <a:pPr>
              <a:lnSpc>
                <a:spcPct val="90000"/>
              </a:lnSpc>
            </a:pPr>
            <a:endParaRPr lang="nl-BE" sz="1400" i="1" dirty="0"/>
          </a:p>
        </p:txBody>
      </p:sp>
    </p:spTree>
    <p:extLst>
      <p:ext uri="{BB962C8B-B14F-4D97-AF65-F5344CB8AC3E}">
        <p14:creationId xmlns:p14="http://schemas.microsoft.com/office/powerpoint/2010/main" val="3596133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20331F6A-DA09-422D-8CED-00C0B4585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07C2F65-00C4-451C-8BFA-E765DEC17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0549" y="0"/>
            <a:ext cx="241173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868876" y="1447799"/>
            <a:ext cx="2048594" cy="4766734"/>
          </a:xfrm>
        </p:spPr>
        <p:txBody>
          <a:bodyPr anchor="t">
            <a:normAutofit/>
          </a:bodyPr>
          <a:lstStyle/>
          <a:p>
            <a:r>
              <a:rPr lang="fr-BE" sz="1800" dirty="0">
                <a:solidFill>
                  <a:schemeClr val="tx1"/>
                </a:solidFill>
              </a:rPr>
              <a:t>Le nouveau Livre II  </a:t>
            </a:r>
            <a:br>
              <a:rPr lang="fr-BE" sz="2200" dirty="0">
                <a:solidFill>
                  <a:schemeClr val="tx1"/>
                </a:solidFill>
              </a:rPr>
            </a:br>
            <a:br>
              <a:rPr lang="fr-BE" sz="2200" dirty="0">
                <a:solidFill>
                  <a:schemeClr val="tx1"/>
                </a:solidFill>
              </a:rPr>
            </a:br>
            <a:r>
              <a:rPr lang="fr-BE" sz="2200" b="1" dirty="0">
                <a:solidFill>
                  <a:schemeClr val="tx1"/>
                </a:solidFill>
              </a:rPr>
              <a:t>Adaptations au nouveau Livre I</a:t>
            </a:r>
          </a:p>
        </p:txBody>
      </p:sp>
      <p:sp>
        <p:nvSpPr>
          <p:cNvPr id="88" name="Rectangle 87">
            <a:extLst>
              <a:ext uri="{FF2B5EF4-FFF2-40B4-BE49-F238E27FC236}">
                <a16:creationId xmlns:a16="http://schemas.microsoft.com/office/drawing/2014/main" id="{50DDF752-B2A6-49DC-B474-8E1F71AFF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3644" y="0"/>
            <a:ext cx="1078992" cy="6858000"/>
          </a:xfrm>
          <a:prstGeom prst="rect">
            <a:avLst/>
          </a:prstGeom>
          <a:solidFill>
            <a:schemeClr val="bg2">
              <a:lumMod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298816" y="295729"/>
            <a:ext cx="628649" cy="767687"/>
          </a:xfrm>
        </p:spPr>
        <p:txBody>
          <a:bodyPr>
            <a:normAutofit/>
          </a:bodyPr>
          <a:lstStyle/>
          <a:p>
            <a:pPr>
              <a:spcAft>
                <a:spcPts val="600"/>
              </a:spcAft>
            </a:pPr>
            <a:fld id="{936F8E82-FA06-4262-BC24-5C54F77931AE}" type="slidenum">
              <a:rPr lang="nl-BE"/>
              <a:pPr>
                <a:spcAft>
                  <a:spcPts val="600"/>
                </a:spcAft>
              </a:pPr>
              <a:t>6</a:t>
            </a:fld>
            <a:endParaRPr lang="nl-BE"/>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67544" y="295730"/>
            <a:ext cx="4986468" cy="6229614"/>
          </a:xfrm>
        </p:spPr>
        <p:txBody>
          <a:bodyPr anchor="t">
            <a:normAutofit lnSpcReduction="10000"/>
          </a:bodyPr>
          <a:lstStyle/>
          <a:p>
            <a:pPr>
              <a:lnSpc>
                <a:spcPct val="90000"/>
              </a:lnSpc>
            </a:pPr>
            <a:r>
              <a:rPr lang="nl-BE" sz="1800" dirty="0" err="1"/>
              <a:t>Indication</a:t>
            </a:r>
            <a:r>
              <a:rPr lang="nl-BE" sz="1800" dirty="0"/>
              <a:t> </a:t>
            </a:r>
            <a:r>
              <a:rPr lang="nl-BE" sz="1800" dirty="0" err="1"/>
              <a:t>explicite</a:t>
            </a:r>
            <a:r>
              <a:rPr lang="nl-BE" sz="1800" dirty="0"/>
              <a:t> de </a:t>
            </a:r>
            <a:r>
              <a:rPr lang="nl-BE" sz="1800" dirty="0" err="1"/>
              <a:t>l’élément</a:t>
            </a:r>
            <a:r>
              <a:rPr lang="nl-BE" sz="1800" dirty="0"/>
              <a:t> </a:t>
            </a:r>
            <a:r>
              <a:rPr lang="nl-BE" sz="1800" dirty="0" err="1"/>
              <a:t>moral</a:t>
            </a:r>
            <a:r>
              <a:rPr lang="nl-BE" sz="1800" dirty="0"/>
              <a:t> pour </a:t>
            </a:r>
            <a:r>
              <a:rPr lang="nl-BE" sz="1800" dirty="0" err="1"/>
              <a:t>chaque</a:t>
            </a:r>
            <a:r>
              <a:rPr lang="nl-BE" sz="1800" dirty="0"/>
              <a:t> </a:t>
            </a:r>
            <a:r>
              <a:rPr lang="nl-BE" sz="1800" dirty="0" err="1"/>
              <a:t>infraction</a:t>
            </a:r>
            <a:endParaRPr lang="nl-BE" sz="1800" dirty="0"/>
          </a:p>
          <a:p>
            <a:pPr>
              <a:lnSpc>
                <a:spcPct val="90000"/>
              </a:lnSpc>
            </a:pPr>
            <a:endParaRPr lang="nl-BE" sz="1800" dirty="0"/>
          </a:p>
          <a:p>
            <a:pPr>
              <a:lnSpc>
                <a:spcPct val="90000"/>
              </a:lnSpc>
            </a:pPr>
            <a:r>
              <a:rPr lang="nl-BE" sz="1800" dirty="0" err="1"/>
              <a:t>Distinction</a:t>
            </a:r>
            <a:r>
              <a:rPr lang="nl-BE" sz="1800" dirty="0"/>
              <a:t> “élément </a:t>
            </a:r>
            <a:r>
              <a:rPr lang="nl-BE" sz="1800" dirty="0" err="1"/>
              <a:t>aggravant</a:t>
            </a:r>
            <a:r>
              <a:rPr lang="nl-BE" sz="1800" dirty="0"/>
              <a:t>” (</a:t>
            </a:r>
            <a:r>
              <a:rPr lang="nl-BE" sz="1800" dirty="0" err="1"/>
              <a:t>peine</a:t>
            </a:r>
            <a:r>
              <a:rPr lang="nl-BE" sz="1800" dirty="0"/>
              <a:t> </a:t>
            </a:r>
            <a:r>
              <a:rPr lang="nl-BE" sz="1800" dirty="0" err="1"/>
              <a:t>d’un</a:t>
            </a:r>
            <a:r>
              <a:rPr lang="nl-BE" sz="1800" dirty="0"/>
              <a:t> niveau plus </a:t>
            </a:r>
            <a:r>
              <a:rPr lang="nl-BE" sz="1800" dirty="0" err="1"/>
              <a:t>élevé</a:t>
            </a:r>
            <a:r>
              <a:rPr lang="nl-BE" sz="1800" dirty="0"/>
              <a:t>) et “facteur </a:t>
            </a:r>
            <a:r>
              <a:rPr lang="nl-BE" sz="1800" dirty="0" err="1"/>
              <a:t>aggravant</a:t>
            </a:r>
            <a:r>
              <a:rPr lang="nl-BE" sz="1800" dirty="0"/>
              <a:t>” (</a:t>
            </a:r>
            <a:r>
              <a:rPr lang="nl-BE" sz="1800" dirty="0" err="1"/>
              <a:t>circonstance</a:t>
            </a:r>
            <a:r>
              <a:rPr lang="nl-BE" sz="1800" dirty="0"/>
              <a:t> que </a:t>
            </a:r>
            <a:r>
              <a:rPr lang="nl-BE" sz="1800" dirty="0" err="1"/>
              <a:t>le</a:t>
            </a:r>
            <a:r>
              <a:rPr lang="nl-BE" sz="1800" dirty="0"/>
              <a:t> </a:t>
            </a:r>
            <a:r>
              <a:rPr lang="nl-BE" sz="1800" dirty="0" err="1"/>
              <a:t>juge</a:t>
            </a:r>
            <a:r>
              <a:rPr lang="nl-BE" sz="1800" dirty="0"/>
              <a:t> </a:t>
            </a:r>
            <a:r>
              <a:rPr lang="nl-BE" sz="1800" dirty="0" err="1"/>
              <a:t>doit</a:t>
            </a:r>
            <a:r>
              <a:rPr lang="nl-BE" sz="1800" dirty="0"/>
              <a:t> </a:t>
            </a:r>
            <a:r>
              <a:rPr lang="nl-BE" sz="1800" dirty="0" err="1"/>
              <a:t>prendre</a:t>
            </a:r>
            <a:r>
              <a:rPr lang="nl-BE" sz="1800" dirty="0"/>
              <a:t> en </a:t>
            </a:r>
            <a:r>
              <a:rPr lang="nl-BE" sz="1800" dirty="0" err="1"/>
              <a:t>considération</a:t>
            </a:r>
            <a:r>
              <a:rPr lang="nl-BE" sz="1800" dirty="0"/>
              <a:t> pour </a:t>
            </a:r>
            <a:r>
              <a:rPr lang="nl-BE" sz="1800" dirty="0" err="1"/>
              <a:t>le</a:t>
            </a:r>
            <a:r>
              <a:rPr lang="nl-BE" sz="1800" dirty="0"/>
              <a:t> </a:t>
            </a:r>
            <a:r>
              <a:rPr lang="nl-BE" sz="1800" dirty="0" err="1"/>
              <a:t>choix</a:t>
            </a:r>
            <a:r>
              <a:rPr lang="nl-BE" sz="1800" dirty="0"/>
              <a:t> et </a:t>
            </a:r>
            <a:r>
              <a:rPr lang="nl-BE" sz="1800" dirty="0" err="1"/>
              <a:t>le</a:t>
            </a:r>
            <a:r>
              <a:rPr lang="nl-BE" sz="1800" dirty="0"/>
              <a:t> </a:t>
            </a:r>
            <a:r>
              <a:rPr lang="nl-BE" sz="1800" dirty="0" err="1"/>
              <a:t>degré</a:t>
            </a:r>
            <a:r>
              <a:rPr lang="nl-BE" sz="1800" dirty="0"/>
              <a:t> de la </a:t>
            </a:r>
            <a:r>
              <a:rPr lang="nl-BE" sz="1800" dirty="0" err="1"/>
              <a:t>peine</a:t>
            </a:r>
            <a:r>
              <a:rPr lang="nl-BE" sz="1800" dirty="0"/>
              <a:t>)</a:t>
            </a:r>
          </a:p>
          <a:p>
            <a:pPr>
              <a:lnSpc>
                <a:spcPct val="90000"/>
              </a:lnSpc>
            </a:pPr>
            <a:endParaRPr lang="nl-BE" sz="1800" dirty="0"/>
          </a:p>
          <a:p>
            <a:pPr>
              <a:lnSpc>
                <a:spcPct val="90000"/>
              </a:lnSpc>
            </a:pPr>
            <a:r>
              <a:rPr lang="nl-BE" sz="1800" dirty="0"/>
              <a:t>Adaptation et </a:t>
            </a:r>
            <a:r>
              <a:rPr lang="nl-BE" sz="1800" dirty="0" err="1"/>
              <a:t>conversion</a:t>
            </a:r>
            <a:r>
              <a:rPr lang="nl-BE" sz="1800" dirty="0"/>
              <a:t> des </a:t>
            </a:r>
            <a:r>
              <a:rPr lang="nl-BE" sz="1800" dirty="0" err="1"/>
              <a:t>peines</a:t>
            </a:r>
            <a:r>
              <a:rPr lang="nl-BE" sz="1800" dirty="0"/>
              <a:t> en </a:t>
            </a:r>
            <a:r>
              <a:rPr lang="nl-BE" sz="1800" dirty="0" err="1"/>
              <a:t>fonction</a:t>
            </a:r>
            <a:r>
              <a:rPr lang="nl-BE" sz="1800" dirty="0"/>
              <a:t> de </a:t>
            </a:r>
            <a:r>
              <a:rPr lang="nl-BE" sz="1800" dirty="0" err="1"/>
              <a:t>l’échelle</a:t>
            </a:r>
            <a:r>
              <a:rPr lang="nl-BE" sz="1800" dirty="0"/>
              <a:t> des </a:t>
            </a:r>
            <a:r>
              <a:rPr lang="nl-BE" sz="1800" dirty="0" err="1"/>
              <a:t>niveaux</a:t>
            </a:r>
            <a:r>
              <a:rPr lang="nl-BE" sz="1800" dirty="0"/>
              <a:t> de </a:t>
            </a:r>
            <a:r>
              <a:rPr lang="nl-BE" sz="1800" dirty="0" err="1"/>
              <a:t>peine</a:t>
            </a:r>
            <a:r>
              <a:rPr lang="nl-BE" sz="1800" dirty="0"/>
              <a:t> </a:t>
            </a:r>
            <a:r>
              <a:rPr lang="nl-BE" sz="1800" dirty="0" err="1"/>
              <a:t>telle</a:t>
            </a:r>
            <a:r>
              <a:rPr lang="nl-BE" sz="1800" dirty="0"/>
              <a:t> que </a:t>
            </a:r>
            <a:r>
              <a:rPr lang="nl-BE" sz="1800" dirty="0" err="1"/>
              <a:t>prévue</a:t>
            </a:r>
            <a:r>
              <a:rPr lang="nl-BE" sz="1800" dirty="0"/>
              <a:t> dans </a:t>
            </a:r>
            <a:r>
              <a:rPr lang="nl-BE" sz="1800" dirty="0" err="1"/>
              <a:t>le</a:t>
            </a:r>
            <a:r>
              <a:rPr lang="nl-BE" sz="1800" dirty="0"/>
              <a:t> </a:t>
            </a:r>
            <a:r>
              <a:rPr lang="nl-BE" sz="1800" dirty="0" err="1"/>
              <a:t>Livre</a:t>
            </a:r>
            <a:r>
              <a:rPr lang="nl-BE" sz="1800" dirty="0"/>
              <a:t> 1er (en tenant </a:t>
            </a:r>
            <a:r>
              <a:rPr lang="nl-BE" sz="1800" dirty="0" err="1"/>
              <a:t>compte</a:t>
            </a:r>
            <a:r>
              <a:rPr lang="nl-BE" sz="1800" dirty="0"/>
              <a:t> de la </a:t>
            </a:r>
            <a:r>
              <a:rPr lang="nl-BE" sz="1800" dirty="0" err="1"/>
              <a:t>correctionnalisation</a:t>
            </a:r>
            <a:r>
              <a:rPr lang="nl-BE" sz="1800" dirty="0"/>
              <a:t> </a:t>
            </a:r>
            <a:r>
              <a:rPr lang="nl-BE" sz="1800" dirty="0" err="1"/>
              <a:t>systématique</a:t>
            </a:r>
            <a:r>
              <a:rPr lang="nl-BE" sz="1800" dirty="0"/>
              <a:t> de </a:t>
            </a:r>
            <a:r>
              <a:rPr lang="nl-BE" sz="1800" dirty="0" err="1"/>
              <a:t>nombreux</a:t>
            </a:r>
            <a:r>
              <a:rPr lang="nl-BE" sz="1800" dirty="0"/>
              <a:t> crimes)</a:t>
            </a:r>
          </a:p>
          <a:p>
            <a:pPr>
              <a:lnSpc>
                <a:spcPct val="90000"/>
              </a:lnSpc>
            </a:pPr>
            <a:endParaRPr lang="nl-BE" sz="1800" dirty="0"/>
          </a:p>
          <a:p>
            <a:pPr>
              <a:lnSpc>
                <a:spcPct val="90000"/>
              </a:lnSpc>
            </a:pPr>
            <a:r>
              <a:rPr lang="nl-BE" sz="1800" dirty="0"/>
              <a:t>Le </a:t>
            </a:r>
            <a:r>
              <a:rPr lang="nl-BE" sz="1800" dirty="0" err="1"/>
              <a:t>cas</a:t>
            </a:r>
            <a:r>
              <a:rPr lang="nl-BE" sz="1800" dirty="0"/>
              <a:t> </a:t>
            </a:r>
            <a:r>
              <a:rPr lang="nl-BE" sz="1800" dirty="0" err="1"/>
              <a:t>échéant</a:t>
            </a:r>
            <a:r>
              <a:rPr lang="nl-BE" sz="1800" dirty="0"/>
              <a:t>, </a:t>
            </a:r>
            <a:r>
              <a:rPr lang="nl-BE" sz="1800" dirty="0" err="1"/>
              <a:t>cause</a:t>
            </a:r>
            <a:r>
              <a:rPr lang="nl-BE" sz="1800" dirty="0"/>
              <a:t> de </a:t>
            </a:r>
            <a:r>
              <a:rPr lang="nl-BE" sz="1800" dirty="0" err="1"/>
              <a:t>justification</a:t>
            </a:r>
            <a:r>
              <a:rPr lang="nl-BE" sz="1800" dirty="0"/>
              <a:t> </a:t>
            </a:r>
            <a:r>
              <a:rPr lang="nl-BE" sz="1800" dirty="0" err="1"/>
              <a:t>particulière</a:t>
            </a:r>
            <a:r>
              <a:rPr lang="nl-BE" sz="1800" dirty="0"/>
              <a:t> </a:t>
            </a:r>
            <a:r>
              <a:rPr lang="nl-BE" sz="1800" dirty="0" err="1"/>
              <a:t>ou</a:t>
            </a:r>
            <a:r>
              <a:rPr lang="nl-BE" sz="1800" dirty="0"/>
              <a:t> </a:t>
            </a:r>
            <a:r>
              <a:rPr lang="nl-BE" sz="1800" dirty="0" err="1"/>
              <a:t>cause</a:t>
            </a:r>
            <a:r>
              <a:rPr lang="nl-BE" sz="1800" dirty="0"/>
              <a:t> </a:t>
            </a:r>
            <a:r>
              <a:rPr lang="nl-BE" sz="1800" dirty="0" err="1"/>
              <a:t>d’excuse</a:t>
            </a:r>
            <a:endParaRPr lang="nl-BE" sz="1800" dirty="0"/>
          </a:p>
          <a:p>
            <a:pPr>
              <a:lnSpc>
                <a:spcPct val="90000"/>
              </a:lnSpc>
            </a:pPr>
            <a:endParaRPr lang="nl-BE" sz="1800" dirty="0"/>
          </a:p>
          <a:p>
            <a:pPr>
              <a:lnSpc>
                <a:spcPct val="90000"/>
              </a:lnSpc>
            </a:pPr>
            <a:r>
              <a:rPr lang="nl-BE" sz="1800" dirty="0" err="1"/>
              <a:t>Peines</a:t>
            </a:r>
            <a:r>
              <a:rPr lang="nl-BE" sz="1800" dirty="0"/>
              <a:t> accessoires </a:t>
            </a:r>
            <a:r>
              <a:rPr lang="nl-BE" sz="1800" dirty="0" err="1"/>
              <a:t>le</a:t>
            </a:r>
            <a:r>
              <a:rPr lang="nl-BE" sz="1800" dirty="0"/>
              <a:t> </a:t>
            </a:r>
            <a:r>
              <a:rPr lang="nl-BE" sz="1800" dirty="0" err="1"/>
              <a:t>cas</a:t>
            </a:r>
            <a:r>
              <a:rPr lang="nl-BE" sz="1800" dirty="0"/>
              <a:t> </a:t>
            </a:r>
            <a:r>
              <a:rPr lang="nl-BE" sz="1800" dirty="0" err="1"/>
              <a:t>échéant</a:t>
            </a:r>
            <a:r>
              <a:rPr lang="nl-BE" sz="1800" dirty="0"/>
              <a:t> </a:t>
            </a:r>
            <a:r>
              <a:rPr lang="nl-BE" sz="1800" dirty="0" err="1"/>
              <a:t>prévues</a:t>
            </a:r>
            <a:endParaRPr lang="nl-BE" sz="1800" dirty="0"/>
          </a:p>
          <a:p>
            <a:pPr>
              <a:lnSpc>
                <a:spcPct val="90000"/>
              </a:lnSpc>
            </a:pPr>
            <a:endParaRPr lang="nl-BE" sz="1400" i="1" dirty="0"/>
          </a:p>
        </p:txBody>
      </p:sp>
    </p:spTree>
    <p:extLst>
      <p:ext uri="{BB962C8B-B14F-4D97-AF65-F5344CB8AC3E}">
        <p14:creationId xmlns:p14="http://schemas.microsoft.com/office/powerpoint/2010/main" val="29058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0" y="0"/>
            <a:ext cx="7055380" cy="528010"/>
          </a:xfrm>
        </p:spPr>
        <p:txBody>
          <a:bodyPr/>
          <a:lstStyle/>
          <a:p>
            <a:r>
              <a:rPr lang="fr-BE" sz="2000" dirty="0"/>
              <a:t>Livre II</a:t>
            </a:r>
            <a:br>
              <a:rPr lang="fr-BE" sz="2000" dirty="0"/>
            </a:br>
            <a:r>
              <a:rPr lang="nl-BE" sz="2000" dirty="0"/>
              <a:t>Art. 7. </a:t>
            </a:r>
            <a:r>
              <a:rPr lang="nl-BE" sz="2000" dirty="0" err="1"/>
              <a:t>L’élément</a:t>
            </a:r>
            <a:r>
              <a:rPr lang="nl-BE" sz="2000" dirty="0"/>
              <a:t> </a:t>
            </a:r>
            <a:r>
              <a:rPr lang="nl-BE" sz="2000" dirty="0" err="1"/>
              <a:t>moral</a:t>
            </a:r>
            <a:r>
              <a:rPr lang="nl-BE" sz="2000" dirty="0"/>
              <a:t> - 	</a:t>
            </a:r>
            <a:r>
              <a:rPr lang="nl-BE" sz="2000" dirty="0" err="1"/>
              <a:t>Exemples</a:t>
            </a:r>
            <a:r>
              <a:rPr lang="nl-BE" sz="2000" dirty="0"/>
              <a:t> </a:t>
            </a:r>
            <a:br>
              <a:rPr lang="nl-BE" sz="105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818816" y="644644"/>
            <a:ext cx="7425592" cy="5880702"/>
          </a:xfrm>
        </p:spPr>
        <p:txBody>
          <a:bodyPr>
            <a:noAutofit/>
          </a:bodyPr>
          <a:lstStyle/>
          <a:p>
            <a:pPr marL="0" indent="0">
              <a:buNone/>
            </a:pPr>
            <a:endParaRPr lang="nl-BE" dirty="0">
              <a:solidFill>
                <a:srgbClr val="FFFF00"/>
              </a:solidFill>
            </a:endParaRPr>
          </a:p>
          <a:p>
            <a:pPr marL="0" indent="0">
              <a:buNone/>
            </a:pPr>
            <a:endParaRPr lang="nl-BE" dirty="0">
              <a:solidFill>
                <a:srgbClr val="FFFF00"/>
              </a:solidFill>
            </a:endParaRPr>
          </a:p>
          <a:p>
            <a:pPr marL="0" indent="0">
              <a:buNone/>
            </a:pPr>
            <a:r>
              <a:rPr lang="nl-BE" dirty="0">
                <a:solidFill>
                  <a:srgbClr val="FFFF00"/>
                </a:solidFill>
              </a:rPr>
              <a:t>1° </a:t>
            </a:r>
            <a:r>
              <a:rPr lang="nl-BE" dirty="0" err="1">
                <a:solidFill>
                  <a:srgbClr val="FFFF00"/>
                </a:solidFill>
              </a:rPr>
              <a:t>Infraction</a:t>
            </a:r>
            <a:r>
              <a:rPr lang="nl-BE" dirty="0">
                <a:solidFill>
                  <a:srgbClr val="FFFF00"/>
                </a:solidFill>
              </a:rPr>
              <a:t> réglementaire (</a:t>
            </a:r>
            <a:r>
              <a:rPr lang="nl-BE" dirty="0" err="1">
                <a:solidFill>
                  <a:srgbClr val="FFFF00"/>
                </a:solidFill>
              </a:rPr>
              <a:t>conscience</a:t>
            </a:r>
            <a:r>
              <a:rPr lang="nl-BE" dirty="0">
                <a:solidFill>
                  <a:srgbClr val="FFFF00"/>
                </a:solidFill>
              </a:rPr>
              <a:t> </a:t>
            </a:r>
            <a:r>
              <a:rPr lang="nl-BE" dirty="0" err="1">
                <a:solidFill>
                  <a:srgbClr val="FFFF00"/>
                </a:solidFill>
              </a:rPr>
              <a:t>d’agir</a:t>
            </a:r>
            <a:r>
              <a:rPr lang="nl-BE" dirty="0">
                <a:solidFill>
                  <a:srgbClr val="FFFF00"/>
                </a:solidFill>
              </a:rPr>
              <a:t> et libre </a:t>
            </a:r>
            <a:r>
              <a:rPr lang="nl-BE" dirty="0" err="1">
                <a:solidFill>
                  <a:srgbClr val="FFFF00"/>
                </a:solidFill>
              </a:rPr>
              <a:t>arbirtre</a:t>
            </a:r>
            <a:r>
              <a:rPr lang="nl-BE" dirty="0">
                <a:solidFill>
                  <a:srgbClr val="FFFF00"/>
                </a:solidFill>
              </a:rPr>
              <a:t>) :</a:t>
            </a:r>
          </a:p>
          <a:p>
            <a:pPr marL="0" indent="0">
              <a:buNone/>
            </a:pPr>
            <a:endParaRPr lang="nl-BE" dirty="0">
              <a:solidFill>
                <a:srgbClr val="FFFF00"/>
              </a:solidFill>
            </a:endParaRPr>
          </a:p>
          <a:p>
            <a:pPr marL="0" indent="0">
              <a:buNone/>
            </a:pPr>
            <a:r>
              <a:rPr lang="nl-BE" b="1" dirty="0" err="1"/>
              <a:t>Article</a:t>
            </a:r>
            <a:r>
              <a:rPr lang="nl-BE" b="1" dirty="0"/>
              <a:t> 277, 2° </a:t>
            </a:r>
            <a:r>
              <a:rPr lang="en-GB" b="1" dirty="0"/>
              <a:t>La transplantation </a:t>
            </a:r>
            <a:r>
              <a:rPr lang="en-GB" b="1" dirty="0" err="1"/>
              <a:t>ou</a:t>
            </a:r>
            <a:r>
              <a:rPr lang="en-GB" b="1" dirty="0"/>
              <a:t> </a:t>
            </a:r>
            <a:r>
              <a:rPr lang="en-GB" b="1" dirty="0" err="1"/>
              <a:t>l’utilisation</a:t>
            </a:r>
            <a:r>
              <a:rPr lang="en-GB" b="1" dirty="0"/>
              <a:t> </a:t>
            </a:r>
            <a:r>
              <a:rPr lang="en-GB" b="1" dirty="0" err="1"/>
              <a:t>illégales</a:t>
            </a:r>
            <a:r>
              <a:rPr lang="en-GB" b="1" dirty="0"/>
              <a:t> d’un </a:t>
            </a:r>
            <a:r>
              <a:rPr lang="en-GB" b="1" dirty="0" err="1"/>
              <a:t>organe</a:t>
            </a:r>
            <a:r>
              <a:rPr lang="en-GB" b="1" dirty="0"/>
              <a:t> </a:t>
            </a:r>
            <a:r>
              <a:rPr lang="en-GB" b="1" dirty="0" err="1"/>
              <a:t>humain</a:t>
            </a:r>
            <a:endParaRPr lang="en-GB" b="1" dirty="0"/>
          </a:p>
          <a:p>
            <a:pPr marL="0" indent="0">
              <a:buNone/>
            </a:pPr>
            <a:endParaRPr lang="nl-BE" b="1" dirty="0"/>
          </a:p>
          <a:p>
            <a:pPr marL="0" indent="0">
              <a:buNone/>
            </a:pPr>
            <a:r>
              <a:rPr lang="nl-BE" dirty="0"/>
              <a:t>La </a:t>
            </a:r>
            <a:r>
              <a:rPr lang="nl-BE" dirty="0" err="1"/>
              <a:t>transplantation</a:t>
            </a:r>
            <a:r>
              <a:rPr lang="nl-BE" dirty="0"/>
              <a:t> illégale </a:t>
            </a:r>
            <a:r>
              <a:rPr lang="nl-BE" dirty="0" err="1"/>
              <a:t>d’un</a:t>
            </a:r>
            <a:r>
              <a:rPr lang="nl-BE" dirty="0"/>
              <a:t> </a:t>
            </a:r>
            <a:r>
              <a:rPr lang="nl-BE" dirty="0" err="1"/>
              <a:t>organe</a:t>
            </a:r>
            <a:r>
              <a:rPr lang="nl-BE" dirty="0"/>
              <a:t> </a:t>
            </a:r>
            <a:r>
              <a:rPr lang="nl-BE" dirty="0" err="1"/>
              <a:t>humain</a:t>
            </a:r>
            <a:r>
              <a:rPr lang="nl-BE" dirty="0"/>
              <a:t> </a:t>
            </a:r>
            <a:r>
              <a:rPr lang="nl-BE" dirty="0" err="1"/>
              <a:t>consiste</a:t>
            </a:r>
            <a:r>
              <a:rPr lang="nl-BE" dirty="0"/>
              <a:t> :</a:t>
            </a:r>
          </a:p>
          <a:p>
            <a:pPr marL="0" indent="0">
              <a:buNone/>
            </a:pPr>
            <a:r>
              <a:rPr lang="nl-BE" dirty="0"/>
              <a:t>2° à transplanter </a:t>
            </a:r>
            <a:r>
              <a:rPr lang="nl-BE" dirty="0" err="1"/>
              <a:t>sur</a:t>
            </a:r>
            <a:r>
              <a:rPr lang="nl-BE" dirty="0"/>
              <a:t> </a:t>
            </a:r>
            <a:r>
              <a:rPr lang="nl-BE" dirty="0" err="1"/>
              <a:t>une</a:t>
            </a:r>
            <a:r>
              <a:rPr lang="nl-BE" dirty="0"/>
              <a:t> </a:t>
            </a:r>
            <a:r>
              <a:rPr lang="nl-BE" dirty="0" err="1"/>
              <a:t>personne</a:t>
            </a:r>
            <a:r>
              <a:rPr lang="nl-BE" dirty="0"/>
              <a:t> </a:t>
            </a:r>
            <a:r>
              <a:rPr lang="nl-BE" dirty="0" err="1"/>
              <a:t>un</a:t>
            </a:r>
            <a:r>
              <a:rPr lang="nl-BE" dirty="0"/>
              <a:t> </a:t>
            </a:r>
            <a:r>
              <a:rPr lang="nl-BE" dirty="0" err="1"/>
              <a:t>organe</a:t>
            </a:r>
            <a:r>
              <a:rPr lang="nl-BE" dirty="0"/>
              <a:t> </a:t>
            </a:r>
            <a:r>
              <a:rPr lang="nl-BE" dirty="0" err="1"/>
              <a:t>humain</a:t>
            </a:r>
            <a:r>
              <a:rPr lang="nl-BE" dirty="0"/>
              <a:t> sans y </a:t>
            </a:r>
            <a:r>
              <a:rPr lang="nl-BE" dirty="0" err="1"/>
              <a:t>être</a:t>
            </a:r>
            <a:r>
              <a:rPr lang="nl-BE" dirty="0"/>
              <a:t> </a:t>
            </a:r>
            <a:r>
              <a:rPr lang="nl-BE" dirty="0" err="1"/>
              <a:t>autorisé</a:t>
            </a:r>
            <a:r>
              <a:rPr lang="nl-BE" dirty="0"/>
              <a:t> par la </a:t>
            </a:r>
            <a:r>
              <a:rPr lang="nl-BE" dirty="0" err="1"/>
              <a:t>loi</a:t>
            </a:r>
            <a:r>
              <a:rPr lang="nl-BE" dirty="0"/>
              <a:t> </a:t>
            </a:r>
            <a:r>
              <a:rPr lang="nl-BE" dirty="0" err="1"/>
              <a:t>ou</a:t>
            </a:r>
            <a:r>
              <a:rPr lang="nl-BE" dirty="0"/>
              <a:t> en </a:t>
            </a:r>
            <a:r>
              <a:rPr lang="nl-BE" dirty="0" err="1"/>
              <a:t>dehors</a:t>
            </a:r>
            <a:r>
              <a:rPr lang="nl-BE" dirty="0"/>
              <a:t> </a:t>
            </a:r>
            <a:r>
              <a:rPr lang="nl-BE" dirty="0" err="1"/>
              <a:t>d’un</a:t>
            </a:r>
            <a:r>
              <a:rPr lang="nl-BE" dirty="0"/>
              <a:t> établissement de </a:t>
            </a:r>
            <a:r>
              <a:rPr lang="nl-BE" dirty="0" err="1"/>
              <a:t>soins</a:t>
            </a:r>
            <a:r>
              <a:rPr lang="nl-BE" dirty="0"/>
              <a:t> </a:t>
            </a:r>
            <a:r>
              <a:rPr lang="nl-BE" dirty="0" err="1"/>
              <a:t>autorisé</a:t>
            </a:r>
            <a:r>
              <a:rPr lang="nl-BE" dirty="0"/>
              <a:t> par la </a:t>
            </a:r>
            <a:r>
              <a:rPr lang="nl-BE" dirty="0" err="1"/>
              <a:t>loi</a:t>
            </a:r>
            <a:r>
              <a:rPr lang="nl-BE" dirty="0"/>
              <a:t> </a:t>
            </a: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7</a:t>
            </a:fld>
            <a:endParaRPr lang="nl-BE"/>
          </a:p>
        </p:txBody>
      </p:sp>
    </p:spTree>
    <p:extLst>
      <p:ext uri="{BB962C8B-B14F-4D97-AF65-F5344CB8AC3E}">
        <p14:creationId xmlns:p14="http://schemas.microsoft.com/office/powerpoint/2010/main" val="859323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818816" y="644644"/>
            <a:ext cx="7425592" cy="5880702"/>
          </a:xfrm>
        </p:spPr>
        <p:txBody>
          <a:bodyPr>
            <a:noAutofit/>
          </a:bodyPr>
          <a:lstStyle/>
          <a:p>
            <a:pPr marL="0" indent="0">
              <a:buNone/>
            </a:pPr>
            <a:endParaRPr lang="nl-BE" dirty="0">
              <a:solidFill>
                <a:srgbClr val="FFFF00"/>
              </a:solidFill>
            </a:endParaRPr>
          </a:p>
          <a:p>
            <a:pPr marL="0" indent="0">
              <a:buNone/>
            </a:pPr>
            <a:r>
              <a:rPr lang="nl-BE" dirty="0">
                <a:solidFill>
                  <a:srgbClr val="FFFF00"/>
                </a:solidFill>
              </a:rPr>
              <a:t>2° </a:t>
            </a:r>
            <a:r>
              <a:rPr lang="nl-BE" dirty="0" err="1">
                <a:solidFill>
                  <a:srgbClr val="FFFF00"/>
                </a:solidFill>
              </a:rPr>
              <a:t>Infraction</a:t>
            </a:r>
            <a:r>
              <a:rPr lang="nl-BE" dirty="0">
                <a:solidFill>
                  <a:srgbClr val="FFFF00"/>
                </a:solidFill>
              </a:rPr>
              <a:t> non </a:t>
            </a:r>
            <a:r>
              <a:rPr lang="nl-BE" dirty="0" err="1">
                <a:solidFill>
                  <a:srgbClr val="FFFF00"/>
                </a:solidFill>
              </a:rPr>
              <a:t>intentionnelle</a:t>
            </a:r>
            <a:r>
              <a:rPr lang="nl-BE" dirty="0">
                <a:solidFill>
                  <a:srgbClr val="FFFF00"/>
                </a:solidFill>
              </a:rPr>
              <a:t> (</a:t>
            </a:r>
            <a:r>
              <a:rPr lang="nl-BE" dirty="0" err="1">
                <a:solidFill>
                  <a:srgbClr val="FFFF00"/>
                </a:solidFill>
              </a:rPr>
              <a:t>faute</a:t>
            </a:r>
            <a:r>
              <a:rPr lang="nl-BE" dirty="0">
                <a:solidFill>
                  <a:srgbClr val="FFFF00"/>
                </a:solidFill>
              </a:rPr>
              <a:t> </a:t>
            </a:r>
            <a:r>
              <a:rPr lang="nl-BE" dirty="0" err="1">
                <a:solidFill>
                  <a:srgbClr val="FFFF00"/>
                </a:solidFill>
              </a:rPr>
              <a:t>lourde</a:t>
            </a:r>
            <a:r>
              <a:rPr lang="nl-BE" dirty="0">
                <a:solidFill>
                  <a:srgbClr val="FFFF00"/>
                </a:solidFill>
              </a:rPr>
              <a:t>)</a:t>
            </a:r>
          </a:p>
          <a:p>
            <a:pPr marL="0" indent="0">
              <a:buNone/>
            </a:pPr>
            <a:endParaRPr lang="nl-BE" dirty="0">
              <a:solidFill>
                <a:srgbClr val="FFFF00"/>
              </a:solidFill>
            </a:endParaRPr>
          </a:p>
          <a:p>
            <a:pPr marL="0" indent="0">
              <a:buNone/>
            </a:pPr>
            <a:r>
              <a:rPr lang="nl-BE" b="1" dirty="0" err="1"/>
              <a:t>Article</a:t>
            </a:r>
            <a:r>
              <a:rPr lang="nl-BE" b="1" dirty="0"/>
              <a:t> 106  </a:t>
            </a:r>
            <a:r>
              <a:rPr lang="nl-BE" b="1" dirty="0" err="1"/>
              <a:t>L’homicide</a:t>
            </a:r>
            <a:r>
              <a:rPr lang="nl-BE" b="1" dirty="0"/>
              <a:t> par </a:t>
            </a:r>
            <a:r>
              <a:rPr lang="nl-BE" b="1" dirty="0" err="1"/>
              <a:t>défaut</a:t>
            </a:r>
            <a:r>
              <a:rPr lang="nl-BE" b="1" dirty="0"/>
              <a:t> grave de </a:t>
            </a:r>
            <a:r>
              <a:rPr lang="nl-BE" b="1" dirty="0" err="1"/>
              <a:t>prévoyance</a:t>
            </a:r>
            <a:r>
              <a:rPr lang="nl-BE" b="1" dirty="0"/>
              <a:t> </a:t>
            </a:r>
            <a:r>
              <a:rPr lang="nl-BE" b="1" dirty="0" err="1"/>
              <a:t>ou</a:t>
            </a:r>
            <a:r>
              <a:rPr lang="nl-BE" b="1" dirty="0"/>
              <a:t> de </a:t>
            </a:r>
            <a:r>
              <a:rPr lang="nl-BE" b="1" dirty="0" err="1"/>
              <a:t>précaution</a:t>
            </a:r>
            <a:endParaRPr lang="nl-BE" b="1" dirty="0"/>
          </a:p>
          <a:p>
            <a:pPr marL="0" indent="0">
              <a:buNone/>
            </a:pPr>
            <a:r>
              <a:rPr lang="nl-BE" dirty="0" err="1"/>
              <a:t>L’homicide</a:t>
            </a:r>
            <a:r>
              <a:rPr lang="nl-BE" dirty="0"/>
              <a:t> </a:t>
            </a:r>
            <a:r>
              <a:rPr lang="nl-BE" dirty="0">
                <a:solidFill>
                  <a:srgbClr val="FFFF00"/>
                </a:solidFill>
              </a:rPr>
              <a:t>par </a:t>
            </a:r>
            <a:r>
              <a:rPr lang="nl-BE" dirty="0" err="1">
                <a:solidFill>
                  <a:srgbClr val="FFFF00"/>
                </a:solidFill>
              </a:rPr>
              <a:t>défaut</a:t>
            </a:r>
            <a:r>
              <a:rPr lang="nl-BE" dirty="0">
                <a:solidFill>
                  <a:srgbClr val="FFFF00"/>
                </a:solidFill>
              </a:rPr>
              <a:t> grave de </a:t>
            </a:r>
            <a:r>
              <a:rPr lang="nl-BE" dirty="0" err="1">
                <a:solidFill>
                  <a:srgbClr val="FFFF00"/>
                </a:solidFill>
              </a:rPr>
              <a:t>prévoyance</a:t>
            </a:r>
            <a:r>
              <a:rPr lang="nl-BE" dirty="0">
                <a:solidFill>
                  <a:srgbClr val="FFFF00"/>
                </a:solidFill>
              </a:rPr>
              <a:t> </a:t>
            </a:r>
            <a:r>
              <a:rPr lang="nl-BE" dirty="0" err="1">
                <a:solidFill>
                  <a:srgbClr val="FFFF00"/>
                </a:solidFill>
              </a:rPr>
              <a:t>ou</a:t>
            </a:r>
            <a:r>
              <a:rPr lang="nl-BE" dirty="0">
                <a:solidFill>
                  <a:srgbClr val="FFFF00"/>
                </a:solidFill>
              </a:rPr>
              <a:t> de </a:t>
            </a:r>
            <a:r>
              <a:rPr lang="nl-BE" dirty="0" err="1">
                <a:solidFill>
                  <a:srgbClr val="FFFF00"/>
                </a:solidFill>
              </a:rPr>
              <a:t>précaution</a:t>
            </a:r>
            <a:r>
              <a:rPr lang="nl-BE" dirty="0">
                <a:solidFill>
                  <a:srgbClr val="FFFF00"/>
                </a:solidFill>
              </a:rPr>
              <a:t> </a:t>
            </a:r>
            <a:r>
              <a:rPr lang="nl-BE" dirty="0" err="1"/>
              <a:t>est</a:t>
            </a:r>
            <a:r>
              <a:rPr lang="nl-BE" dirty="0"/>
              <a:t> </a:t>
            </a:r>
            <a:r>
              <a:rPr lang="nl-BE" dirty="0" err="1"/>
              <a:t>puni</a:t>
            </a:r>
            <a:r>
              <a:rPr lang="nl-BE" dirty="0"/>
              <a:t> </a:t>
            </a:r>
            <a:r>
              <a:rPr lang="nl-BE" dirty="0" err="1"/>
              <a:t>d’une</a:t>
            </a:r>
            <a:r>
              <a:rPr lang="nl-BE" dirty="0"/>
              <a:t> </a:t>
            </a:r>
            <a:r>
              <a:rPr lang="nl-BE" dirty="0" err="1"/>
              <a:t>peine</a:t>
            </a:r>
            <a:r>
              <a:rPr lang="nl-BE" dirty="0"/>
              <a:t> de niveau 2.</a:t>
            </a:r>
          </a:p>
          <a:p>
            <a:pPr marL="0" indent="0">
              <a:buNone/>
            </a:pPr>
            <a:endParaRPr lang="nl-BE" dirty="0"/>
          </a:p>
          <a:p>
            <a:pPr marL="0" indent="0">
              <a:buNone/>
            </a:pPr>
            <a:r>
              <a:rPr lang="nl-BE" b="1" dirty="0" err="1"/>
              <a:t>Article</a:t>
            </a:r>
            <a:r>
              <a:rPr lang="nl-BE" b="1" dirty="0"/>
              <a:t> 217  </a:t>
            </a:r>
            <a:r>
              <a:rPr lang="fr-FR" b="1" dirty="0"/>
              <a:t>L’atteinte à l’intégrité due à un défaut grave de prévoyance ou de précaution</a:t>
            </a:r>
            <a:endParaRPr lang="nl-BE" b="1" dirty="0"/>
          </a:p>
          <a:p>
            <a:pPr marL="0" indent="0" algn="just">
              <a:buNone/>
            </a:pPr>
            <a:r>
              <a:rPr lang="fr-FR" dirty="0"/>
              <a:t>L’atteinte, de quelque manière que ce soit, à l’intégrité du premier, deuxième ou troisième degré commise sur une autre personne en conséquence </a:t>
            </a:r>
            <a:r>
              <a:rPr lang="fr-FR" dirty="0">
                <a:solidFill>
                  <a:srgbClr val="FFFF00"/>
                </a:solidFill>
              </a:rPr>
              <a:t>d’un défaut grave de prévoyance et de précaution</a:t>
            </a:r>
            <a:r>
              <a:rPr lang="fr-FR" dirty="0"/>
              <a:t>, est punie d’une peine </a:t>
            </a:r>
            <a:r>
              <a:rPr lang="en-GB" dirty="0"/>
              <a:t>de </a:t>
            </a:r>
            <a:r>
              <a:rPr lang="en-GB" dirty="0" err="1"/>
              <a:t>niveau</a:t>
            </a:r>
            <a:r>
              <a:rPr lang="en-GB" dirty="0"/>
              <a:t> 1.</a:t>
            </a:r>
            <a:endParaRPr lang="nl-BE"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8</a:t>
            </a:fld>
            <a:endParaRPr lang="nl-BE"/>
          </a:p>
        </p:txBody>
      </p:sp>
      <p:sp>
        <p:nvSpPr>
          <p:cNvPr id="7" name="Titre 1">
            <a:extLst>
              <a:ext uri="{FF2B5EF4-FFF2-40B4-BE49-F238E27FC236}">
                <a16:creationId xmlns:a16="http://schemas.microsoft.com/office/drawing/2014/main" id="{7AAB0F8C-D7AB-02DD-1678-558DEDD72343}"/>
              </a:ext>
            </a:extLst>
          </p:cNvPr>
          <p:cNvSpPr txBox="1">
            <a:spLocks/>
          </p:cNvSpPr>
          <p:nvPr/>
        </p:nvSpPr>
        <p:spPr>
          <a:xfrm>
            <a:off x="0" y="0"/>
            <a:ext cx="7055380" cy="52801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sz="2000"/>
              <a:t>Livre II</a:t>
            </a:r>
            <a:br>
              <a:rPr lang="fr-BE" sz="2000"/>
            </a:br>
            <a:r>
              <a:rPr lang="nl-BE" sz="2000"/>
              <a:t>Art. 7. L’élément moral - 	Exemples </a:t>
            </a:r>
            <a:br>
              <a:rPr lang="nl-BE" sz="1050"/>
            </a:br>
            <a:br>
              <a:rPr lang="fr-BE" sz="2000"/>
            </a:br>
            <a:br>
              <a:rPr lang="fr-BE" sz="2000"/>
            </a:br>
            <a:br>
              <a:rPr lang="fr-BE" sz="2000"/>
            </a:br>
            <a:endParaRPr lang="fr-BE" sz="2000" dirty="0"/>
          </a:p>
        </p:txBody>
      </p:sp>
    </p:spTree>
    <p:extLst>
      <p:ext uri="{BB962C8B-B14F-4D97-AF65-F5344CB8AC3E}">
        <p14:creationId xmlns:p14="http://schemas.microsoft.com/office/powerpoint/2010/main" val="1199132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51520" y="873632"/>
            <a:ext cx="7929648" cy="5688632"/>
          </a:xfrm>
        </p:spPr>
        <p:txBody>
          <a:bodyPr>
            <a:noAutofit/>
          </a:bodyPr>
          <a:lstStyle/>
          <a:p>
            <a:pPr marL="0" indent="0">
              <a:buNone/>
            </a:pPr>
            <a:endParaRPr lang="nl-BE" dirty="0"/>
          </a:p>
          <a:p>
            <a:pPr marL="0" indent="0">
              <a:buNone/>
            </a:pPr>
            <a:r>
              <a:rPr lang="nl-BE" dirty="0">
                <a:solidFill>
                  <a:srgbClr val="FFFF00"/>
                </a:solidFill>
              </a:rPr>
              <a:t>3° </a:t>
            </a:r>
            <a:r>
              <a:rPr lang="nl-BE" dirty="0" err="1">
                <a:solidFill>
                  <a:srgbClr val="FFFF00"/>
                </a:solidFill>
              </a:rPr>
              <a:t>infraction</a:t>
            </a:r>
            <a:r>
              <a:rPr lang="nl-BE" dirty="0">
                <a:solidFill>
                  <a:srgbClr val="FFFF00"/>
                </a:solidFill>
              </a:rPr>
              <a:t> </a:t>
            </a:r>
            <a:r>
              <a:rPr lang="nl-BE" dirty="0" err="1">
                <a:solidFill>
                  <a:srgbClr val="FFFF00"/>
                </a:solidFill>
              </a:rPr>
              <a:t>intentionnelle</a:t>
            </a:r>
            <a:r>
              <a:rPr lang="nl-BE" dirty="0">
                <a:solidFill>
                  <a:srgbClr val="FFFF00"/>
                </a:solidFill>
              </a:rPr>
              <a:t> </a:t>
            </a:r>
            <a:r>
              <a:rPr lang="nl-BE" dirty="0" err="1">
                <a:solidFill>
                  <a:srgbClr val="FFFF00"/>
                </a:solidFill>
              </a:rPr>
              <a:t>requérant</a:t>
            </a:r>
            <a:r>
              <a:rPr lang="nl-BE" dirty="0">
                <a:solidFill>
                  <a:srgbClr val="FFFF00"/>
                </a:solidFill>
              </a:rPr>
              <a:t> </a:t>
            </a:r>
            <a:r>
              <a:rPr lang="nl-BE" dirty="0" err="1">
                <a:solidFill>
                  <a:srgbClr val="FFFF00"/>
                </a:solidFill>
              </a:rPr>
              <a:t>le</a:t>
            </a:r>
            <a:r>
              <a:rPr lang="nl-BE" dirty="0">
                <a:solidFill>
                  <a:srgbClr val="FFFF00"/>
                </a:solidFill>
              </a:rPr>
              <a:t> dol </a:t>
            </a:r>
            <a:r>
              <a:rPr lang="nl-BE" dirty="0" err="1">
                <a:solidFill>
                  <a:srgbClr val="FFFF00"/>
                </a:solidFill>
              </a:rPr>
              <a:t>général</a:t>
            </a:r>
            <a:r>
              <a:rPr lang="nl-BE" dirty="0">
                <a:solidFill>
                  <a:srgbClr val="FFFF00"/>
                </a:solidFill>
              </a:rPr>
              <a:t> :</a:t>
            </a:r>
          </a:p>
          <a:p>
            <a:pPr marL="0" lvl="0" indent="0" algn="just">
              <a:spcBef>
                <a:spcPts val="400"/>
              </a:spcBef>
              <a:spcAft>
                <a:spcPts val="400"/>
              </a:spcAft>
              <a:buNone/>
            </a:pPr>
            <a:r>
              <a:rPr lang="fr-FR" b="1" dirty="0">
                <a:effectLst/>
                <a:ea typeface="Calibri" panose="020F0502020204030204" pitchFamily="34" charset="0"/>
              </a:rPr>
              <a:t>Article </a:t>
            </a:r>
            <a:r>
              <a:rPr lang="fr-FR" b="1" dirty="0"/>
              <a:t>352</a:t>
            </a:r>
            <a:r>
              <a:rPr lang="fr-FR" b="1" dirty="0">
                <a:effectLst/>
                <a:ea typeface="Calibri" panose="020F0502020204030204" pitchFamily="34" charset="0"/>
              </a:rPr>
              <a:t> La violation du secret professionnel</a:t>
            </a:r>
          </a:p>
          <a:p>
            <a:pPr marL="0" indent="0" algn="just">
              <a:buNone/>
            </a:pPr>
            <a:r>
              <a:rPr lang="fr-FR" dirty="0"/>
              <a:t>« La violation du secret professionnel consiste pour une personne dépositaire, par état ou par profession, des secrets qu’on lui confie, qui, hors le cas où elle est appelée à rendre témoignage en justice ou devant une commission d’enquête parlementaire et celui où la loi l’oblige ou l’autorise à faire connaître ces secrets, à </a:t>
            </a:r>
            <a:r>
              <a:rPr lang="en-GB" dirty="0" err="1"/>
              <a:t>révéler</a:t>
            </a:r>
            <a:r>
              <a:rPr lang="en-GB" dirty="0"/>
              <a:t>, </a:t>
            </a:r>
            <a:r>
              <a:rPr lang="en-GB" dirty="0" err="1">
                <a:solidFill>
                  <a:srgbClr val="FFFF00"/>
                </a:solidFill>
              </a:rPr>
              <a:t>délibérément</a:t>
            </a:r>
            <a:r>
              <a:rPr lang="en-GB" dirty="0"/>
              <a:t>, </a:t>
            </a:r>
            <a:r>
              <a:rPr lang="en-GB" dirty="0" err="1"/>
              <a:t>ces</a:t>
            </a:r>
            <a:r>
              <a:rPr lang="en-GB" dirty="0"/>
              <a:t> secrets”</a:t>
            </a:r>
          </a:p>
          <a:p>
            <a:pPr marL="0" indent="0" algn="l">
              <a:buNone/>
            </a:pPr>
            <a:endParaRPr lang="en-GB" dirty="0"/>
          </a:p>
          <a:p>
            <a:pPr marL="0" lvl="0" indent="0" algn="just">
              <a:spcBef>
                <a:spcPts val="400"/>
              </a:spcBef>
              <a:spcAft>
                <a:spcPts val="400"/>
              </a:spcAft>
              <a:buNone/>
            </a:pPr>
            <a:r>
              <a:rPr lang="fr-FR" b="1" dirty="0">
                <a:effectLst/>
                <a:ea typeface="Calibri" panose="020F0502020204030204" pitchFamily="34" charset="0"/>
              </a:rPr>
              <a:t>Article 109 L’incitation au suicide </a:t>
            </a:r>
          </a:p>
          <a:p>
            <a:pPr marL="0" lvl="0" indent="0" algn="just">
              <a:spcBef>
                <a:spcPts val="400"/>
              </a:spcBef>
              <a:spcAft>
                <a:spcPts val="400"/>
              </a:spcAft>
              <a:buNone/>
            </a:pPr>
            <a:r>
              <a:rPr lang="fr-FR" dirty="0">
                <a:effectLst/>
                <a:ea typeface="Calibri" panose="020F0502020204030204" pitchFamily="34" charset="0"/>
              </a:rPr>
              <a:t>« L’incitation au suicide est l’accomplissement, </a:t>
            </a:r>
            <a:r>
              <a:rPr lang="fr-FR" dirty="0">
                <a:solidFill>
                  <a:srgbClr val="FFFF00"/>
                </a:solidFill>
                <a:effectLst/>
                <a:ea typeface="Calibri" panose="020F0502020204030204" pitchFamily="34" charset="0"/>
              </a:rPr>
              <a:t>délibérément</a:t>
            </a:r>
            <a:r>
              <a:rPr lang="fr-FR" dirty="0">
                <a:effectLst/>
                <a:ea typeface="Calibri" panose="020F0502020204030204" pitchFamily="34" charset="0"/>
              </a:rPr>
              <a:t>, d’un acte de nature à amener une personne à se donner la mort » ;</a:t>
            </a:r>
            <a:endParaRPr lang="en-GB" dirty="0">
              <a:effectLst/>
              <a:ea typeface="Calibri" panose="020F0502020204030204" pitchFamily="34" charset="0"/>
            </a:endParaRPr>
          </a:p>
          <a:p>
            <a:pPr marL="0" indent="0">
              <a:buNone/>
            </a:pPr>
            <a:endParaRPr lang="nl-BE" sz="1600"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9</a:t>
            </a:fld>
            <a:endParaRPr lang="nl-BE"/>
          </a:p>
        </p:txBody>
      </p:sp>
      <p:sp>
        <p:nvSpPr>
          <p:cNvPr id="8" name="Titre 1">
            <a:extLst>
              <a:ext uri="{FF2B5EF4-FFF2-40B4-BE49-F238E27FC236}">
                <a16:creationId xmlns:a16="http://schemas.microsoft.com/office/drawing/2014/main" id="{210D3A17-3B56-0A03-0313-32BCA75C1A17}"/>
              </a:ext>
            </a:extLst>
          </p:cNvPr>
          <p:cNvSpPr>
            <a:spLocks noGrp="1"/>
          </p:cNvSpPr>
          <p:nvPr>
            <p:ph type="title"/>
          </p:nvPr>
        </p:nvSpPr>
        <p:spPr>
          <a:xfrm>
            <a:off x="0" y="0"/>
            <a:ext cx="7055380" cy="528010"/>
          </a:xfrm>
        </p:spPr>
        <p:txBody>
          <a:bodyPr/>
          <a:lstStyle/>
          <a:p>
            <a:r>
              <a:rPr lang="fr-BE" sz="2000" dirty="0"/>
              <a:t>Livre II</a:t>
            </a:r>
            <a:br>
              <a:rPr lang="fr-BE" sz="2000" dirty="0"/>
            </a:br>
            <a:r>
              <a:rPr lang="nl-BE" sz="2000" dirty="0"/>
              <a:t>Art. 7. </a:t>
            </a:r>
            <a:r>
              <a:rPr lang="nl-BE" sz="2000" dirty="0" err="1"/>
              <a:t>L’élément</a:t>
            </a:r>
            <a:r>
              <a:rPr lang="nl-BE" sz="2000" dirty="0"/>
              <a:t> </a:t>
            </a:r>
            <a:r>
              <a:rPr lang="nl-BE" sz="2000" dirty="0" err="1"/>
              <a:t>moral</a:t>
            </a:r>
            <a:r>
              <a:rPr lang="nl-BE" sz="2000" dirty="0"/>
              <a:t> - 	</a:t>
            </a:r>
            <a:r>
              <a:rPr lang="nl-BE" sz="2000" dirty="0" err="1"/>
              <a:t>Exemples</a:t>
            </a:r>
            <a:r>
              <a:rPr lang="nl-BE" sz="2000" dirty="0"/>
              <a:t> </a:t>
            </a:r>
            <a:br>
              <a:rPr lang="nl-BE" sz="1050" dirty="0"/>
            </a:br>
            <a:br>
              <a:rPr lang="fr-BE" sz="2000" dirty="0"/>
            </a:br>
            <a:br>
              <a:rPr lang="fr-BE" sz="2000" dirty="0"/>
            </a:br>
            <a:br>
              <a:rPr lang="fr-BE" sz="2000" dirty="0"/>
            </a:br>
            <a:endParaRPr lang="fr-BE" sz="2000" dirty="0"/>
          </a:p>
        </p:txBody>
      </p:sp>
    </p:spTree>
    <p:extLst>
      <p:ext uri="{BB962C8B-B14F-4D97-AF65-F5344CB8AC3E}">
        <p14:creationId xmlns:p14="http://schemas.microsoft.com/office/powerpoint/2010/main" val="2347637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811622" y="584684"/>
            <a:ext cx="7576428" cy="5688632"/>
          </a:xfrm>
        </p:spPr>
        <p:txBody>
          <a:bodyPr>
            <a:noAutofit/>
          </a:bodyPr>
          <a:lstStyle/>
          <a:p>
            <a:pPr marL="0" indent="0">
              <a:buNone/>
            </a:pPr>
            <a:endParaRPr lang="nl-BE" dirty="0"/>
          </a:p>
          <a:p>
            <a:pPr marL="0" indent="0">
              <a:buNone/>
            </a:pPr>
            <a:r>
              <a:rPr lang="nl-BE" dirty="0">
                <a:solidFill>
                  <a:srgbClr val="FFFF00"/>
                </a:solidFill>
              </a:rPr>
              <a:t>4° </a:t>
            </a:r>
            <a:r>
              <a:rPr lang="nl-BE" dirty="0" err="1">
                <a:solidFill>
                  <a:srgbClr val="FFFF00"/>
                </a:solidFill>
              </a:rPr>
              <a:t>Infraction</a:t>
            </a:r>
            <a:r>
              <a:rPr lang="nl-BE" dirty="0">
                <a:solidFill>
                  <a:srgbClr val="FFFF00"/>
                </a:solidFill>
              </a:rPr>
              <a:t> </a:t>
            </a:r>
            <a:r>
              <a:rPr lang="nl-BE" dirty="0" err="1">
                <a:solidFill>
                  <a:srgbClr val="FFFF00"/>
                </a:solidFill>
              </a:rPr>
              <a:t>intentionnelle</a:t>
            </a:r>
            <a:r>
              <a:rPr lang="nl-BE" dirty="0">
                <a:solidFill>
                  <a:srgbClr val="FFFF00"/>
                </a:solidFill>
              </a:rPr>
              <a:t> </a:t>
            </a:r>
            <a:r>
              <a:rPr lang="nl-BE" dirty="0" err="1">
                <a:solidFill>
                  <a:srgbClr val="FFFF00"/>
                </a:solidFill>
              </a:rPr>
              <a:t>requérant</a:t>
            </a:r>
            <a:r>
              <a:rPr lang="nl-BE" dirty="0">
                <a:solidFill>
                  <a:srgbClr val="FFFF00"/>
                </a:solidFill>
              </a:rPr>
              <a:t> </a:t>
            </a:r>
            <a:r>
              <a:rPr lang="nl-BE" dirty="0" err="1">
                <a:solidFill>
                  <a:srgbClr val="FFFF00"/>
                </a:solidFill>
              </a:rPr>
              <a:t>un</a:t>
            </a:r>
            <a:r>
              <a:rPr lang="nl-BE" dirty="0">
                <a:solidFill>
                  <a:srgbClr val="FFFF00"/>
                </a:solidFill>
              </a:rPr>
              <a:t> dol spécial</a:t>
            </a:r>
          </a:p>
          <a:p>
            <a:pPr marL="342900" lvl="0" indent="-342900" algn="just">
              <a:spcBef>
                <a:spcPts val="400"/>
              </a:spcBef>
              <a:spcAft>
                <a:spcPts val="400"/>
              </a:spcAft>
              <a:buFont typeface="Times New Roman" panose="02020603050405020304" pitchFamily="18" charset="0"/>
              <a:buChar char="-"/>
            </a:pPr>
            <a:r>
              <a:rPr lang="fr-FR" dirty="0">
                <a:effectLst/>
                <a:ea typeface="Calibri" panose="020F0502020204030204" pitchFamily="34" charset="0"/>
              </a:rPr>
              <a:t>art. 82. Le crime de génocide</a:t>
            </a:r>
          </a:p>
          <a:p>
            <a:pPr marL="400056" lvl="1" indent="0" algn="just">
              <a:spcBef>
                <a:spcPts val="400"/>
              </a:spcBef>
              <a:spcAft>
                <a:spcPts val="400"/>
              </a:spcAft>
              <a:buNone/>
            </a:pPr>
            <a:r>
              <a:rPr lang="fr-FR" dirty="0">
                <a:effectLst/>
                <a:ea typeface="Calibri" panose="020F0502020204030204" pitchFamily="34" charset="0"/>
              </a:rPr>
              <a:t>« …le crime de génocide s'entend de l'un des actes ci-après, commis </a:t>
            </a:r>
            <a:r>
              <a:rPr lang="fr-FR" dirty="0">
                <a:solidFill>
                  <a:srgbClr val="FFFF00"/>
                </a:solidFill>
                <a:effectLst/>
                <a:ea typeface="Calibri" panose="020F0502020204030204" pitchFamily="34" charset="0"/>
              </a:rPr>
              <a:t>dans l'intention de </a:t>
            </a:r>
            <a:r>
              <a:rPr lang="fr-FR" dirty="0">
                <a:effectLst/>
                <a:ea typeface="Calibri" panose="020F0502020204030204" pitchFamily="34" charset="0"/>
              </a:rPr>
              <a:t>détruire, en tout ou en partie, un groupe national, ethnique, racial ou religieux, comme tel… » ;</a:t>
            </a:r>
            <a:endParaRPr lang="en-GB" dirty="0">
              <a:effectLst/>
              <a:ea typeface="Calibri" panose="020F0502020204030204" pitchFamily="34" charset="0"/>
            </a:endParaRPr>
          </a:p>
          <a:p>
            <a:pPr marL="342900" lvl="0" indent="-342900" algn="just">
              <a:spcBef>
                <a:spcPts val="400"/>
              </a:spcBef>
              <a:spcAft>
                <a:spcPts val="400"/>
              </a:spcAft>
              <a:buFont typeface="Times New Roman" panose="02020603050405020304" pitchFamily="18" charset="0"/>
              <a:buChar char="-"/>
            </a:pPr>
            <a:r>
              <a:rPr lang="fr-FR" dirty="0">
                <a:effectLst/>
                <a:ea typeface="Calibri" panose="020F0502020204030204" pitchFamily="34" charset="0"/>
              </a:rPr>
              <a:t>art. 96. Le meurtre</a:t>
            </a:r>
            <a:endParaRPr lang="fr-FR" dirty="0">
              <a:ea typeface="Calibri" panose="020F0502020204030204" pitchFamily="34" charset="0"/>
            </a:endParaRPr>
          </a:p>
          <a:p>
            <a:pPr marL="400056" lvl="1" indent="0" algn="just">
              <a:spcBef>
                <a:spcPts val="400"/>
              </a:spcBef>
              <a:spcAft>
                <a:spcPts val="400"/>
              </a:spcAft>
              <a:buNone/>
            </a:pPr>
            <a:r>
              <a:rPr lang="fr-FR" dirty="0">
                <a:effectLst/>
                <a:ea typeface="Calibri" panose="020F0502020204030204" pitchFamily="34" charset="0"/>
              </a:rPr>
              <a:t>« Le meurtre est l’homicide commis </a:t>
            </a:r>
            <a:r>
              <a:rPr lang="fr-FR" dirty="0">
                <a:solidFill>
                  <a:srgbClr val="FFFF00"/>
                </a:solidFill>
                <a:effectLst/>
                <a:ea typeface="Calibri" panose="020F0502020204030204" pitchFamily="34" charset="0"/>
              </a:rPr>
              <a:t>avec intention de donner la mort</a:t>
            </a:r>
            <a:r>
              <a:rPr lang="fr-FR" dirty="0">
                <a:effectLst/>
                <a:ea typeface="Calibri" panose="020F0502020204030204" pitchFamily="34" charset="0"/>
              </a:rPr>
              <a:t> » ;</a:t>
            </a:r>
            <a:endParaRPr lang="en-GB" dirty="0">
              <a:ea typeface="Calibri" panose="020F0502020204030204" pitchFamily="34" charset="0"/>
            </a:endParaRPr>
          </a:p>
          <a:p>
            <a:pPr marL="342900" lvl="0" indent="-342900" algn="just">
              <a:spcBef>
                <a:spcPts val="400"/>
              </a:spcBef>
              <a:spcAft>
                <a:spcPts val="400"/>
              </a:spcAft>
              <a:buFont typeface="Times New Roman" panose="02020603050405020304" pitchFamily="18" charset="0"/>
              <a:buChar char="-"/>
            </a:pPr>
            <a:r>
              <a:rPr lang="fr-FR" dirty="0">
                <a:effectLst/>
                <a:ea typeface="Times New Roman" panose="02020603050405020304" pitchFamily="18" charset="0"/>
              </a:rPr>
              <a:t>art. 451. Le faux en écritures ou sur d’autres supports durable et l’usage de faux </a:t>
            </a:r>
          </a:p>
          <a:p>
            <a:pPr marL="400056" lvl="1" indent="0" algn="just">
              <a:spcBef>
                <a:spcPts val="400"/>
              </a:spcBef>
              <a:spcAft>
                <a:spcPts val="400"/>
              </a:spcAft>
              <a:buNone/>
            </a:pPr>
            <a:r>
              <a:rPr lang="fr-FR" dirty="0">
                <a:effectLst/>
                <a:ea typeface="Times New Roman" panose="02020603050405020304" pitchFamily="18" charset="0"/>
              </a:rPr>
              <a:t>« le faux en écritures ou sur d’autres supports durables consiste à, dans une </a:t>
            </a:r>
            <a:r>
              <a:rPr lang="fr-FR" dirty="0">
                <a:solidFill>
                  <a:srgbClr val="FFFF00"/>
                </a:solidFill>
                <a:effectLst/>
                <a:ea typeface="Times New Roman" panose="02020603050405020304" pitchFamily="18" charset="0"/>
              </a:rPr>
              <a:t>intention frauduleuse </a:t>
            </a:r>
            <a:r>
              <a:rPr lang="fr-FR" dirty="0">
                <a:effectLst/>
                <a:ea typeface="Times New Roman" panose="02020603050405020304" pitchFamily="18" charset="0"/>
              </a:rPr>
              <a:t>ou à </a:t>
            </a:r>
            <a:r>
              <a:rPr lang="fr-FR" dirty="0">
                <a:solidFill>
                  <a:srgbClr val="FFFF00"/>
                </a:solidFill>
                <a:effectLst/>
                <a:ea typeface="Times New Roman" panose="02020603050405020304" pitchFamily="18" charset="0"/>
              </a:rPr>
              <a:t>dessein de nuire</a:t>
            </a:r>
            <a:r>
              <a:rPr lang="fr-FR" dirty="0">
                <a:effectLst/>
                <a:ea typeface="Times New Roman" panose="02020603050405020304" pitchFamily="18" charset="0"/>
              </a:rPr>
              <a:t>, fabriquer un faux ou falsifier l’expression d’une pensée dans tout écrit ou tout autre support durable, pouvant faire preuve, en relation avec un fait pertinent en droit »</a:t>
            </a:r>
            <a:endParaRPr lang="nl-BE"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10</a:t>
            </a:fld>
            <a:endParaRPr lang="nl-BE"/>
          </a:p>
        </p:txBody>
      </p:sp>
      <p:sp>
        <p:nvSpPr>
          <p:cNvPr id="7" name="Titre 1">
            <a:extLst>
              <a:ext uri="{FF2B5EF4-FFF2-40B4-BE49-F238E27FC236}">
                <a16:creationId xmlns:a16="http://schemas.microsoft.com/office/drawing/2014/main" id="{CCB14E5A-B9D1-C59D-3E71-3EBD2C01202F}"/>
              </a:ext>
            </a:extLst>
          </p:cNvPr>
          <p:cNvSpPr>
            <a:spLocks noGrp="1"/>
          </p:cNvSpPr>
          <p:nvPr>
            <p:ph type="title"/>
          </p:nvPr>
        </p:nvSpPr>
        <p:spPr>
          <a:xfrm>
            <a:off x="0" y="0"/>
            <a:ext cx="7055380" cy="528010"/>
          </a:xfrm>
        </p:spPr>
        <p:txBody>
          <a:bodyPr/>
          <a:lstStyle/>
          <a:p>
            <a:r>
              <a:rPr lang="fr-BE" sz="2000" dirty="0"/>
              <a:t>Livre II</a:t>
            </a:r>
            <a:br>
              <a:rPr lang="fr-BE" sz="2000" dirty="0"/>
            </a:br>
            <a:r>
              <a:rPr lang="nl-BE" sz="2000" dirty="0"/>
              <a:t>Art. 7. </a:t>
            </a:r>
            <a:r>
              <a:rPr lang="nl-BE" sz="2000" dirty="0" err="1"/>
              <a:t>L’élément</a:t>
            </a:r>
            <a:r>
              <a:rPr lang="nl-BE" sz="2000" dirty="0"/>
              <a:t> </a:t>
            </a:r>
            <a:r>
              <a:rPr lang="nl-BE" sz="2000" dirty="0" err="1"/>
              <a:t>moral</a:t>
            </a:r>
            <a:r>
              <a:rPr lang="nl-BE" sz="2000" dirty="0"/>
              <a:t> - 	</a:t>
            </a:r>
            <a:r>
              <a:rPr lang="nl-BE" sz="2000" dirty="0" err="1"/>
              <a:t>Exemples</a:t>
            </a:r>
            <a:r>
              <a:rPr lang="nl-BE" sz="2000" dirty="0"/>
              <a:t> </a:t>
            </a:r>
            <a:br>
              <a:rPr lang="fr-BE" sz="2000" dirty="0"/>
            </a:br>
            <a:br>
              <a:rPr lang="fr-BE" sz="2000" dirty="0"/>
            </a:br>
            <a:endParaRPr lang="fr-BE" sz="2000" dirty="0"/>
          </a:p>
        </p:txBody>
      </p:sp>
    </p:spTree>
    <p:extLst>
      <p:ext uri="{BB962C8B-B14F-4D97-AF65-F5344CB8AC3E}">
        <p14:creationId xmlns:p14="http://schemas.microsoft.com/office/powerpoint/2010/main" val="514237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0" y="110222"/>
            <a:ext cx="8316416" cy="654482"/>
          </a:xfrm>
        </p:spPr>
        <p:txBody>
          <a:bodyPr/>
          <a:lstStyle/>
          <a:p>
            <a:r>
              <a:rPr lang="nl-BE" sz="2400" dirty="0"/>
              <a:t>Art. 8. </a:t>
            </a:r>
            <a:r>
              <a:rPr lang="nl-BE" sz="2400" dirty="0" err="1"/>
              <a:t>L’</a:t>
            </a:r>
            <a:r>
              <a:rPr lang="nl-BE" sz="2400" b="1" dirty="0" err="1"/>
              <a:t>élément</a:t>
            </a:r>
            <a:r>
              <a:rPr lang="nl-BE" sz="2400" dirty="0"/>
              <a:t> </a:t>
            </a:r>
            <a:r>
              <a:rPr lang="nl-BE" sz="2400" dirty="0" err="1"/>
              <a:t>aggravant</a:t>
            </a:r>
            <a:r>
              <a:rPr lang="nl-BE" sz="2400" dirty="0"/>
              <a:t> </a:t>
            </a:r>
            <a:r>
              <a:rPr lang="nl-BE" sz="2400" i="1" dirty="0" err="1"/>
              <a:t>vs</a:t>
            </a:r>
            <a:r>
              <a:rPr lang="nl-BE" sz="2400" dirty="0"/>
              <a:t> </a:t>
            </a:r>
            <a:r>
              <a:rPr lang="nl-BE" sz="2400" b="1" dirty="0"/>
              <a:t>facteur</a:t>
            </a:r>
            <a:r>
              <a:rPr lang="nl-BE" sz="2400" dirty="0"/>
              <a:t> </a:t>
            </a:r>
            <a:r>
              <a:rPr lang="nl-BE" sz="2400" dirty="0" err="1"/>
              <a:t>aggravant</a:t>
            </a:r>
            <a:r>
              <a:rPr lang="nl-BE" sz="2400" dirty="0"/>
              <a:t>. </a:t>
            </a:r>
            <a:r>
              <a:rPr lang="nl-BE" sz="2000" dirty="0" err="1"/>
              <a:t>Exemple</a:t>
            </a:r>
            <a:r>
              <a:rPr lang="nl-BE" sz="2400" dirty="0">
                <a:solidFill>
                  <a:srgbClr val="FFC000"/>
                </a:solidFill>
              </a:rPr>
              <a:t> </a:t>
            </a:r>
            <a:br>
              <a:rPr lang="nl-BE" sz="2000" dirty="0">
                <a:solidFill>
                  <a:srgbClr val="FFFF00"/>
                </a:solidFill>
              </a:rPr>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04076" y="298645"/>
            <a:ext cx="4871980" cy="6120681"/>
          </a:xfrm>
        </p:spPr>
        <p:txBody>
          <a:bodyPr>
            <a:noAutofit/>
          </a:bodyPr>
          <a:lstStyle/>
          <a:p>
            <a:pPr marL="0" indent="0">
              <a:buNone/>
            </a:pPr>
            <a:endParaRPr lang="en-GB" sz="1400" b="1" i="1" dirty="0"/>
          </a:p>
          <a:p>
            <a:pPr marL="0" indent="0">
              <a:buNone/>
            </a:pPr>
            <a:endParaRPr lang="fr-FR" sz="1400" dirty="0"/>
          </a:p>
          <a:p>
            <a:pPr marL="0" indent="0">
              <a:buNone/>
            </a:pPr>
            <a:endParaRPr lang="en-GB" sz="14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11</a:t>
            </a:fld>
            <a:endParaRPr lang="nl-BE"/>
          </a:p>
        </p:txBody>
      </p:sp>
      <p:graphicFrame>
        <p:nvGraphicFramePr>
          <p:cNvPr id="11" name="Diagramme 10">
            <a:extLst>
              <a:ext uri="{FF2B5EF4-FFF2-40B4-BE49-F238E27FC236}">
                <a16:creationId xmlns:a16="http://schemas.microsoft.com/office/drawing/2014/main" id="{5327301C-3C7D-0A34-D5F3-188254643861}"/>
              </a:ext>
            </a:extLst>
          </p:cNvPr>
          <p:cNvGraphicFramePr/>
          <p:nvPr>
            <p:extLst>
              <p:ext uri="{D42A27DB-BD31-4B8C-83A1-F6EECF244321}">
                <p14:modId xmlns:p14="http://schemas.microsoft.com/office/powerpoint/2010/main" val="651215672"/>
              </p:ext>
            </p:extLst>
          </p:nvPr>
        </p:nvGraphicFramePr>
        <p:xfrm>
          <a:off x="190952" y="764704"/>
          <a:ext cx="8748972" cy="5794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044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7468" y="31731"/>
            <a:ext cx="7848872" cy="528010"/>
          </a:xfrm>
        </p:spPr>
        <p:txBody>
          <a:bodyPr/>
          <a:lstStyle/>
          <a:p>
            <a:r>
              <a:rPr lang="fr-BE" sz="2000" dirty="0"/>
              <a:t>Livre II </a:t>
            </a:r>
            <a:r>
              <a:rPr lang="nl-BE" sz="2000" i="1" dirty="0" err="1"/>
              <a:t>Cause</a:t>
            </a:r>
            <a:r>
              <a:rPr lang="nl-BE" sz="2000" i="1" dirty="0"/>
              <a:t> de </a:t>
            </a:r>
            <a:r>
              <a:rPr lang="nl-BE" sz="2000" i="1" dirty="0" err="1"/>
              <a:t>justification</a:t>
            </a:r>
            <a:r>
              <a:rPr lang="nl-BE" sz="2000" i="1" dirty="0"/>
              <a:t> – </a:t>
            </a:r>
            <a:r>
              <a:rPr lang="nl-BE" sz="2000" i="1" dirty="0" err="1"/>
              <a:t>Cause</a:t>
            </a:r>
            <a:r>
              <a:rPr lang="nl-BE" sz="2000" i="1" dirty="0"/>
              <a:t> </a:t>
            </a:r>
            <a:r>
              <a:rPr lang="nl-BE" sz="2000" i="1" dirty="0" err="1"/>
              <a:t>d’excuse</a:t>
            </a:r>
            <a:r>
              <a:rPr lang="nl-BE" sz="2000" i="1" dirty="0"/>
              <a:t> -  </a:t>
            </a:r>
            <a:r>
              <a:rPr lang="nl-BE" sz="2000" i="1" dirty="0" err="1"/>
              <a:t>Exemples</a:t>
            </a:r>
            <a:br>
              <a:rPr lang="nl-BE" sz="2000" i="1" dirty="0">
                <a:solidFill>
                  <a:srgbClr val="FFFF00"/>
                </a:solidFill>
              </a:rPr>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07504" y="731929"/>
            <a:ext cx="8424936" cy="6120681"/>
          </a:xfrm>
        </p:spPr>
        <p:txBody>
          <a:bodyPr>
            <a:noAutofit/>
          </a:bodyPr>
          <a:lstStyle/>
          <a:p>
            <a:pPr marL="0" indent="0">
              <a:buNone/>
            </a:pPr>
            <a:endParaRPr lang="en-GB" sz="1400" i="1" dirty="0">
              <a:solidFill>
                <a:srgbClr val="FFFF00"/>
              </a:solidFill>
            </a:endParaRPr>
          </a:p>
          <a:p>
            <a:pPr marL="0" indent="0">
              <a:buNone/>
            </a:pPr>
            <a:r>
              <a:rPr lang="en-GB" sz="1800" b="1" i="1" dirty="0"/>
              <a:t>Cause de justification pour </a:t>
            </a:r>
            <a:r>
              <a:rPr lang="en-GB" sz="1800" b="1" i="1" dirty="0" err="1"/>
              <a:t>l’abstention</a:t>
            </a:r>
            <a:r>
              <a:rPr lang="en-GB" sz="1800" b="1" i="1" dirty="0"/>
              <a:t> </a:t>
            </a:r>
            <a:r>
              <a:rPr lang="en-GB" sz="1800" b="1" i="1" dirty="0" err="1"/>
              <a:t>d’aide</a:t>
            </a:r>
            <a:r>
              <a:rPr lang="en-GB" sz="1800" b="1" i="1" dirty="0"/>
              <a:t> (non-assistance à </a:t>
            </a:r>
            <a:r>
              <a:rPr lang="en-GB" sz="1800" b="1" i="1" dirty="0" err="1"/>
              <a:t>personne</a:t>
            </a:r>
            <a:r>
              <a:rPr lang="en-GB" sz="1800" b="1" i="1" dirty="0"/>
              <a:t> </a:t>
            </a:r>
            <a:r>
              <a:rPr lang="en-GB" sz="1800" b="1" i="1" dirty="0" err="1"/>
              <a:t>en</a:t>
            </a:r>
            <a:r>
              <a:rPr lang="en-GB" sz="1800" b="1" i="1" dirty="0"/>
              <a:t> danger)</a:t>
            </a:r>
          </a:p>
          <a:p>
            <a:pPr marL="0" indent="0" algn="l">
              <a:buNone/>
            </a:pPr>
            <a:r>
              <a:rPr lang="fr-FR" sz="1800" b="0" i="0" u="none" strike="noStrike" baseline="0" dirty="0"/>
              <a:t>Art. 302  La </a:t>
            </a:r>
            <a:r>
              <a:rPr lang="fr-FR" sz="1800" b="0" i="0" u="none" strike="noStrike" baseline="0" dirty="0">
                <a:solidFill>
                  <a:srgbClr val="FFFF00"/>
                </a:solidFill>
              </a:rPr>
              <a:t>cause de justification</a:t>
            </a:r>
          </a:p>
          <a:p>
            <a:pPr marL="0" indent="0" algn="just">
              <a:buNone/>
            </a:pPr>
            <a:r>
              <a:rPr lang="fr-FR" sz="1800" b="0" i="0" u="none" strike="noStrike" baseline="0" dirty="0"/>
              <a:t>Il n’y a pas d’infraction lorsque l’abstenant se mettrait lui-même ou mettrait autrui gravement en danger en venant en aide ou en procurant une aide ou en effectuant les travaux ou le service.</a:t>
            </a:r>
            <a:endParaRPr lang="en-GB" sz="1800" i="1" dirty="0">
              <a:solidFill>
                <a:srgbClr val="FFFF00"/>
              </a:solidFill>
            </a:endParaRPr>
          </a:p>
          <a:p>
            <a:pPr marL="0" indent="0">
              <a:buNone/>
            </a:pPr>
            <a:endParaRPr lang="en-US" sz="1800" i="1" dirty="0">
              <a:solidFill>
                <a:srgbClr val="FFFF00"/>
              </a:solidFill>
            </a:endParaRPr>
          </a:p>
          <a:p>
            <a:pPr marL="0" indent="0">
              <a:buNone/>
            </a:pPr>
            <a:r>
              <a:rPr lang="en-GB" sz="1800" b="1" i="1" dirty="0"/>
              <a:t>Cause </a:t>
            </a:r>
            <a:r>
              <a:rPr lang="en-GB" sz="1800" b="1" i="1" dirty="0" err="1"/>
              <a:t>d’excuse</a:t>
            </a:r>
            <a:r>
              <a:rPr lang="en-GB" sz="1800" b="1" i="1" dirty="0"/>
              <a:t>  </a:t>
            </a:r>
            <a:r>
              <a:rPr lang="en-GB" sz="1800" b="1" i="1" dirty="0" err="1"/>
              <a:t>d’exemption</a:t>
            </a:r>
            <a:r>
              <a:rPr lang="en-GB" sz="1800" b="1" i="1" dirty="0"/>
              <a:t> de </a:t>
            </a:r>
            <a:r>
              <a:rPr lang="en-GB" sz="1800" b="1" i="1" dirty="0" err="1"/>
              <a:t>peine</a:t>
            </a:r>
            <a:r>
              <a:rPr lang="en-GB" sz="1800" b="1" i="1" dirty="0"/>
              <a:t> pour </a:t>
            </a:r>
            <a:r>
              <a:rPr lang="en-GB" sz="1800" b="1" i="1" dirty="0" err="1"/>
              <a:t>l’abstention</a:t>
            </a:r>
            <a:r>
              <a:rPr lang="en-GB" sz="1800" b="1" i="1" dirty="0"/>
              <a:t> </a:t>
            </a:r>
            <a:r>
              <a:rPr lang="en-GB" sz="1800" b="1" i="1" dirty="0" err="1"/>
              <a:t>d’aide</a:t>
            </a:r>
            <a:r>
              <a:rPr lang="en-GB" sz="1800" b="1" i="1" dirty="0"/>
              <a:t> (non-assistance à </a:t>
            </a:r>
            <a:r>
              <a:rPr lang="en-GB" sz="1800" b="1" i="1" dirty="0" err="1"/>
              <a:t>personne</a:t>
            </a:r>
            <a:r>
              <a:rPr lang="en-GB" sz="1800" b="1" i="1" dirty="0"/>
              <a:t> </a:t>
            </a:r>
            <a:r>
              <a:rPr lang="en-GB" sz="1800" b="1" i="1" dirty="0" err="1"/>
              <a:t>en</a:t>
            </a:r>
            <a:r>
              <a:rPr lang="en-GB" sz="1800" b="1" i="1" dirty="0"/>
              <a:t> danger)</a:t>
            </a:r>
          </a:p>
          <a:p>
            <a:pPr marL="0" indent="0" algn="l">
              <a:buNone/>
            </a:pPr>
            <a:r>
              <a:rPr lang="fr-FR" sz="1800" b="0" i="0" u="none" strike="noStrike" baseline="0" dirty="0"/>
              <a:t>Art. 303; La </a:t>
            </a:r>
            <a:r>
              <a:rPr lang="fr-FR" sz="1800" b="0" i="0" u="none" strike="noStrike" baseline="0" dirty="0">
                <a:solidFill>
                  <a:srgbClr val="FFFF00"/>
                </a:solidFill>
              </a:rPr>
              <a:t>cause d’excuse d’exemption </a:t>
            </a:r>
            <a:r>
              <a:rPr lang="en-GB" sz="1800" b="0" i="0" u="none" strike="noStrike" baseline="0" dirty="0">
                <a:solidFill>
                  <a:srgbClr val="FFFF00"/>
                </a:solidFill>
              </a:rPr>
              <a:t>de </a:t>
            </a:r>
            <a:r>
              <a:rPr lang="en-GB" sz="1800" b="0" i="0" u="none" strike="noStrike" baseline="0" dirty="0" err="1">
                <a:solidFill>
                  <a:srgbClr val="FFFF00"/>
                </a:solidFill>
              </a:rPr>
              <a:t>peine</a:t>
            </a:r>
            <a:endParaRPr lang="en-GB" sz="1800" i="1" dirty="0">
              <a:solidFill>
                <a:srgbClr val="FFFF00"/>
              </a:solidFill>
            </a:endParaRPr>
          </a:p>
          <a:p>
            <a:pPr marL="0" indent="0" algn="just">
              <a:buNone/>
            </a:pPr>
            <a:r>
              <a:rPr lang="fr-FR" sz="1800" b="0" i="0" u="none" strike="noStrike" baseline="0" dirty="0"/>
              <a:t>L’abstention coupable n’est pas punie si l’abstenant n’a pas constaté personnellement le péril auquel se trouvait exposée la personne à assister et lorsque les circonstances dans lesquelles il a été invité à intervenir pouvaient lui faire croire au manque de sérieux de l’appel ou à l’existence de risques.</a:t>
            </a:r>
            <a:endParaRPr lang="nl-BE" sz="1800" i="1" dirty="0">
              <a:solidFill>
                <a:srgbClr val="FFFF00"/>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12</a:t>
            </a:fld>
            <a:endParaRPr lang="nl-BE"/>
          </a:p>
        </p:txBody>
      </p:sp>
    </p:spTree>
    <p:extLst>
      <p:ext uri="{BB962C8B-B14F-4D97-AF65-F5344CB8AC3E}">
        <p14:creationId xmlns:p14="http://schemas.microsoft.com/office/powerpoint/2010/main" val="21442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86696" y="1063417"/>
            <a:ext cx="2629122" cy="4675396"/>
          </a:xfrm>
        </p:spPr>
        <p:txBody>
          <a:bodyPr anchor="ctr">
            <a:normAutofit/>
          </a:bodyPr>
          <a:lstStyle/>
          <a:p>
            <a:r>
              <a:rPr lang="fr-BE" dirty="0">
                <a:solidFill>
                  <a:srgbClr val="F2F2F2"/>
                </a:solidFill>
              </a:rPr>
              <a:t>Livre II.  Nouvelle structure</a:t>
            </a:r>
            <a:br>
              <a:rPr lang="fr-BE" dirty="0">
                <a:solidFill>
                  <a:srgbClr val="F2F2F2"/>
                </a:solidFill>
              </a:rPr>
            </a:br>
            <a:br>
              <a:rPr lang="fr-BE" dirty="0">
                <a:solidFill>
                  <a:srgbClr val="F2F2F2"/>
                </a:solidFill>
              </a:rPr>
            </a:br>
            <a:br>
              <a:rPr lang="fr-BE" dirty="0">
                <a:solidFill>
                  <a:srgbClr val="F2F2F2"/>
                </a:solidFill>
              </a:rPr>
            </a:br>
            <a:endParaRPr lang="fr-BE" dirty="0">
              <a:solidFill>
                <a:srgbClr val="F2F2F2"/>
              </a:solidFill>
            </a:endParaRPr>
          </a:p>
        </p:txBody>
      </p:sp>
      <p:sp>
        <p:nvSpPr>
          <p:cNvPr id="12" name="Rectangle 1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484632"/>
            <a:ext cx="4938073"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13</a:t>
            </a:fld>
            <a:endParaRPr lang="nl-BE">
              <a:solidFill>
                <a:srgbClr val="FFFFFF"/>
              </a:solidFill>
            </a:endParaRPr>
          </a:p>
        </p:txBody>
      </p:sp>
      <p:graphicFrame>
        <p:nvGraphicFramePr>
          <p:cNvPr id="6" name="Espace réservé du contenu 2">
            <a:extLst>
              <a:ext uri="{FF2B5EF4-FFF2-40B4-BE49-F238E27FC236}">
                <a16:creationId xmlns:a16="http://schemas.microsoft.com/office/drawing/2014/main" id="{6933838A-86E6-248C-47D9-5A3ACEBAF386}"/>
              </a:ext>
            </a:extLst>
          </p:cNvPr>
          <p:cNvGraphicFramePr>
            <a:graphicFrameLocks noGrp="1"/>
          </p:cNvGraphicFramePr>
          <p:nvPr>
            <p:ph idx="1"/>
            <p:extLst>
              <p:ext uri="{D42A27DB-BD31-4B8C-83A1-F6EECF244321}">
                <p14:modId xmlns:p14="http://schemas.microsoft.com/office/powerpoint/2010/main" val="955135426"/>
              </p:ext>
            </p:extLst>
          </p:nvPr>
        </p:nvGraphicFramePr>
        <p:xfrm>
          <a:off x="4206478" y="965200"/>
          <a:ext cx="4211240"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4678045"/>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8" name="Freeform: Shape 12">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14</a:t>
            </a:fld>
            <a:endParaRPr lang="nl-BE"/>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 y="1645920"/>
            <a:ext cx="3483476" cy="4470821"/>
          </a:xfrm>
        </p:spPr>
        <p:txBody>
          <a:bodyPr>
            <a:normAutofit/>
          </a:bodyPr>
          <a:lstStyle/>
          <a:p>
            <a:pPr algn="r">
              <a:lnSpc>
                <a:spcPct val="90000"/>
              </a:lnSpc>
            </a:pPr>
            <a:r>
              <a:rPr lang="fr-BE" sz="3300" dirty="0">
                <a:solidFill>
                  <a:schemeClr val="bg2"/>
                </a:solidFill>
              </a:rPr>
              <a:t>Livre II. </a:t>
            </a:r>
            <a:br>
              <a:rPr lang="fr-BE" sz="3300" dirty="0">
                <a:solidFill>
                  <a:schemeClr val="bg2"/>
                </a:solidFill>
              </a:rPr>
            </a:br>
            <a:r>
              <a:rPr lang="fr-BE" sz="3300" dirty="0">
                <a:solidFill>
                  <a:schemeClr val="bg2"/>
                </a:solidFill>
              </a:rPr>
              <a:t>Titre préliminaire</a:t>
            </a:r>
            <a:br>
              <a:rPr lang="fr-BE" sz="3300" dirty="0">
                <a:solidFill>
                  <a:schemeClr val="bg2"/>
                </a:solidFill>
              </a:rPr>
            </a:br>
            <a:br>
              <a:rPr lang="fr-BE" sz="3300" dirty="0">
                <a:solidFill>
                  <a:schemeClr val="bg2"/>
                </a:solidFill>
              </a:rPr>
            </a:br>
            <a:br>
              <a:rPr lang="fr-BE" sz="3300" dirty="0">
                <a:solidFill>
                  <a:schemeClr val="bg2"/>
                </a:solidFill>
              </a:rPr>
            </a:br>
            <a:endParaRPr lang="fr-BE" sz="3300" dirty="0">
              <a:solidFill>
                <a:schemeClr val="bg2"/>
              </a:solidFill>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844718" y="668559"/>
            <a:ext cx="5193133" cy="5941584"/>
          </a:xfrm>
        </p:spPr>
        <p:txBody>
          <a:bodyPr>
            <a:normAutofit/>
          </a:bodyPr>
          <a:lstStyle/>
          <a:p>
            <a:pPr marL="0" indent="0">
              <a:lnSpc>
                <a:spcPct val="90000"/>
              </a:lnSpc>
              <a:buNone/>
            </a:pPr>
            <a:r>
              <a:rPr lang="en-US" i="1" dirty="0"/>
              <a:t> </a:t>
            </a:r>
          </a:p>
          <a:p>
            <a:pPr marL="0" indent="0">
              <a:lnSpc>
                <a:spcPct val="90000"/>
              </a:lnSpc>
              <a:buNone/>
            </a:pPr>
            <a:r>
              <a:rPr lang="en-US" i="1" dirty="0" err="1">
                <a:solidFill>
                  <a:srgbClr val="FFFF00"/>
                </a:solidFill>
              </a:rPr>
              <a:t>Titre</a:t>
            </a:r>
            <a:r>
              <a:rPr lang="en-US" i="1" dirty="0">
                <a:solidFill>
                  <a:srgbClr val="FFFF00"/>
                </a:solidFill>
              </a:rPr>
              <a:t> </a:t>
            </a:r>
            <a:r>
              <a:rPr lang="en-US" i="1" dirty="0" err="1">
                <a:solidFill>
                  <a:srgbClr val="FFFF00"/>
                </a:solidFill>
              </a:rPr>
              <a:t>préliminaire</a:t>
            </a:r>
            <a:r>
              <a:rPr lang="en-US" i="1" dirty="0">
                <a:solidFill>
                  <a:srgbClr val="FFFF00"/>
                </a:solidFill>
              </a:rPr>
              <a:t>. Les dispositions communes (</a:t>
            </a:r>
            <a:r>
              <a:rPr lang="en-US" i="1" dirty="0" err="1">
                <a:solidFill>
                  <a:srgbClr val="FFFF00"/>
                </a:solidFill>
              </a:rPr>
              <a:t>définitions</a:t>
            </a:r>
            <a:r>
              <a:rPr lang="en-US" i="1" dirty="0">
                <a:solidFill>
                  <a:srgbClr val="FFFF00"/>
                </a:solidFill>
              </a:rPr>
              <a:t>)</a:t>
            </a:r>
          </a:p>
          <a:p>
            <a:pPr marL="0" indent="0">
              <a:lnSpc>
                <a:spcPct val="90000"/>
              </a:lnSpc>
              <a:buNone/>
            </a:pPr>
            <a:endParaRPr lang="en-US" i="1" dirty="0">
              <a:solidFill>
                <a:srgbClr val="FFFF00"/>
              </a:solidFill>
            </a:endParaRPr>
          </a:p>
          <a:p>
            <a:pPr>
              <a:lnSpc>
                <a:spcPct val="90000"/>
              </a:lnSpc>
            </a:pPr>
            <a:r>
              <a:rPr lang="nl-BE" dirty="0" err="1"/>
              <a:t>Contient</a:t>
            </a:r>
            <a:r>
              <a:rPr lang="nl-BE" dirty="0"/>
              <a:t> la </a:t>
            </a:r>
            <a:r>
              <a:rPr lang="nl-BE" b="1" dirty="0" err="1"/>
              <a:t>définition</a:t>
            </a:r>
            <a:r>
              <a:rPr lang="nl-BE" dirty="0"/>
              <a:t> de </a:t>
            </a:r>
            <a:r>
              <a:rPr lang="nl-BE" dirty="0" err="1"/>
              <a:t>notions</a:t>
            </a:r>
            <a:r>
              <a:rPr lang="nl-BE" dirty="0"/>
              <a:t> </a:t>
            </a:r>
            <a:r>
              <a:rPr lang="nl-BE" dirty="0" err="1"/>
              <a:t>utilisées</a:t>
            </a:r>
            <a:r>
              <a:rPr lang="nl-BE" dirty="0"/>
              <a:t> </a:t>
            </a:r>
            <a:r>
              <a:rPr lang="nl-BE" dirty="0" err="1"/>
              <a:t>tout</a:t>
            </a:r>
            <a:r>
              <a:rPr lang="nl-BE" dirty="0"/>
              <a:t> au long du </a:t>
            </a:r>
            <a:r>
              <a:rPr lang="nl-BE" dirty="0" err="1"/>
              <a:t>Livre</a:t>
            </a:r>
            <a:r>
              <a:rPr lang="nl-BE" dirty="0"/>
              <a:t> II</a:t>
            </a:r>
          </a:p>
          <a:p>
            <a:pPr>
              <a:lnSpc>
                <a:spcPct val="90000"/>
              </a:lnSpc>
            </a:pPr>
            <a:endParaRPr lang="nl-BE" dirty="0"/>
          </a:p>
          <a:p>
            <a:pPr>
              <a:lnSpc>
                <a:spcPct val="90000"/>
              </a:lnSpc>
            </a:pPr>
            <a:r>
              <a:rPr lang="nl-BE" dirty="0" err="1"/>
              <a:t>Permet</a:t>
            </a:r>
            <a:r>
              <a:rPr lang="nl-BE" dirty="0"/>
              <a:t> de ne pas </a:t>
            </a:r>
            <a:r>
              <a:rPr lang="nl-BE" dirty="0" err="1"/>
              <a:t>répéter</a:t>
            </a:r>
            <a:r>
              <a:rPr lang="nl-BE" dirty="0"/>
              <a:t> ces </a:t>
            </a:r>
            <a:r>
              <a:rPr lang="nl-BE" dirty="0" err="1"/>
              <a:t>définitions</a:t>
            </a:r>
            <a:r>
              <a:rPr lang="nl-BE" dirty="0"/>
              <a:t> </a:t>
            </a:r>
            <a:r>
              <a:rPr lang="nl-BE" dirty="0" err="1"/>
              <a:t>chaque</a:t>
            </a:r>
            <a:r>
              <a:rPr lang="nl-BE" dirty="0"/>
              <a:t> </a:t>
            </a:r>
            <a:r>
              <a:rPr lang="nl-BE" dirty="0" err="1"/>
              <a:t>fois</a:t>
            </a:r>
            <a:r>
              <a:rPr lang="nl-BE" dirty="0"/>
              <a:t> que </a:t>
            </a:r>
            <a:r>
              <a:rPr lang="nl-BE" dirty="0" err="1"/>
              <a:t>cette</a:t>
            </a:r>
            <a:r>
              <a:rPr lang="nl-BE" dirty="0"/>
              <a:t> </a:t>
            </a:r>
            <a:r>
              <a:rPr lang="nl-BE" dirty="0" err="1"/>
              <a:t>notion</a:t>
            </a:r>
            <a:r>
              <a:rPr lang="nl-BE" dirty="0"/>
              <a:t> </a:t>
            </a:r>
            <a:r>
              <a:rPr lang="nl-BE" dirty="0" err="1"/>
              <a:t>est</a:t>
            </a:r>
            <a:r>
              <a:rPr lang="nl-BE" dirty="0"/>
              <a:t> </a:t>
            </a:r>
            <a:r>
              <a:rPr lang="nl-BE" dirty="0" err="1"/>
              <a:t>mobilisée</a:t>
            </a:r>
            <a:endParaRPr lang="nl-BE" dirty="0"/>
          </a:p>
          <a:p>
            <a:pPr>
              <a:lnSpc>
                <a:spcPct val="90000"/>
              </a:lnSpc>
            </a:pPr>
            <a:endParaRPr lang="nl-BE" dirty="0"/>
          </a:p>
          <a:p>
            <a:pPr>
              <a:lnSpc>
                <a:spcPct val="90000"/>
              </a:lnSpc>
            </a:pPr>
            <a:r>
              <a:rPr lang="nl-BE" dirty="0" err="1"/>
              <a:t>Exemples</a:t>
            </a:r>
            <a:r>
              <a:rPr lang="nl-BE" dirty="0"/>
              <a:t> de </a:t>
            </a:r>
            <a:r>
              <a:rPr lang="nl-BE" dirty="0" err="1"/>
              <a:t>notions</a:t>
            </a:r>
            <a:r>
              <a:rPr lang="nl-BE" dirty="0"/>
              <a:t> </a:t>
            </a:r>
            <a:r>
              <a:rPr lang="nl-BE" dirty="0" err="1"/>
              <a:t>définies</a:t>
            </a:r>
            <a:r>
              <a:rPr lang="nl-BE" dirty="0"/>
              <a:t> : “Mineur”, “</a:t>
            </a:r>
            <a:r>
              <a:rPr lang="nl-BE" dirty="0" err="1"/>
              <a:t>Personne</a:t>
            </a:r>
            <a:r>
              <a:rPr lang="nl-BE" dirty="0"/>
              <a:t> en </a:t>
            </a:r>
            <a:r>
              <a:rPr lang="nl-BE" dirty="0" err="1"/>
              <a:t>situation</a:t>
            </a:r>
            <a:r>
              <a:rPr lang="nl-BE" dirty="0"/>
              <a:t> de </a:t>
            </a:r>
            <a:r>
              <a:rPr lang="nl-BE" dirty="0" err="1"/>
              <a:t>vulnérabilité</a:t>
            </a:r>
            <a:r>
              <a:rPr lang="nl-BE" dirty="0"/>
              <a:t>”, “</a:t>
            </a:r>
            <a:r>
              <a:rPr lang="nl-BE" dirty="0" err="1"/>
              <a:t>Partenaire</a:t>
            </a:r>
            <a:r>
              <a:rPr lang="nl-BE" dirty="0"/>
              <a:t>”, “</a:t>
            </a:r>
            <a:r>
              <a:rPr lang="nl-BE" dirty="0" err="1"/>
              <a:t>Personne</a:t>
            </a:r>
            <a:r>
              <a:rPr lang="nl-BE" dirty="0"/>
              <a:t> </a:t>
            </a:r>
            <a:r>
              <a:rPr lang="nl-BE" dirty="0" err="1"/>
              <a:t>exerçant</a:t>
            </a:r>
            <a:r>
              <a:rPr lang="nl-BE" dirty="0"/>
              <a:t> </a:t>
            </a:r>
            <a:r>
              <a:rPr lang="nl-BE" dirty="0" err="1"/>
              <a:t>une</a:t>
            </a:r>
            <a:r>
              <a:rPr lang="nl-BE" dirty="0"/>
              <a:t> </a:t>
            </a:r>
            <a:r>
              <a:rPr lang="nl-BE" dirty="0" err="1"/>
              <a:t>fonction</a:t>
            </a:r>
            <a:r>
              <a:rPr lang="nl-BE" dirty="0"/>
              <a:t> </a:t>
            </a:r>
            <a:r>
              <a:rPr lang="nl-BE" dirty="0" err="1"/>
              <a:t>sociétale</a:t>
            </a:r>
            <a:r>
              <a:rPr lang="nl-BE" dirty="0"/>
              <a:t>”, “</a:t>
            </a:r>
            <a:r>
              <a:rPr lang="nl-BE" dirty="0" err="1"/>
              <a:t>Atteinte</a:t>
            </a:r>
            <a:r>
              <a:rPr lang="nl-BE" dirty="0"/>
              <a:t> à </a:t>
            </a:r>
            <a:r>
              <a:rPr lang="nl-BE" dirty="0" err="1"/>
              <a:t>l’intégrité</a:t>
            </a:r>
            <a:r>
              <a:rPr lang="nl-BE" dirty="0"/>
              <a:t> du premier </a:t>
            </a:r>
            <a:r>
              <a:rPr lang="nl-BE" dirty="0" err="1"/>
              <a:t>degré</a:t>
            </a:r>
            <a:r>
              <a:rPr lang="nl-BE" dirty="0"/>
              <a:t>”, “En public”, “Nuit”…</a:t>
            </a:r>
          </a:p>
        </p:txBody>
      </p:sp>
    </p:spTree>
    <p:extLst>
      <p:ext uri="{BB962C8B-B14F-4D97-AF65-F5344CB8AC3E}">
        <p14:creationId xmlns:p14="http://schemas.microsoft.com/office/powerpoint/2010/main" val="3190207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préliminaire</a:t>
            </a: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15516" y="764704"/>
            <a:ext cx="8712968" cy="5568419"/>
          </a:xfrm>
        </p:spPr>
        <p:txBody>
          <a:bodyPr>
            <a:noAutofit/>
          </a:bodyPr>
          <a:lstStyle/>
          <a:p>
            <a:pPr marL="0" indent="0">
              <a:buNone/>
            </a:pPr>
            <a:r>
              <a:rPr lang="en-US" sz="1800" i="1" dirty="0"/>
              <a:t> </a:t>
            </a:r>
          </a:p>
          <a:p>
            <a:pPr marL="0" indent="0" algn="just">
              <a:buNone/>
            </a:pPr>
            <a:r>
              <a:rPr lang="fr-FR" sz="1800" b="0" i="0" u="none" strike="noStrike" baseline="0" dirty="0"/>
              <a:t>2° </a:t>
            </a:r>
            <a:r>
              <a:rPr lang="fr-FR" sz="1800" b="0" i="0" u="none" strike="noStrike" baseline="0" dirty="0">
                <a:solidFill>
                  <a:srgbClr val="FFFF00"/>
                </a:solidFill>
              </a:rPr>
              <a:t>personne en situation de vulnérabilité</a:t>
            </a:r>
            <a:r>
              <a:rPr lang="fr-FR" sz="1800" b="0" i="0" u="none" strike="noStrike" baseline="0" dirty="0"/>
              <a:t>: toute personne dont la situation de vulnérabilité en raison de son âge, d’un état de grossesse, d’une maladie, d’une infirmité physique ou mentale était apparente ou connue </a:t>
            </a:r>
            <a:r>
              <a:rPr lang="en-GB" sz="1800" b="0" i="0" u="none" strike="noStrike" baseline="0" dirty="0"/>
              <a:t>de </a:t>
            </a:r>
            <a:r>
              <a:rPr lang="en-GB" sz="1800" b="0" i="0" u="none" strike="noStrike" baseline="0" dirty="0" err="1"/>
              <a:t>l’auteur</a:t>
            </a:r>
            <a:r>
              <a:rPr lang="en-GB" sz="1800" b="0" i="0" u="none" strike="noStrike" baseline="0" dirty="0"/>
              <a:t>;</a:t>
            </a:r>
          </a:p>
          <a:p>
            <a:pPr marL="0" indent="0" algn="l">
              <a:buNone/>
            </a:pPr>
            <a:endParaRPr lang="en-GB" sz="1800" b="0" i="0" u="none" strike="noStrike" baseline="0" dirty="0"/>
          </a:p>
          <a:p>
            <a:pPr marL="0" indent="0" algn="just">
              <a:buNone/>
            </a:pPr>
            <a:r>
              <a:rPr lang="fr-FR" sz="1800" b="0" i="0" u="none" strike="noStrike" baseline="0" dirty="0"/>
              <a:t>3° </a:t>
            </a:r>
            <a:r>
              <a:rPr lang="fr-FR" sz="1800" b="0" i="0" u="none" strike="noStrike" baseline="0" dirty="0">
                <a:solidFill>
                  <a:srgbClr val="FFFF00"/>
                </a:solidFill>
              </a:rPr>
              <a:t>partenaire</a:t>
            </a:r>
            <a:r>
              <a:rPr lang="fr-FR" sz="1800" b="0" i="0" u="none" strike="noStrike" baseline="0" dirty="0"/>
              <a:t>: la personne avec laquelle l’auteur ou la victime est marié ou entretient une relation affective et physique intime durable, ainsi que la personne avec laquelle l’auteur ou la victime a été marié ou a entretenu une relation affective et physique intime durable si les faits incriminés ont un lien quelconque avec ce mariage dissous ou cette relation terminée;</a:t>
            </a:r>
          </a:p>
          <a:p>
            <a:pPr marL="0" indent="0" algn="l">
              <a:buNone/>
            </a:pPr>
            <a:endParaRPr lang="fr-FR" sz="1800" b="0" i="0" u="none" strike="noStrike" baseline="0" dirty="0"/>
          </a:p>
          <a:p>
            <a:pPr marL="0" indent="0" algn="just">
              <a:buNone/>
            </a:pPr>
            <a:r>
              <a:rPr lang="fr-FR" sz="1800" dirty="0"/>
              <a:t>19° </a:t>
            </a:r>
            <a:r>
              <a:rPr lang="fr-FR" sz="1800" dirty="0">
                <a:solidFill>
                  <a:srgbClr val="FFFF00"/>
                </a:solidFill>
              </a:rPr>
              <a:t>menace</a:t>
            </a:r>
            <a:r>
              <a:rPr lang="fr-FR" sz="1800" dirty="0"/>
              <a:t>: tous les moyens de contrainte morale par la crainte d’un mal imminent ;</a:t>
            </a:r>
          </a:p>
          <a:p>
            <a:pPr marL="0" indent="0">
              <a:buNone/>
            </a:pPr>
            <a:endParaRPr lang="fr-FR" sz="1800" dirty="0"/>
          </a:p>
          <a:p>
            <a:pPr marL="0" indent="0">
              <a:buNone/>
            </a:pPr>
            <a:r>
              <a:rPr lang="fr-FR" sz="1800" dirty="0"/>
              <a:t>24° </a:t>
            </a:r>
            <a:r>
              <a:rPr lang="fr-FR" sz="1800" dirty="0">
                <a:solidFill>
                  <a:srgbClr val="FFFF00"/>
                </a:solidFill>
              </a:rPr>
              <a:t>nuit</a:t>
            </a:r>
            <a:r>
              <a:rPr lang="fr-FR" sz="1800" dirty="0"/>
              <a:t>: la période qui s’étend après neuf heures du soir et avant cinq heures du matin ;</a:t>
            </a:r>
            <a:endParaRPr lang="nl-BE" sz="18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15</a:t>
            </a:fld>
            <a:endParaRPr lang="nl-BE"/>
          </a:p>
        </p:txBody>
      </p:sp>
    </p:spTree>
    <p:extLst>
      <p:ext uri="{BB962C8B-B14F-4D97-AF65-F5344CB8AC3E}">
        <p14:creationId xmlns:p14="http://schemas.microsoft.com/office/powerpoint/2010/main" val="645149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a:t>Livre II. Titre préliminaire</a:t>
            </a:r>
            <a:br>
              <a:rPr lang="fr-BE" sz="2000"/>
            </a:br>
            <a:br>
              <a:rPr lang="fr-BE" sz="2000"/>
            </a:br>
            <a:br>
              <a:rPr lang="fr-BE" sz="200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95536" y="441583"/>
            <a:ext cx="8086670" cy="6120681"/>
          </a:xfrm>
        </p:spPr>
        <p:txBody>
          <a:bodyPr>
            <a:noAutofit/>
          </a:bodyPr>
          <a:lstStyle/>
          <a:p>
            <a:pPr marL="0" indent="0">
              <a:buNone/>
            </a:pPr>
            <a:r>
              <a:rPr lang="en-US" sz="1600" i="1" dirty="0"/>
              <a:t> </a:t>
            </a:r>
          </a:p>
          <a:p>
            <a:pPr marL="0" indent="0" algn="just">
              <a:buNone/>
            </a:pPr>
            <a:r>
              <a:rPr lang="en-US" sz="1600" i="1" dirty="0" err="1">
                <a:solidFill>
                  <a:srgbClr val="FFFF00"/>
                </a:solidFill>
              </a:rPr>
              <a:t>Titre</a:t>
            </a:r>
            <a:r>
              <a:rPr lang="en-US" sz="1600" i="1" dirty="0">
                <a:solidFill>
                  <a:srgbClr val="FFFF00"/>
                </a:solidFill>
              </a:rPr>
              <a:t> </a:t>
            </a:r>
            <a:r>
              <a:rPr lang="en-US" sz="1600" i="1" dirty="0" err="1">
                <a:solidFill>
                  <a:srgbClr val="FFFF00"/>
                </a:solidFill>
              </a:rPr>
              <a:t>préliminaire</a:t>
            </a:r>
            <a:r>
              <a:rPr lang="en-US" sz="1600" i="1" dirty="0">
                <a:solidFill>
                  <a:srgbClr val="FFFF00"/>
                </a:solidFill>
              </a:rPr>
              <a:t>. Les dispositions communes (</a:t>
            </a:r>
            <a:r>
              <a:rPr lang="en-US" sz="1600" i="1" dirty="0" err="1">
                <a:solidFill>
                  <a:srgbClr val="FFFF00"/>
                </a:solidFill>
              </a:rPr>
              <a:t>définitions</a:t>
            </a:r>
            <a:r>
              <a:rPr lang="en-US" sz="1600" i="1" dirty="0">
                <a:solidFill>
                  <a:srgbClr val="FFFF00"/>
                </a:solidFill>
              </a:rPr>
              <a:t>)</a:t>
            </a:r>
          </a:p>
          <a:p>
            <a:pPr marL="0" indent="0" algn="just">
              <a:buNone/>
            </a:pPr>
            <a:r>
              <a:rPr lang="fr-FR" sz="1800" b="0" i="0" u="none" strike="noStrike" baseline="0" dirty="0"/>
              <a:t>15° </a:t>
            </a:r>
            <a:r>
              <a:rPr lang="fr-FR" sz="1800" b="0" i="0" u="none" strike="noStrike" baseline="0" dirty="0">
                <a:solidFill>
                  <a:srgbClr val="FFFF00"/>
                </a:solidFill>
              </a:rPr>
              <a:t>atteinte à l’intégrité du premier degré</a:t>
            </a:r>
            <a:r>
              <a:rPr lang="fr-FR" sz="1800" b="0" i="0" u="none" strike="noStrike" baseline="0" dirty="0"/>
              <a:t>: toute lésion corporelle ou atteinte à la santé qui n’entraîne pas une atteinte à l’intégrité du deuxième degré, une atteinte à l’intégrité du troisième degré ou la mort;</a:t>
            </a:r>
          </a:p>
          <a:p>
            <a:pPr marL="0" indent="0" algn="just">
              <a:buNone/>
            </a:pPr>
            <a:r>
              <a:rPr lang="fr-FR" sz="1800" b="0" i="0" u="none" strike="noStrike" baseline="0" dirty="0"/>
              <a:t>16° </a:t>
            </a:r>
            <a:r>
              <a:rPr lang="fr-FR" sz="1800" b="0" i="0" u="none" strike="noStrike" baseline="0" dirty="0">
                <a:solidFill>
                  <a:srgbClr val="FFFF00"/>
                </a:solidFill>
              </a:rPr>
              <a:t>atteinte à l’intégrité du deuxième degré</a:t>
            </a:r>
            <a:r>
              <a:rPr lang="fr-FR" sz="1800" b="0" i="0" u="none" strike="noStrike" baseline="0" dirty="0"/>
              <a:t>: toute lésion corporelle ou atteinte à la santé qui entraîne une incapacité de travail personnel pendant un maximum de quatre mois ou une maladie paraissant curable qui n’a pas entraîné plus de quatre mois d’incapacité de </a:t>
            </a:r>
            <a:r>
              <a:rPr lang="en-GB" sz="1800" b="0" i="0" u="none" strike="noStrike" baseline="0" dirty="0"/>
              <a:t>travail personnel;</a:t>
            </a:r>
          </a:p>
          <a:p>
            <a:pPr marL="0" indent="0" algn="just">
              <a:buNone/>
            </a:pPr>
            <a:r>
              <a:rPr lang="fr-FR" sz="1800" b="0" i="0" u="none" strike="noStrike" baseline="0" dirty="0"/>
              <a:t>17° </a:t>
            </a:r>
            <a:r>
              <a:rPr lang="fr-FR" sz="1800" b="0" i="0" u="none" strike="noStrike" baseline="0" dirty="0">
                <a:solidFill>
                  <a:srgbClr val="FFFF00"/>
                </a:solidFill>
              </a:rPr>
              <a:t>atteinte à l’intégrité du troisième degré</a:t>
            </a:r>
            <a:r>
              <a:rPr lang="fr-FR" sz="1800" b="0" i="0" u="none" strike="noStrike" baseline="0" dirty="0"/>
              <a:t>: toute lésion corporelle ou atteinte à la santé qui entraîne une incapacité de travail personnel pendant plus de quatre mois, une maladie paraissant incurable, la perte totale d’un organe ou d’une fonction corporelle, une mutilation grave, ou une perte de grossesse.</a:t>
            </a:r>
          </a:p>
          <a:p>
            <a:pPr marL="0" indent="0" algn="just">
              <a:buNone/>
            </a:pPr>
            <a:r>
              <a:rPr lang="fr-FR" sz="1800" b="0" i="0" u="none" strike="noStrike" baseline="0" dirty="0"/>
              <a:t>23° </a:t>
            </a:r>
            <a:r>
              <a:rPr lang="fr-FR" sz="1800" b="0" i="0" u="none" strike="noStrike" baseline="0" dirty="0">
                <a:solidFill>
                  <a:srgbClr val="FFFF00"/>
                </a:solidFill>
              </a:rPr>
              <a:t>arme</a:t>
            </a:r>
            <a:r>
              <a:rPr lang="fr-FR" sz="1800" b="0" i="0" u="none" strike="noStrike" baseline="0" dirty="0"/>
              <a:t>: tout objet dont on se sera saisi pour tuer, blesser, frapper ou menacer ainsi que toute arme prohibée visée à l’article 3 de la loi du 8 juin 2006 réglant des activités économiques et individuelles avec les armes;</a:t>
            </a:r>
          </a:p>
          <a:p>
            <a:pPr marL="0" indent="0" algn="l">
              <a:buNone/>
            </a:pPr>
            <a:endParaRPr lang="nl-BE" sz="1600" i="1" dirty="0">
              <a:solidFill>
                <a:srgbClr val="FFFF00"/>
              </a:solidFill>
              <a:latin typeface="+mn-lt"/>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16</a:t>
            </a:fld>
            <a:endParaRPr lang="nl-BE"/>
          </a:p>
        </p:txBody>
      </p:sp>
    </p:spTree>
    <p:extLst>
      <p:ext uri="{BB962C8B-B14F-4D97-AF65-F5344CB8AC3E}">
        <p14:creationId xmlns:p14="http://schemas.microsoft.com/office/powerpoint/2010/main" val="3899617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84805" y="116632"/>
            <a:ext cx="8428655" cy="885845"/>
          </a:xfrm>
        </p:spPr>
        <p:txBody>
          <a:bodyPr/>
          <a:lstStyle/>
          <a:p>
            <a:r>
              <a:rPr lang="fr-BE" sz="2000" dirty="0"/>
              <a:t>Livre II Titre 1</a:t>
            </a:r>
            <a:r>
              <a:rPr lang="fr-BE" sz="2000" baseline="30000" dirty="0"/>
              <a:t>er</a:t>
            </a:r>
            <a:br>
              <a:rPr lang="fr-BE" sz="2000" dirty="0"/>
            </a:br>
            <a:r>
              <a:rPr lang="nl-BE" sz="2000" i="1" dirty="0" err="1"/>
              <a:t>Titre</a:t>
            </a:r>
            <a:r>
              <a:rPr lang="nl-BE" sz="2000" i="1" dirty="0"/>
              <a:t> 1 – Les </a:t>
            </a:r>
            <a:r>
              <a:rPr lang="nl-BE" sz="2000" i="1" dirty="0" err="1"/>
              <a:t>violations</a:t>
            </a:r>
            <a:r>
              <a:rPr lang="nl-BE" sz="2000" i="1" dirty="0"/>
              <a:t> graves du </a:t>
            </a:r>
            <a:r>
              <a:rPr lang="nl-BE" sz="2000" i="1" dirty="0" err="1"/>
              <a:t>droit</a:t>
            </a:r>
            <a:r>
              <a:rPr lang="nl-BE" sz="2000" i="1" dirty="0"/>
              <a:t> humanitaire </a:t>
            </a:r>
            <a:br>
              <a:rPr lang="nl-BE" sz="1050" i="1"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41030" y="858397"/>
            <a:ext cx="8261940" cy="5703867"/>
          </a:xfrm>
        </p:spPr>
        <p:txBody>
          <a:bodyPr>
            <a:noAutofit/>
          </a:bodyPr>
          <a:lstStyle/>
          <a:p>
            <a:pPr marL="0" indent="0" algn="just">
              <a:buNone/>
            </a:pPr>
            <a:r>
              <a:rPr lang="en-US" dirty="0">
                <a:solidFill>
                  <a:schemeClr val="tx2"/>
                </a:solidFill>
              </a:rPr>
              <a:t> </a:t>
            </a:r>
          </a:p>
          <a:p>
            <a:pPr algn="just"/>
            <a:r>
              <a:rPr lang="nl-BE" dirty="0" err="1"/>
              <a:t>Articles</a:t>
            </a:r>
            <a:r>
              <a:rPr lang="nl-BE" dirty="0"/>
              <a:t> 82 à 93</a:t>
            </a:r>
          </a:p>
          <a:p>
            <a:pPr algn="just"/>
            <a:endParaRPr lang="nl-BE" dirty="0"/>
          </a:p>
          <a:p>
            <a:pPr algn="just"/>
            <a:r>
              <a:rPr lang="nl-BE" dirty="0" err="1"/>
              <a:t>Reprend</a:t>
            </a:r>
            <a:r>
              <a:rPr lang="nl-BE" dirty="0"/>
              <a:t> les </a:t>
            </a:r>
            <a:r>
              <a:rPr lang="nl-BE" dirty="0" err="1"/>
              <a:t>incriminations</a:t>
            </a:r>
            <a:r>
              <a:rPr lang="nl-BE" dirty="0"/>
              <a:t> </a:t>
            </a:r>
            <a:r>
              <a:rPr lang="nl-BE" dirty="0" err="1"/>
              <a:t>existantes</a:t>
            </a:r>
            <a:r>
              <a:rPr lang="nl-BE" dirty="0"/>
              <a:t> </a:t>
            </a:r>
          </a:p>
          <a:p>
            <a:pPr algn="just"/>
            <a:endParaRPr lang="nl-BE" dirty="0"/>
          </a:p>
          <a:p>
            <a:pPr algn="just"/>
            <a:r>
              <a:rPr lang="nl-BE" dirty="0" err="1"/>
              <a:t>Incorpore</a:t>
            </a:r>
            <a:r>
              <a:rPr lang="nl-BE" dirty="0"/>
              <a:t> les </a:t>
            </a:r>
            <a:r>
              <a:rPr lang="nl-BE" dirty="0" err="1"/>
              <a:t>trois</a:t>
            </a:r>
            <a:r>
              <a:rPr lang="nl-BE" dirty="0"/>
              <a:t> </a:t>
            </a:r>
            <a:r>
              <a:rPr lang="nl-BE" dirty="0" err="1"/>
              <a:t>incriminations</a:t>
            </a:r>
            <a:r>
              <a:rPr lang="nl-BE" dirty="0"/>
              <a:t> </a:t>
            </a:r>
            <a:r>
              <a:rPr lang="nl-BE" dirty="0" err="1"/>
              <a:t>nouvelles</a:t>
            </a:r>
            <a:r>
              <a:rPr lang="nl-BE" dirty="0"/>
              <a:t> </a:t>
            </a:r>
            <a:r>
              <a:rPr lang="nl-BE" dirty="0" err="1"/>
              <a:t>ajoutées</a:t>
            </a:r>
            <a:r>
              <a:rPr lang="nl-BE" dirty="0"/>
              <a:t> à </a:t>
            </a:r>
            <a:r>
              <a:rPr lang="nl-BE" dirty="0" err="1"/>
              <a:t>l’article</a:t>
            </a:r>
            <a:r>
              <a:rPr lang="nl-BE" dirty="0"/>
              <a:t> 8 du </a:t>
            </a:r>
            <a:r>
              <a:rPr lang="nl-BE" dirty="0" err="1"/>
              <a:t>Statut</a:t>
            </a:r>
            <a:r>
              <a:rPr lang="nl-BE" dirty="0"/>
              <a:t> de Rome en 2017</a:t>
            </a:r>
          </a:p>
          <a:p>
            <a:pPr algn="just"/>
            <a:endParaRPr lang="nl-BE" dirty="0"/>
          </a:p>
          <a:p>
            <a:pPr algn="just"/>
            <a:r>
              <a:rPr lang="nl-BE" dirty="0"/>
              <a:t> Introduit </a:t>
            </a:r>
            <a:r>
              <a:rPr lang="nl-BE" dirty="0" err="1"/>
              <a:t>l’incrimination</a:t>
            </a:r>
            <a:r>
              <a:rPr lang="nl-BE" dirty="0"/>
              <a:t> autonome de </a:t>
            </a:r>
            <a:r>
              <a:rPr lang="nl-BE" dirty="0" err="1">
                <a:solidFill>
                  <a:srgbClr val="FFFF00"/>
                </a:solidFill>
              </a:rPr>
              <a:t>disparition</a:t>
            </a:r>
            <a:r>
              <a:rPr lang="nl-BE" dirty="0">
                <a:solidFill>
                  <a:srgbClr val="FFFF00"/>
                </a:solidFill>
              </a:rPr>
              <a:t> </a:t>
            </a:r>
            <a:r>
              <a:rPr lang="nl-BE" dirty="0" err="1">
                <a:solidFill>
                  <a:srgbClr val="FFFF00"/>
                </a:solidFill>
              </a:rPr>
              <a:t>forcée</a:t>
            </a:r>
            <a:r>
              <a:rPr lang="nl-BE" dirty="0">
                <a:solidFill>
                  <a:srgbClr val="FFFF00"/>
                </a:solidFill>
              </a:rPr>
              <a:t> </a:t>
            </a:r>
            <a:r>
              <a:rPr lang="nl-BE" dirty="0"/>
              <a:t>(par des </a:t>
            </a:r>
            <a:r>
              <a:rPr lang="nl-BE" dirty="0" err="1"/>
              <a:t>agents</a:t>
            </a:r>
            <a:r>
              <a:rPr lang="nl-BE" dirty="0"/>
              <a:t> </a:t>
            </a:r>
            <a:r>
              <a:rPr lang="nl-BE" dirty="0" err="1"/>
              <a:t>étatiques</a:t>
            </a:r>
            <a:r>
              <a:rPr lang="nl-BE" dirty="0"/>
              <a:t> </a:t>
            </a:r>
            <a:r>
              <a:rPr lang="nl-BE" dirty="0" err="1"/>
              <a:t>ou</a:t>
            </a:r>
            <a:r>
              <a:rPr lang="nl-BE" dirty="0"/>
              <a:t> </a:t>
            </a:r>
            <a:r>
              <a:rPr lang="nl-BE" dirty="0" err="1"/>
              <a:t>agissant</a:t>
            </a:r>
            <a:r>
              <a:rPr lang="nl-BE" dirty="0"/>
              <a:t> </a:t>
            </a:r>
            <a:r>
              <a:rPr lang="nl-BE" dirty="0" err="1"/>
              <a:t>avec</a:t>
            </a:r>
            <a:r>
              <a:rPr lang="nl-BE" dirty="0"/>
              <a:t> </a:t>
            </a:r>
            <a:r>
              <a:rPr lang="nl-BE" dirty="0" err="1"/>
              <a:t>l’approbation</a:t>
            </a:r>
            <a:r>
              <a:rPr lang="nl-BE" dirty="0"/>
              <a:t> de </a:t>
            </a:r>
            <a:r>
              <a:rPr lang="nl-BE" dirty="0" err="1"/>
              <a:t>l’Etat</a:t>
            </a:r>
            <a:r>
              <a:rPr lang="nl-BE" dirty="0"/>
              <a:t>)</a:t>
            </a:r>
          </a:p>
          <a:p>
            <a:pPr algn="just"/>
            <a:endParaRPr lang="nl-BE" dirty="0"/>
          </a:p>
          <a:p>
            <a:pPr algn="just"/>
            <a:r>
              <a:rPr lang="nl-BE" dirty="0" err="1"/>
              <a:t>Maintien</a:t>
            </a:r>
            <a:r>
              <a:rPr lang="nl-BE" dirty="0"/>
              <a:t> des </a:t>
            </a:r>
            <a:r>
              <a:rPr lang="nl-BE" dirty="0" err="1"/>
              <a:t>règles</a:t>
            </a:r>
            <a:r>
              <a:rPr lang="nl-BE" dirty="0"/>
              <a:t> </a:t>
            </a:r>
            <a:r>
              <a:rPr lang="nl-BE" dirty="0" err="1"/>
              <a:t>dérogatoires</a:t>
            </a:r>
            <a:r>
              <a:rPr lang="nl-BE" dirty="0"/>
              <a:t> (</a:t>
            </a:r>
            <a:r>
              <a:rPr lang="nl-BE" dirty="0" err="1"/>
              <a:t>actes</a:t>
            </a:r>
            <a:r>
              <a:rPr lang="nl-BE" dirty="0"/>
              <a:t> </a:t>
            </a:r>
            <a:r>
              <a:rPr lang="nl-BE" dirty="0" err="1"/>
              <a:t>préparatoires</a:t>
            </a:r>
            <a:r>
              <a:rPr lang="nl-BE" dirty="0"/>
              <a:t>, </a:t>
            </a:r>
            <a:r>
              <a:rPr lang="nl-BE" dirty="0" err="1"/>
              <a:t>tentative</a:t>
            </a:r>
            <a:r>
              <a:rPr lang="nl-BE" dirty="0"/>
              <a:t> </a:t>
            </a:r>
            <a:r>
              <a:rPr lang="nl-BE" dirty="0" err="1"/>
              <a:t>punissable</a:t>
            </a:r>
            <a:r>
              <a:rPr lang="nl-BE" dirty="0"/>
              <a:t>, </a:t>
            </a:r>
            <a:r>
              <a:rPr lang="nl-BE" dirty="0" err="1"/>
              <a:t>participation</a:t>
            </a:r>
            <a:r>
              <a:rPr lang="nl-BE" dirty="0"/>
              <a:t> </a:t>
            </a:r>
            <a:r>
              <a:rPr lang="nl-BE" dirty="0" err="1"/>
              <a:t>criminelle</a:t>
            </a:r>
            <a:r>
              <a:rPr lang="nl-BE" dirty="0"/>
              <a:t> et </a:t>
            </a:r>
            <a:r>
              <a:rPr lang="nl-BE" dirty="0" err="1"/>
              <a:t>responsabilité</a:t>
            </a:r>
            <a:r>
              <a:rPr lang="nl-BE" dirty="0"/>
              <a:t> du supérieur et </a:t>
            </a:r>
            <a:r>
              <a:rPr lang="nl-BE" dirty="0" err="1"/>
              <a:t>exclusion</a:t>
            </a:r>
            <a:r>
              <a:rPr lang="nl-BE" dirty="0"/>
              <a:t> de </a:t>
            </a:r>
            <a:r>
              <a:rPr lang="nl-BE" dirty="0" err="1"/>
              <a:t>justification</a:t>
            </a:r>
            <a:r>
              <a:rPr lang="nl-BE" dirty="0"/>
              <a:t> et </a:t>
            </a:r>
            <a:r>
              <a:rPr lang="nl-BE" dirty="0" err="1"/>
              <a:t>d’excuse</a:t>
            </a:r>
            <a:r>
              <a:rPr lang="nl-BE" dirty="0"/>
              <a:t>).</a:t>
            </a:r>
          </a:p>
          <a:p>
            <a:pPr marL="0" indent="0" algn="just">
              <a:buNone/>
            </a:pPr>
            <a:endParaRPr lang="nl-BE" sz="1600" i="1" dirty="0">
              <a:solidFill>
                <a:srgbClr val="FFFF00"/>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17</a:t>
            </a:fld>
            <a:endParaRPr lang="nl-BE"/>
          </a:p>
        </p:txBody>
      </p:sp>
    </p:spTree>
    <p:extLst>
      <p:ext uri="{BB962C8B-B14F-4D97-AF65-F5344CB8AC3E}">
        <p14:creationId xmlns:p14="http://schemas.microsoft.com/office/powerpoint/2010/main" val="1417972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67544" y="116633"/>
            <a:ext cx="7098439" cy="324950"/>
          </a:xfrm>
        </p:spPr>
        <p:txBody>
          <a:bodyPr/>
          <a:lstStyle/>
          <a:p>
            <a:r>
              <a:rPr lang="fr-BE" sz="2000" dirty="0"/>
              <a:t>Livre II Titre 2. Le crime d’écocide</a:t>
            </a: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12667" y="2420888"/>
            <a:ext cx="4585919" cy="3691186"/>
          </a:xfrm>
          <a:ln w="38100">
            <a:solidFill>
              <a:schemeClr val="accent1"/>
            </a:solidFill>
          </a:ln>
        </p:spPr>
        <p:txBody>
          <a:bodyPr>
            <a:noAutofit/>
          </a:bodyPr>
          <a:lstStyle/>
          <a:p>
            <a:pPr marL="0" indent="0" algn="just">
              <a:buNone/>
            </a:pPr>
            <a:r>
              <a:rPr lang="fr-FR" sz="1600" b="0" u="none" strike="noStrike" baseline="0" dirty="0"/>
              <a:t>Art. 94. Le crime d’écocide</a:t>
            </a:r>
          </a:p>
          <a:p>
            <a:pPr marL="0" indent="0" algn="just">
              <a:buNone/>
            </a:pPr>
            <a:r>
              <a:rPr lang="fr-FR" sz="1600" b="0" u="none" strike="noStrike" baseline="0" dirty="0"/>
              <a:t>« Le crime d’écocide consiste à commettre </a:t>
            </a:r>
            <a:r>
              <a:rPr lang="fr-FR" sz="1600" b="0" u="none" strike="noStrike" baseline="0" dirty="0">
                <a:solidFill>
                  <a:srgbClr val="FFFF00"/>
                </a:solidFill>
              </a:rPr>
              <a:t>délibérément</a:t>
            </a:r>
            <a:r>
              <a:rPr lang="fr-FR" sz="1600" b="0" u="none" strike="noStrike" baseline="0" dirty="0"/>
              <a:t>, </a:t>
            </a:r>
            <a:r>
              <a:rPr lang="fr-FR" sz="1600" b="0" u="none" strike="noStrike" baseline="0" dirty="0">
                <a:solidFill>
                  <a:srgbClr val="FFFF00"/>
                </a:solidFill>
              </a:rPr>
              <a:t>par action ou par omission</a:t>
            </a:r>
            <a:r>
              <a:rPr lang="fr-FR" sz="1600" b="0" u="none" strike="noStrike" baseline="0" dirty="0"/>
              <a:t>, un </a:t>
            </a:r>
            <a:r>
              <a:rPr lang="fr-FR" sz="1600" b="0" u="none" strike="noStrike" baseline="0" dirty="0">
                <a:solidFill>
                  <a:srgbClr val="FFFF00"/>
                </a:solidFill>
              </a:rPr>
              <a:t>acte illégal causant des dommages graves, étendus et à long terme </a:t>
            </a:r>
            <a:r>
              <a:rPr lang="fr-FR" sz="1600" b="0" u="none" strike="noStrike" baseline="0" dirty="0"/>
              <a:t>à l’environnement en </a:t>
            </a:r>
            <a:r>
              <a:rPr lang="fr-FR" sz="1600" b="0" u="none" strike="noStrike" baseline="0" dirty="0">
                <a:solidFill>
                  <a:srgbClr val="FFFF00"/>
                </a:solidFill>
              </a:rPr>
              <a:t>sachant</a:t>
            </a:r>
            <a:r>
              <a:rPr lang="fr-FR" sz="1600" b="0" u="none" strike="noStrike" baseline="0" dirty="0"/>
              <a:t> que cet acte cause de tels dommages, pour autant que cet acte constitue une </a:t>
            </a:r>
            <a:r>
              <a:rPr lang="fr-FR" sz="1600" b="0" u="none" strike="noStrike" baseline="0" dirty="0">
                <a:solidFill>
                  <a:srgbClr val="FFFF00"/>
                </a:solidFill>
              </a:rPr>
              <a:t>infraction à la législation fédérale ou à un instrument international </a:t>
            </a:r>
            <a:r>
              <a:rPr lang="fr-FR" sz="1600" b="0" u="none" strike="noStrike" baseline="0" dirty="0"/>
              <a:t>qui lie l’autorité fédérale ou si l’acte ne peut pas être localisé en Belgique.</a:t>
            </a:r>
          </a:p>
          <a:p>
            <a:pPr marL="0" indent="0" algn="l">
              <a:buNone/>
            </a:pPr>
            <a:r>
              <a:rPr lang="fr-FR" sz="1600" b="0" u="none" strike="noStrike" baseline="0" dirty="0"/>
              <a:t>§ 2. Ce crime est puni d’une peine de niveau 6.»</a:t>
            </a:r>
            <a:r>
              <a:rPr lang="en-US" sz="1600" b="0" u="none" strike="noStrike" baseline="0" dirty="0"/>
              <a:t> </a:t>
            </a:r>
            <a:endParaRPr lang="nl-BE" sz="1600" dirty="0">
              <a:solidFill>
                <a:srgbClr val="FFFF00"/>
              </a:solidFill>
            </a:endParaRPr>
          </a:p>
          <a:p>
            <a:pPr marL="0" indent="0">
              <a:buNone/>
            </a:pPr>
            <a:endParaRPr lang="nl-BE" sz="1600" i="1" dirty="0">
              <a:solidFill>
                <a:srgbClr val="FFFF00"/>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18</a:t>
            </a:fld>
            <a:endParaRPr lang="nl-BE"/>
          </a:p>
        </p:txBody>
      </p:sp>
      <p:sp>
        <p:nvSpPr>
          <p:cNvPr id="6" name="ZoneTexte 5">
            <a:extLst>
              <a:ext uri="{FF2B5EF4-FFF2-40B4-BE49-F238E27FC236}">
                <a16:creationId xmlns:a16="http://schemas.microsoft.com/office/drawing/2014/main" id="{015E78E2-CB18-AA93-1792-CF8DD41F510D}"/>
              </a:ext>
            </a:extLst>
          </p:cNvPr>
          <p:cNvSpPr txBox="1"/>
          <p:nvPr/>
        </p:nvSpPr>
        <p:spPr>
          <a:xfrm>
            <a:off x="84955" y="646405"/>
            <a:ext cx="4841342" cy="1569660"/>
          </a:xfrm>
          <a:prstGeom prst="rect">
            <a:avLst/>
          </a:prstGeom>
          <a:noFill/>
        </p:spPr>
        <p:txBody>
          <a:bodyPr wrap="square">
            <a:spAutoFit/>
          </a:bodyPr>
          <a:lstStyle/>
          <a:p>
            <a:r>
              <a:rPr lang="nl-BE" sz="1600" b="1" dirty="0" err="1"/>
              <a:t>Titre</a:t>
            </a:r>
            <a:r>
              <a:rPr lang="nl-BE" sz="1600" b="1" dirty="0"/>
              <a:t> </a:t>
            </a:r>
            <a:r>
              <a:rPr lang="nl-BE" sz="1600" b="1" dirty="0" err="1"/>
              <a:t>distinct</a:t>
            </a:r>
            <a:r>
              <a:rPr lang="nl-BE" sz="1600" b="1" dirty="0"/>
              <a:t> – </a:t>
            </a:r>
            <a:r>
              <a:rPr lang="nl-BE" sz="1600" b="1" dirty="0" err="1"/>
              <a:t>article</a:t>
            </a:r>
            <a:r>
              <a:rPr lang="nl-BE" sz="1600" b="1" dirty="0"/>
              <a:t> 94</a:t>
            </a:r>
          </a:p>
          <a:p>
            <a:pPr marL="285750" indent="-285750">
              <a:buFont typeface="Arial" panose="020B0604020202020204" pitchFamily="34" charset="0"/>
              <a:buChar char="•"/>
            </a:pPr>
            <a:r>
              <a:rPr lang="nl-BE" sz="1600" dirty="0" err="1"/>
              <a:t>Inspiré</a:t>
            </a:r>
            <a:r>
              <a:rPr lang="nl-BE" sz="1600" dirty="0"/>
              <a:t> de la </a:t>
            </a:r>
            <a:r>
              <a:rPr lang="nl-BE" sz="1600" dirty="0" err="1"/>
              <a:t>définition</a:t>
            </a:r>
            <a:r>
              <a:rPr lang="nl-BE" sz="1600" dirty="0"/>
              <a:t> internationale  </a:t>
            </a:r>
            <a:r>
              <a:rPr lang="nl-BE" sz="1600" dirty="0" err="1"/>
              <a:t>élaborée</a:t>
            </a:r>
            <a:r>
              <a:rPr lang="nl-BE" sz="1600" dirty="0"/>
              <a:t> par </a:t>
            </a:r>
            <a:r>
              <a:rPr lang="nl-BE" sz="1600" dirty="0" err="1"/>
              <a:t>le</a:t>
            </a:r>
            <a:r>
              <a:rPr lang="nl-BE" sz="1600" dirty="0"/>
              <a:t> panel </a:t>
            </a:r>
            <a:r>
              <a:rPr lang="nl-BE" sz="1600" dirty="0" err="1"/>
              <a:t>d’experts</a:t>
            </a:r>
            <a:r>
              <a:rPr lang="nl-BE" sz="1600" dirty="0"/>
              <a:t> </a:t>
            </a:r>
            <a:r>
              <a:rPr lang="nl-BE" sz="1600" dirty="0" err="1"/>
              <a:t>dirigés</a:t>
            </a:r>
            <a:r>
              <a:rPr lang="nl-BE" sz="1600" dirty="0"/>
              <a:t> par Ph Sands</a:t>
            </a:r>
          </a:p>
          <a:p>
            <a:pPr marL="285750" indent="-285750">
              <a:buFont typeface="Arial" panose="020B0604020202020204" pitchFamily="34" charset="0"/>
              <a:buChar char="•"/>
            </a:pPr>
            <a:r>
              <a:rPr lang="nl-BE" sz="1600" dirty="0"/>
              <a:t>Définition </a:t>
            </a:r>
            <a:r>
              <a:rPr lang="nl-BE" sz="1600" dirty="0" err="1"/>
              <a:t>qui</a:t>
            </a:r>
            <a:r>
              <a:rPr lang="nl-BE" sz="1600" dirty="0"/>
              <a:t> </a:t>
            </a:r>
            <a:r>
              <a:rPr lang="nl-BE" sz="1600" dirty="0" err="1"/>
              <a:t>tient</a:t>
            </a:r>
            <a:r>
              <a:rPr lang="nl-BE" sz="1600" dirty="0"/>
              <a:t> </a:t>
            </a:r>
            <a:r>
              <a:rPr lang="nl-BE" sz="1600" dirty="0" err="1"/>
              <a:t>compte</a:t>
            </a:r>
            <a:r>
              <a:rPr lang="nl-BE" sz="1600" dirty="0"/>
              <a:t> de </a:t>
            </a:r>
            <a:r>
              <a:rPr lang="nl-BE" sz="1600" dirty="0" err="1"/>
              <a:t>l’avis</a:t>
            </a:r>
            <a:r>
              <a:rPr lang="nl-BE" sz="1600" dirty="0"/>
              <a:t> du </a:t>
            </a:r>
            <a:r>
              <a:rPr lang="nl-BE" sz="1600" dirty="0" err="1"/>
              <a:t>Conseil</a:t>
            </a:r>
            <a:r>
              <a:rPr lang="nl-BE" sz="1600" dirty="0"/>
              <a:t> </a:t>
            </a:r>
            <a:r>
              <a:rPr lang="nl-BE" sz="1600" dirty="0" err="1"/>
              <a:t>d’Etat</a:t>
            </a:r>
            <a:endParaRPr lang="nl-BE" sz="1600" dirty="0"/>
          </a:p>
        </p:txBody>
      </p:sp>
      <p:sp>
        <p:nvSpPr>
          <p:cNvPr id="8" name="ZoneTexte 7">
            <a:extLst>
              <a:ext uri="{FF2B5EF4-FFF2-40B4-BE49-F238E27FC236}">
                <a16:creationId xmlns:a16="http://schemas.microsoft.com/office/drawing/2014/main" id="{5BD1C425-B1B2-D6E2-732D-C0A66776A06C}"/>
              </a:ext>
            </a:extLst>
          </p:cNvPr>
          <p:cNvSpPr txBox="1"/>
          <p:nvPr/>
        </p:nvSpPr>
        <p:spPr>
          <a:xfrm>
            <a:off x="5148064" y="9525"/>
            <a:ext cx="3995936" cy="5693866"/>
          </a:xfrm>
          <a:prstGeom prst="rect">
            <a:avLst/>
          </a:prstGeom>
          <a:solidFill>
            <a:schemeClr val="accent4">
              <a:lumMod val="75000"/>
            </a:schemeClr>
          </a:solidFill>
        </p:spPr>
        <p:txBody>
          <a:bodyPr wrap="square">
            <a:spAutoFit/>
          </a:bodyPr>
          <a:lstStyle/>
          <a:p>
            <a:pPr marL="0" indent="0" algn="l">
              <a:buNone/>
            </a:pPr>
            <a:r>
              <a:rPr lang="fr-FR" sz="1400" b="0" i="0" u="none" strike="noStrike" baseline="0" dirty="0"/>
              <a:t>Aux fins de l’alinéa 2, l’on entend par:</a:t>
            </a:r>
          </a:p>
          <a:p>
            <a:pPr marL="0" indent="0" algn="l">
              <a:buNone/>
            </a:pPr>
            <a:r>
              <a:rPr lang="fr-FR" sz="1400" b="0" i="0" u="none" strike="noStrike" baseline="0" dirty="0"/>
              <a:t>a) “</a:t>
            </a:r>
            <a:r>
              <a:rPr lang="fr-FR" sz="1400" b="0" i="0" u="none" strike="noStrike" baseline="0" dirty="0">
                <a:solidFill>
                  <a:srgbClr val="FFFF00"/>
                </a:solidFill>
              </a:rPr>
              <a:t>dommage grave</a:t>
            </a:r>
            <a:r>
              <a:rPr lang="fr-FR" sz="1400" b="0" i="0" u="none" strike="noStrike" baseline="0" dirty="0"/>
              <a:t>”: les dommages qui entraînent des changements, perturbations ou atteintes négatifs hautement préjudiciables à une quelconque composante de l’environnement, y compris des répercussions substantielles sur la vie ou la santé humaine, sur la biodiversité ou sur les ressources naturelles, culturelles ou économiques pour la société;</a:t>
            </a:r>
          </a:p>
          <a:p>
            <a:pPr marL="0" indent="0" algn="l">
              <a:buNone/>
            </a:pPr>
            <a:r>
              <a:rPr lang="fr-FR" sz="1400" b="0" i="0" u="none" strike="noStrike" baseline="0" dirty="0"/>
              <a:t>b) “</a:t>
            </a:r>
            <a:r>
              <a:rPr lang="fr-FR" sz="1400" b="0" i="0" u="none" strike="noStrike" baseline="0" dirty="0">
                <a:solidFill>
                  <a:srgbClr val="FFFF00"/>
                </a:solidFill>
              </a:rPr>
              <a:t>dommage étendu</a:t>
            </a:r>
            <a:r>
              <a:rPr lang="fr-FR" sz="1400" b="0" i="0" u="none" strike="noStrike" baseline="0" dirty="0"/>
              <a:t>”: les dommages qui s’étendent au-delà d’une zone géographique limitée, qui traversent les frontières d’une région ou d’un État ou qui sont subis par un écosystème entier ou une espèce entière ou un n</a:t>
            </a:r>
            <a:r>
              <a:rPr lang="en-GB" sz="1400" b="0" i="0" u="none" strike="noStrike" baseline="0" dirty="0"/>
              <a:t>ombre important </a:t>
            </a:r>
            <a:r>
              <a:rPr lang="en-GB" sz="1400" b="0" i="0" u="none" strike="noStrike" baseline="0" dirty="0" err="1"/>
              <a:t>d’êtres</a:t>
            </a:r>
            <a:r>
              <a:rPr lang="en-GB" sz="1400" b="0" i="0" u="none" strike="noStrike" baseline="0" dirty="0"/>
              <a:t> </a:t>
            </a:r>
            <a:r>
              <a:rPr lang="en-GB" sz="1400" b="0" i="0" u="none" strike="noStrike" baseline="0" dirty="0" err="1"/>
              <a:t>humains</a:t>
            </a:r>
            <a:r>
              <a:rPr lang="en-GB" sz="1400" b="0" i="0" u="none" strike="noStrike" baseline="0" dirty="0"/>
              <a:t>;</a:t>
            </a:r>
          </a:p>
          <a:p>
            <a:pPr marL="0" indent="0" algn="l">
              <a:buNone/>
            </a:pPr>
            <a:r>
              <a:rPr lang="fr-FR" sz="1400" b="0" i="0" u="none" strike="noStrike" baseline="0" dirty="0"/>
              <a:t>c) “</a:t>
            </a:r>
            <a:r>
              <a:rPr lang="fr-FR" sz="1400" b="0" i="0" u="none" strike="noStrike" baseline="0" dirty="0">
                <a:solidFill>
                  <a:srgbClr val="FFFF00"/>
                </a:solidFill>
              </a:rPr>
              <a:t>dommage à long terme</a:t>
            </a:r>
            <a:r>
              <a:rPr lang="fr-FR" sz="1400" b="0" i="0" u="none" strike="noStrike" baseline="0" dirty="0"/>
              <a:t>”: les dommages qui sont irréversibles ou qui ne peuvent être réparés par régénération naturelle dans un délai raisonnable;</a:t>
            </a:r>
          </a:p>
          <a:p>
            <a:pPr marL="0" indent="0" algn="l">
              <a:buNone/>
            </a:pPr>
            <a:r>
              <a:rPr lang="fr-FR" sz="1400" b="0" i="0" u="none" strike="noStrike" baseline="0" dirty="0"/>
              <a:t>d) “</a:t>
            </a:r>
            <a:r>
              <a:rPr lang="fr-FR" sz="1400" b="0" i="0" u="none" strike="noStrike" baseline="0" dirty="0">
                <a:solidFill>
                  <a:srgbClr val="FFFF00"/>
                </a:solidFill>
              </a:rPr>
              <a:t>environnement</a:t>
            </a:r>
            <a:r>
              <a:rPr lang="fr-FR" sz="1400" b="0" i="0" u="none" strike="noStrike" baseline="0" dirty="0"/>
              <a:t>”: la terre, ses écosystèmes, sa biosphère, sa cryosphère, sa lithosphère, son hydrosphère, son atmosphère, ainsi que l’espace extra-atmosphérique.</a:t>
            </a:r>
          </a:p>
        </p:txBody>
      </p:sp>
    </p:spTree>
    <p:extLst>
      <p:ext uri="{BB962C8B-B14F-4D97-AF65-F5344CB8AC3E}">
        <p14:creationId xmlns:p14="http://schemas.microsoft.com/office/powerpoint/2010/main" val="3417136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0" y="188640"/>
            <a:ext cx="2642159" cy="4470821"/>
          </a:xfrm>
        </p:spPr>
        <p:txBody>
          <a:bodyPr>
            <a:normAutofit fontScale="90000"/>
          </a:bodyPr>
          <a:lstStyle/>
          <a:p>
            <a:pPr algn="r">
              <a:lnSpc>
                <a:spcPct val="90000"/>
              </a:lnSpc>
            </a:pPr>
            <a:r>
              <a:rPr lang="fr-BE" sz="3300" dirty="0">
                <a:solidFill>
                  <a:schemeClr val="tx1"/>
                </a:solidFill>
              </a:rPr>
              <a:t>Livre II Titre 3. </a:t>
            </a:r>
            <a:br>
              <a:rPr lang="fr-BE" sz="3300" dirty="0">
                <a:solidFill>
                  <a:schemeClr val="tx1"/>
                </a:solidFill>
              </a:rPr>
            </a:br>
            <a:br>
              <a:rPr lang="fr-BE" sz="3300" dirty="0">
                <a:solidFill>
                  <a:schemeClr val="tx1"/>
                </a:solidFill>
              </a:rPr>
            </a:br>
            <a:r>
              <a:rPr lang="fr-BE" sz="3300" dirty="0">
                <a:solidFill>
                  <a:schemeClr val="tx1"/>
                </a:solidFill>
              </a:rPr>
              <a:t>Les infractions contre les personnes </a:t>
            </a:r>
            <a:br>
              <a:rPr lang="fr-BE" sz="3300" dirty="0">
                <a:solidFill>
                  <a:schemeClr val="tx1"/>
                </a:solidFill>
              </a:rPr>
            </a:br>
            <a:br>
              <a:rPr lang="fr-BE" sz="3300" dirty="0">
                <a:solidFill>
                  <a:schemeClr val="tx1"/>
                </a:solidFill>
              </a:rPr>
            </a:br>
            <a:br>
              <a:rPr lang="fr-BE" sz="3300" dirty="0">
                <a:solidFill>
                  <a:schemeClr val="tx1"/>
                </a:solidFill>
              </a:rPr>
            </a:br>
            <a:br>
              <a:rPr lang="fr-BE" sz="3300" dirty="0">
                <a:solidFill>
                  <a:schemeClr val="tx1"/>
                </a:solidFill>
              </a:rPr>
            </a:br>
            <a:endParaRPr lang="fr-BE" sz="3300" dirty="0">
              <a:solidFill>
                <a:schemeClr val="tx1"/>
              </a:solidFill>
            </a:endParaRPr>
          </a:p>
        </p:txBody>
      </p:sp>
      <p:sp>
        <p:nvSpPr>
          <p:cNvPr id="16" name="Rectangle 15">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19</a:t>
            </a:fld>
            <a:endParaRPr lang="nl-BE"/>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712742" y="116632"/>
            <a:ext cx="5636596" cy="7082358"/>
          </a:xfrm>
        </p:spPr>
        <p:txBody>
          <a:bodyPr>
            <a:normAutofit/>
          </a:bodyPr>
          <a:lstStyle/>
          <a:p>
            <a:pPr marL="0" indent="0">
              <a:lnSpc>
                <a:spcPct val="90000"/>
              </a:lnSpc>
              <a:buNone/>
            </a:pPr>
            <a:endParaRPr lang="en-US" sz="1000" i="1" dirty="0"/>
          </a:p>
          <a:p>
            <a:pPr>
              <a:lnSpc>
                <a:spcPct val="90000"/>
              </a:lnSpc>
            </a:pPr>
            <a:r>
              <a:rPr lang="fr-FR" sz="1600" cap="small" dirty="0"/>
              <a:t>Chapitre 1er. Les infractions contre la vie</a:t>
            </a:r>
            <a:endParaRPr lang="en-GB" sz="1600" cap="small" dirty="0"/>
          </a:p>
          <a:p>
            <a:pPr>
              <a:lnSpc>
                <a:spcPct val="90000"/>
              </a:lnSpc>
            </a:pPr>
            <a:r>
              <a:rPr lang="fr-FR" sz="1600" cap="small" dirty="0"/>
              <a:t>Chapitre 2. La torture, le traitement inhumain et le traitement dégradant</a:t>
            </a:r>
            <a:endParaRPr lang="en-GB" sz="1600" cap="small" dirty="0"/>
          </a:p>
          <a:p>
            <a:pPr>
              <a:lnSpc>
                <a:spcPct val="90000"/>
              </a:lnSpc>
            </a:pPr>
            <a:r>
              <a:rPr lang="fr-FR" sz="1600" cap="small" dirty="0"/>
              <a:t>Chapitre 3. Les infractions portant atteinte à l’intégrité sexuelle, au droit A l’autodétermination sexuelle et aux bonnes mœurs</a:t>
            </a:r>
            <a:endParaRPr lang="en-GB" sz="1600" cap="small" dirty="0"/>
          </a:p>
          <a:p>
            <a:pPr>
              <a:lnSpc>
                <a:spcPct val="90000"/>
              </a:lnSpc>
            </a:pPr>
            <a:r>
              <a:rPr lang="fr-FR" sz="1600" cap="small" dirty="0"/>
              <a:t>Chapitre 4. Les infractions contre l’intégrité physique ou psychique</a:t>
            </a:r>
            <a:endParaRPr lang="en-GB" sz="1600" cap="small" dirty="0"/>
          </a:p>
          <a:p>
            <a:pPr>
              <a:lnSpc>
                <a:spcPct val="90000"/>
              </a:lnSpc>
            </a:pPr>
            <a:r>
              <a:rPr lang="fr-FR" sz="1600" cap="small" dirty="0"/>
              <a:t>Chapitre 5. Les crimes contre la liberté individuelle</a:t>
            </a:r>
            <a:endParaRPr lang="en-GB" sz="1600" cap="small" dirty="0"/>
          </a:p>
          <a:p>
            <a:pPr>
              <a:lnSpc>
                <a:spcPct val="90000"/>
              </a:lnSpc>
            </a:pPr>
            <a:r>
              <a:rPr lang="fr-FR" sz="1600" cap="small" dirty="0"/>
              <a:t>Chapitre 6. Les infractions contre la tranquillité personnelle et l'intégrité morale</a:t>
            </a:r>
            <a:endParaRPr lang="en-GB" sz="1600" cap="small" dirty="0"/>
          </a:p>
          <a:p>
            <a:pPr>
              <a:lnSpc>
                <a:spcPct val="90000"/>
              </a:lnSpc>
            </a:pPr>
            <a:r>
              <a:rPr lang="fr-FR" sz="1600" cap="small" dirty="0"/>
              <a:t>Chapitre 7. Les atteintes à la dignité humaine et l’abus de la position vulnérable  de la victime</a:t>
            </a:r>
            <a:endParaRPr lang="en-GB" sz="1600" cap="small" dirty="0"/>
          </a:p>
          <a:p>
            <a:pPr>
              <a:lnSpc>
                <a:spcPct val="90000"/>
              </a:lnSpc>
            </a:pPr>
            <a:r>
              <a:rPr lang="fr-FR" sz="1600" cap="small" dirty="0"/>
              <a:t>Chapitre 8. Les infractions en rapport avec la mise en danger de personnes</a:t>
            </a:r>
            <a:endParaRPr lang="en-GB" sz="1600" cap="small" dirty="0"/>
          </a:p>
          <a:p>
            <a:pPr>
              <a:lnSpc>
                <a:spcPct val="90000"/>
              </a:lnSpc>
            </a:pPr>
            <a:r>
              <a:rPr lang="fr-FR" sz="1600" cap="small" dirty="0"/>
              <a:t>Chapitre 9. Les infractions contre la vie privée des personnes</a:t>
            </a:r>
            <a:endParaRPr lang="en-GB" sz="1600" cap="small" dirty="0"/>
          </a:p>
          <a:p>
            <a:pPr>
              <a:lnSpc>
                <a:spcPct val="90000"/>
              </a:lnSpc>
            </a:pPr>
            <a:r>
              <a:rPr lang="fr-FR" sz="1600" cap="small" dirty="0"/>
              <a:t>Chapitre 10. Les infractions contre l’état civil des personnes</a:t>
            </a:r>
            <a:endParaRPr lang="en-GB" sz="1600" cap="small" dirty="0"/>
          </a:p>
          <a:p>
            <a:pPr>
              <a:lnSpc>
                <a:spcPct val="90000"/>
              </a:lnSpc>
            </a:pPr>
            <a:r>
              <a:rPr lang="fr-FR" sz="1600" cap="small" dirty="0"/>
              <a:t>Chapitre 11. Les infractions contre les cadavres et les sépultures</a:t>
            </a:r>
            <a:r>
              <a:rPr lang="nl-BE" sz="1600" cap="small" dirty="0"/>
              <a:t> </a:t>
            </a:r>
          </a:p>
          <a:p>
            <a:pPr marL="0" indent="0">
              <a:lnSpc>
                <a:spcPct val="90000"/>
              </a:lnSpc>
              <a:buNone/>
            </a:pPr>
            <a:r>
              <a:rPr lang="en-US" sz="1000" i="1" dirty="0"/>
              <a:t> </a:t>
            </a:r>
            <a:endParaRPr lang="nl-BE" sz="1000" i="1" dirty="0"/>
          </a:p>
        </p:txBody>
      </p:sp>
    </p:spTree>
    <p:extLst>
      <p:ext uri="{BB962C8B-B14F-4D97-AF65-F5344CB8AC3E}">
        <p14:creationId xmlns:p14="http://schemas.microsoft.com/office/powerpoint/2010/main" val="3103097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14F-D586-9040-83C9-DF1F5279B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7ACD9C-463C-135B-1B7B-72D8942080BF}"/>
              </a:ext>
            </a:extLst>
          </p:cNvPr>
          <p:cNvSpPr>
            <a:spLocks noGrp="1"/>
          </p:cNvSpPr>
          <p:nvPr>
            <p:ph type="title"/>
          </p:nvPr>
        </p:nvSpPr>
        <p:spPr>
          <a:xfrm>
            <a:off x="107504" y="31731"/>
            <a:ext cx="7055380" cy="528010"/>
          </a:xfrm>
        </p:spPr>
        <p:txBody>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D07D5A59-D84B-A5C2-7164-6F2DAAB9D823}"/>
              </a:ext>
            </a:extLst>
          </p:cNvPr>
          <p:cNvSpPr>
            <a:spLocks noGrp="1"/>
          </p:cNvSpPr>
          <p:nvPr>
            <p:ph idx="1"/>
          </p:nvPr>
        </p:nvSpPr>
        <p:spPr>
          <a:xfrm>
            <a:off x="293344" y="188640"/>
            <a:ext cx="8086670" cy="6120681"/>
          </a:xfrm>
        </p:spPr>
        <p:txBody>
          <a:bodyPr>
            <a:noAutofit/>
          </a:bodyPr>
          <a:lstStyle/>
          <a:p>
            <a:pPr marL="0" indent="0">
              <a:buNone/>
            </a:pPr>
            <a:endParaRPr lang="en-US" sz="1600" i="1" dirty="0"/>
          </a:p>
          <a:p>
            <a:pPr marL="0" indent="0">
              <a:buNone/>
            </a:pPr>
            <a:r>
              <a:rPr lang="fr-FR" cap="small" dirty="0"/>
              <a:t>Chapitre 1er. Les infractions contre la vie (art. 96 à 105)</a:t>
            </a:r>
            <a:endParaRPr lang="en-GB" b="1" i="1" cap="small" dirty="0"/>
          </a:p>
          <a:p>
            <a:r>
              <a:rPr lang="fr-BE" i="1" u="sng" dirty="0"/>
              <a:t>Section 1</a:t>
            </a:r>
            <a:r>
              <a:rPr lang="fr-BE" i="1" u="sng" baseline="30000" dirty="0"/>
              <a:t>re</a:t>
            </a:r>
            <a:r>
              <a:rPr lang="fr-BE" i="1" dirty="0"/>
              <a:t>. </a:t>
            </a:r>
            <a:r>
              <a:rPr lang="fr-BE" i="1" dirty="0">
                <a:solidFill>
                  <a:srgbClr val="FFFF00"/>
                </a:solidFill>
              </a:rPr>
              <a:t>Les homicides commis avec intention de donner la mort </a:t>
            </a:r>
            <a:r>
              <a:rPr lang="fr-FR" cap="small" dirty="0">
                <a:solidFill>
                  <a:srgbClr val="FFFF00"/>
                </a:solidFill>
              </a:rPr>
              <a:t>(art. 96 à 105)</a:t>
            </a:r>
            <a:endParaRPr lang="en-GB" b="1" i="1" cap="small" dirty="0">
              <a:solidFill>
                <a:srgbClr val="FFFF00"/>
              </a:solidFill>
            </a:endParaRPr>
          </a:p>
          <a:p>
            <a:pPr marL="400056" lvl="1" indent="0">
              <a:buNone/>
            </a:pPr>
            <a:r>
              <a:rPr lang="en-GB" sz="2000" dirty="0"/>
              <a:t>Art. 96 </a:t>
            </a:r>
            <a:r>
              <a:rPr lang="en-GB" sz="2000" dirty="0" err="1"/>
              <a:t>Meurtre</a:t>
            </a:r>
            <a:r>
              <a:rPr lang="en-GB" sz="2000" dirty="0"/>
              <a:t> : </a:t>
            </a:r>
            <a:r>
              <a:rPr lang="en-GB" sz="2000" dirty="0" err="1"/>
              <a:t>peine</a:t>
            </a:r>
            <a:r>
              <a:rPr lang="en-GB" sz="2000" dirty="0"/>
              <a:t> de </a:t>
            </a:r>
            <a:r>
              <a:rPr lang="en-GB" sz="2000" dirty="0" err="1"/>
              <a:t>niveau</a:t>
            </a:r>
            <a:r>
              <a:rPr lang="en-GB" sz="2000" dirty="0"/>
              <a:t> 7</a:t>
            </a:r>
          </a:p>
          <a:p>
            <a:pPr marL="400056" lvl="1" indent="0">
              <a:buNone/>
            </a:pPr>
            <a:r>
              <a:rPr lang="en-GB" sz="2000" dirty="0" err="1"/>
              <a:t>Différentes</a:t>
            </a:r>
            <a:r>
              <a:rPr lang="en-GB" sz="2000" dirty="0"/>
              <a:t> </a:t>
            </a:r>
            <a:r>
              <a:rPr lang="en-GB" sz="2000" dirty="0" err="1"/>
              <a:t>formes</a:t>
            </a:r>
            <a:r>
              <a:rPr lang="en-GB" sz="2000" dirty="0"/>
              <a:t> de </a:t>
            </a:r>
            <a:r>
              <a:rPr lang="en-GB" sz="2000" dirty="0" err="1"/>
              <a:t>meurtre</a:t>
            </a:r>
            <a:r>
              <a:rPr lang="en-GB" sz="2000" dirty="0"/>
              <a:t> </a:t>
            </a:r>
            <a:r>
              <a:rPr lang="en-GB" sz="2000" dirty="0" err="1"/>
              <a:t>aggravé</a:t>
            </a:r>
            <a:r>
              <a:rPr lang="en-GB" sz="2000" dirty="0"/>
              <a:t> = </a:t>
            </a:r>
            <a:r>
              <a:rPr lang="en-GB" sz="2000" dirty="0" err="1"/>
              <a:t>peine</a:t>
            </a:r>
            <a:r>
              <a:rPr lang="en-GB" sz="2000" dirty="0"/>
              <a:t> de </a:t>
            </a:r>
            <a:r>
              <a:rPr lang="en-GB" sz="2000" dirty="0" err="1"/>
              <a:t>niveau</a:t>
            </a:r>
            <a:r>
              <a:rPr lang="en-GB" sz="2000" dirty="0"/>
              <a:t> 8 - - </a:t>
            </a:r>
            <a:r>
              <a:rPr lang="en-GB" sz="2000" dirty="0" err="1"/>
              <a:t>assassinat</a:t>
            </a:r>
            <a:r>
              <a:rPr lang="en-GB" sz="2000" dirty="0"/>
              <a:t> (art. 97)</a:t>
            </a:r>
          </a:p>
          <a:p>
            <a:pPr marL="400056" lvl="1" indent="0">
              <a:buNone/>
            </a:pPr>
            <a:r>
              <a:rPr lang="en-GB" sz="2000" dirty="0"/>
              <a:t>- </a:t>
            </a:r>
            <a:r>
              <a:rPr lang="en-GB" sz="2000" dirty="0" err="1"/>
              <a:t>meurtre</a:t>
            </a:r>
            <a:r>
              <a:rPr lang="en-GB" sz="2000" dirty="0"/>
              <a:t> commis dans le cadre </a:t>
            </a:r>
            <a:r>
              <a:rPr lang="en-GB" sz="2000" dirty="0" err="1"/>
              <a:t>d’une</a:t>
            </a:r>
            <a:r>
              <a:rPr lang="en-GB" sz="2000" dirty="0"/>
              <a:t> </a:t>
            </a:r>
            <a:r>
              <a:rPr lang="en-GB" sz="2000" dirty="0" err="1"/>
              <a:t>autre</a:t>
            </a:r>
            <a:r>
              <a:rPr lang="en-GB" sz="2000" dirty="0"/>
              <a:t> infraction (art. 98</a:t>
            </a:r>
          </a:p>
          <a:p>
            <a:pPr marL="400056" lvl="1" indent="0">
              <a:buNone/>
            </a:pPr>
            <a:r>
              <a:rPr lang="en-GB" sz="2000" dirty="0"/>
              <a:t>- mobile </a:t>
            </a:r>
            <a:r>
              <a:rPr lang="en-GB" sz="2000" dirty="0" err="1"/>
              <a:t>discriminatoire</a:t>
            </a:r>
            <a:r>
              <a:rPr lang="en-GB" sz="2000" dirty="0"/>
              <a:t> (art. 99);</a:t>
            </a:r>
          </a:p>
          <a:p>
            <a:pPr marL="400056" lvl="1" indent="0">
              <a:buNone/>
            </a:pPr>
            <a:r>
              <a:rPr lang="en-GB" sz="2000" dirty="0"/>
              <a:t>- commis sur un </a:t>
            </a:r>
            <a:r>
              <a:rPr lang="en-GB" sz="2000" dirty="0" err="1"/>
              <a:t>mineur</a:t>
            </a:r>
            <a:r>
              <a:rPr lang="en-GB" sz="2000" dirty="0"/>
              <a:t> </a:t>
            </a:r>
            <a:r>
              <a:rPr lang="en-GB" sz="2000" dirty="0" err="1"/>
              <a:t>ou</a:t>
            </a:r>
            <a:r>
              <a:rPr lang="en-GB" sz="2000" dirty="0"/>
              <a:t> </a:t>
            </a:r>
            <a:r>
              <a:rPr lang="en-GB" sz="2000" dirty="0" err="1"/>
              <a:t>une</a:t>
            </a:r>
            <a:r>
              <a:rPr lang="en-GB" sz="2000" dirty="0"/>
              <a:t> </a:t>
            </a:r>
            <a:r>
              <a:rPr lang="en-GB" sz="2000" dirty="0" err="1"/>
              <a:t>personne</a:t>
            </a:r>
            <a:r>
              <a:rPr lang="en-GB" sz="2000" dirty="0"/>
              <a:t> </a:t>
            </a:r>
            <a:r>
              <a:rPr lang="en-GB" sz="2000" dirty="0" err="1"/>
              <a:t>en</a:t>
            </a:r>
            <a:r>
              <a:rPr lang="en-GB" sz="2000" dirty="0"/>
              <a:t> situation de </a:t>
            </a:r>
            <a:r>
              <a:rPr lang="en-GB" sz="2000" dirty="0" err="1"/>
              <a:t>vulnérabilité</a:t>
            </a:r>
            <a:r>
              <a:rPr lang="en-GB" sz="2000" dirty="0"/>
              <a:t> (art. 100), </a:t>
            </a:r>
          </a:p>
          <a:p>
            <a:pPr marL="400056" lvl="1" indent="0">
              <a:buNone/>
            </a:pPr>
            <a:r>
              <a:rPr lang="en-GB" sz="2000" dirty="0"/>
              <a:t>- intrafamilial (art. 101- </a:t>
            </a:r>
            <a:r>
              <a:rPr lang="en-GB" sz="2000" dirty="0" err="1"/>
              <a:t>notamment</a:t>
            </a:r>
            <a:r>
              <a:rPr lang="en-GB" sz="2000" dirty="0"/>
              <a:t> sur un </a:t>
            </a:r>
            <a:r>
              <a:rPr lang="en-GB" sz="2000" dirty="0" err="1"/>
              <a:t>partenaire</a:t>
            </a:r>
            <a:r>
              <a:rPr lang="en-GB" sz="2000" dirty="0"/>
              <a:t>- </a:t>
            </a:r>
            <a:r>
              <a:rPr lang="en-GB" sz="2000" dirty="0" err="1"/>
              <a:t>féminicide</a:t>
            </a:r>
            <a:r>
              <a:rPr lang="en-GB" sz="2000" dirty="0"/>
              <a:t>), </a:t>
            </a:r>
          </a:p>
          <a:p>
            <a:pPr marL="400056" lvl="1" indent="0">
              <a:buNone/>
            </a:pPr>
            <a:r>
              <a:rPr lang="en-GB" sz="2000" dirty="0"/>
              <a:t>- commis sur </a:t>
            </a:r>
            <a:r>
              <a:rPr lang="en-GB" sz="2000" dirty="0" err="1"/>
              <a:t>une</a:t>
            </a:r>
            <a:r>
              <a:rPr lang="en-GB" sz="2000" dirty="0"/>
              <a:t> </a:t>
            </a:r>
            <a:r>
              <a:rPr lang="en-GB" sz="2000" dirty="0" err="1"/>
              <a:t>personne</a:t>
            </a:r>
            <a:r>
              <a:rPr lang="en-GB" sz="2000" dirty="0"/>
              <a:t> </a:t>
            </a:r>
            <a:r>
              <a:rPr lang="en-GB" sz="2000" dirty="0" err="1"/>
              <a:t>exerçant</a:t>
            </a:r>
            <a:r>
              <a:rPr lang="en-GB" sz="2000" dirty="0"/>
              <a:t> </a:t>
            </a:r>
            <a:r>
              <a:rPr lang="en-GB" sz="2000" dirty="0" err="1"/>
              <a:t>une</a:t>
            </a:r>
            <a:r>
              <a:rPr lang="en-GB" sz="2000" dirty="0"/>
              <a:t> </a:t>
            </a:r>
            <a:r>
              <a:rPr lang="en-GB" sz="2000" dirty="0" err="1"/>
              <a:t>fonction</a:t>
            </a:r>
            <a:r>
              <a:rPr lang="en-GB" sz="2000" dirty="0"/>
              <a:t> </a:t>
            </a:r>
            <a:r>
              <a:rPr lang="en-GB" sz="2000" dirty="0" err="1"/>
              <a:t>sociétale</a:t>
            </a:r>
            <a:r>
              <a:rPr lang="en-GB" sz="2000" dirty="0"/>
              <a:t> (art. 102)</a:t>
            </a:r>
          </a:p>
          <a:p>
            <a:pPr marL="400056" lvl="1" indent="0">
              <a:buNone/>
            </a:pPr>
            <a:r>
              <a:rPr lang="en-GB" sz="2000" dirty="0"/>
              <a:t>Art. 103 </a:t>
            </a:r>
            <a:r>
              <a:rPr lang="en-GB" sz="2000" dirty="0" err="1"/>
              <a:t>meurtre</a:t>
            </a:r>
            <a:r>
              <a:rPr lang="en-GB" sz="2000" dirty="0"/>
              <a:t> </a:t>
            </a:r>
            <a:r>
              <a:rPr lang="en-GB" sz="2000" dirty="0" err="1"/>
              <a:t>provoqué</a:t>
            </a:r>
            <a:r>
              <a:rPr lang="en-GB" sz="2000" dirty="0"/>
              <a:t>.</a:t>
            </a:r>
          </a:p>
        </p:txBody>
      </p:sp>
      <p:sp>
        <p:nvSpPr>
          <p:cNvPr id="4" name="Espace réservé du numéro de diapositive 3">
            <a:extLst>
              <a:ext uri="{FF2B5EF4-FFF2-40B4-BE49-F238E27FC236}">
                <a16:creationId xmlns:a16="http://schemas.microsoft.com/office/drawing/2014/main" id="{49B6DA80-0C9B-3BB7-1E83-2D5238AF95D3}"/>
              </a:ext>
            </a:extLst>
          </p:cNvPr>
          <p:cNvSpPr>
            <a:spLocks noGrp="1"/>
          </p:cNvSpPr>
          <p:nvPr>
            <p:ph type="sldNum" sz="quarter" idx="12"/>
          </p:nvPr>
        </p:nvSpPr>
        <p:spPr/>
        <p:txBody>
          <a:bodyPr/>
          <a:lstStyle/>
          <a:p>
            <a:fld id="{936F8E82-FA06-4262-BC24-5C54F77931AE}" type="slidenum">
              <a:rPr lang="nl-BE" smtClean="0"/>
              <a:t>20</a:t>
            </a:fld>
            <a:endParaRPr lang="nl-BE"/>
          </a:p>
        </p:txBody>
      </p:sp>
    </p:spTree>
    <p:extLst>
      <p:ext uri="{BB962C8B-B14F-4D97-AF65-F5344CB8AC3E}">
        <p14:creationId xmlns:p14="http://schemas.microsoft.com/office/powerpoint/2010/main" val="1942191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07504" y="31731"/>
            <a:ext cx="7055380" cy="528010"/>
          </a:xfrm>
        </p:spPr>
        <p:txBody>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93344" y="188640"/>
            <a:ext cx="8086670" cy="6120681"/>
          </a:xfrm>
        </p:spPr>
        <p:txBody>
          <a:bodyPr>
            <a:noAutofit/>
          </a:bodyPr>
          <a:lstStyle/>
          <a:p>
            <a:pPr marL="0" indent="0">
              <a:buNone/>
            </a:pPr>
            <a:endParaRPr lang="en-US" sz="1600" i="1" dirty="0"/>
          </a:p>
          <a:p>
            <a:pPr marL="0" indent="0">
              <a:buNone/>
            </a:pPr>
            <a:r>
              <a:rPr lang="fr-FR" cap="small" dirty="0"/>
              <a:t>Chapitre 1er. Les infractions contre la vie (art. 96 à 105)</a:t>
            </a:r>
            <a:endParaRPr lang="en-GB" b="1" i="1" cap="small" dirty="0"/>
          </a:p>
          <a:p>
            <a:r>
              <a:rPr lang="fr-BE" i="1" u="sng" dirty="0"/>
              <a:t>Section 2.</a:t>
            </a:r>
            <a:r>
              <a:rPr lang="fr-BE" i="1" dirty="0"/>
              <a:t>  L’homicide par  défaut </a:t>
            </a:r>
            <a:r>
              <a:rPr lang="fr-BE" i="1" dirty="0">
                <a:solidFill>
                  <a:srgbClr val="FFFF00"/>
                </a:solidFill>
              </a:rPr>
              <a:t>grave </a:t>
            </a:r>
            <a:r>
              <a:rPr lang="fr-BE" i="1" dirty="0"/>
              <a:t>de prévoyance ou de précaution (art. 106 à 108)</a:t>
            </a:r>
          </a:p>
          <a:p>
            <a:pPr marL="0" indent="0">
              <a:buNone/>
            </a:pPr>
            <a:r>
              <a:rPr lang="fr-BE" b="1" i="1" dirty="0"/>
              <a:t>	</a:t>
            </a:r>
            <a:r>
              <a:rPr lang="fr-BE" i="1" dirty="0"/>
              <a:t>Notamment homicide dans le cadre de la circulation 	(homicide routier)</a:t>
            </a:r>
          </a:p>
          <a:p>
            <a:pPr marL="0" indent="0" algn="ctr">
              <a:buNone/>
            </a:pPr>
            <a:r>
              <a:rPr lang="fr-BE" i="1" dirty="0"/>
              <a:t>!Art. 107 </a:t>
            </a:r>
            <a:r>
              <a:rPr lang="fr-BE" sz="1600" i="1" dirty="0"/>
              <a:t>(loi 8 février 2026)!</a:t>
            </a:r>
            <a:endParaRPr lang="en-GB" sz="1600" i="1" dirty="0"/>
          </a:p>
          <a:p>
            <a:pPr marL="0" indent="0">
              <a:buNone/>
            </a:pPr>
            <a:endParaRPr lang="en-GB" sz="1600" i="1" dirty="0"/>
          </a:p>
          <a:p>
            <a:r>
              <a:rPr lang="fr-BE" i="1" u="sng" dirty="0"/>
              <a:t>Section 3.</a:t>
            </a:r>
            <a:r>
              <a:rPr lang="fr-BE" i="1" dirty="0"/>
              <a:t> </a:t>
            </a:r>
            <a:r>
              <a:rPr lang="fr-BE" i="1" dirty="0">
                <a:solidFill>
                  <a:srgbClr val="FFFF00"/>
                </a:solidFill>
              </a:rPr>
              <a:t>L’incitation au suicide </a:t>
            </a:r>
            <a:r>
              <a:rPr lang="fr-BE" i="1" dirty="0"/>
              <a:t>(art. 109 à 111)</a:t>
            </a:r>
          </a:p>
          <a:p>
            <a:pPr marL="0" indent="0">
              <a:buNone/>
            </a:pPr>
            <a:r>
              <a:rPr lang="fr-BE" i="1" dirty="0"/>
              <a:t>« L’incitation au suicide est l’accomplissement, délibérément, d’un acte de nature à amener une personne à se donner la mort. »</a:t>
            </a:r>
          </a:p>
          <a:p>
            <a:pPr marL="0" indent="0">
              <a:buNone/>
            </a:pPr>
            <a:r>
              <a:rPr lang="fr-BE" b="1" i="1" dirty="0"/>
              <a:t>	</a:t>
            </a:r>
            <a:r>
              <a:rPr lang="fr-BE" i="1" dirty="0"/>
              <a:t>Punissable uniquement si suivi d’effet (« a entrainé le suicide 	de la victime ou une tentative à cet effet).</a:t>
            </a:r>
          </a:p>
          <a:p>
            <a:pPr marL="400056" lvl="1" indent="0">
              <a:buNone/>
            </a:pPr>
            <a:r>
              <a:rPr lang="fr-BE" i="1" dirty="0"/>
              <a:t>Incitation au suicide aggravée (art. 110 – mineur, personne en situation de vulnérabilité, mobile discriminatoire, partenaire ou ascendant ou descendant).</a:t>
            </a:r>
            <a:endParaRPr lang="en-GB" i="1" dirty="0"/>
          </a:p>
          <a:p>
            <a:pPr marL="0" indent="0">
              <a:buNone/>
            </a:pPr>
            <a:r>
              <a:rPr lang="en-GB" sz="1200" b="1" i="1" cap="small" dirty="0"/>
              <a:t>	</a:t>
            </a:r>
          </a:p>
          <a:p>
            <a:pPr marL="0" indent="0">
              <a:buNone/>
            </a:pPr>
            <a:r>
              <a:rPr lang="en-US" sz="1200" cap="small" dirty="0"/>
              <a:t> </a:t>
            </a:r>
            <a:endParaRPr lang="en-GB" sz="1200" b="1"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21</a:t>
            </a:fld>
            <a:endParaRPr lang="nl-BE"/>
          </a:p>
        </p:txBody>
      </p:sp>
    </p:spTree>
    <p:extLst>
      <p:ext uri="{BB962C8B-B14F-4D97-AF65-F5344CB8AC3E}">
        <p14:creationId xmlns:p14="http://schemas.microsoft.com/office/powerpoint/2010/main" val="3768167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89857" y="1645920"/>
            <a:ext cx="2642159" cy="4470821"/>
          </a:xfrm>
        </p:spPr>
        <p:txBody>
          <a:bodyPr>
            <a:normAutofit fontScale="90000"/>
          </a:bodyPr>
          <a:lstStyle/>
          <a:p>
            <a:pPr algn="r">
              <a:lnSpc>
                <a:spcPct val="90000"/>
              </a:lnSpc>
            </a:pPr>
            <a:r>
              <a:rPr lang="fr-BE" sz="3300" dirty="0">
                <a:solidFill>
                  <a:schemeClr val="tx1"/>
                </a:solidFill>
              </a:rPr>
              <a:t>Livre II Titre 3. </a:t>
            </a:r>
            <a:br>
              <a:rPr lang="fr-BE" sz="3300" dirty="0">
                <a:solidFill>
                  <a:schemeClr val="tx1"/>
                </a:solidFill>
              </a:rPr>
            </a:br>
            <a:br>
              <a:rPr lang="fr-BE" sz="3300" dirty="0">
                <a:solidFill>
                  <a:schemeClr val="tx1"/>
                </a:solidFill>
              </a:rPr>
            </a:br>
            <a:r>
              <a:rPr lang="fr-BE" sz="3300" dirty="0">
                <a:solidFill>
                  <a:schemeClr val="tx1"/>
                </a:solidFill>
              </a:rPr>
              <a:t>Les infractions contre les personnes</a:t>
            </a:r>
            <a:br>
              <a:rPr lang="fr-BE" sz="3300" dirty="0">
                <a:solidFill>
                  <a:schemeClr val="tx1"/>
                </a:solidFill>
              </a:rPr>
            </a:br>
            <a:br>
              <a:rPr lang="fr-BE" sz="3300" dirty="0">
                <a:solidFill>
                  <a:schemeClr val="tx1"/>
                </a:solidFill>
              </a:rPr>
            </a:br>
            <a:br>
              <a:rPr lang="fr-BE" sz="3300" dirty="0">
                <a:solidFill>
                  <a:schemeClr val="tx1"/>
                </a:solidFill>
              </a:rPr>
            </a:br>
            <a:br>
              <a:rPr lang="fr-BE" sz="3300" dirty="0">
                <a:solidFill>
                  <a:schemeClr val="tx1"/>
                </a:solidFill>
              </a:rPr>
            </a:br>
            <a:endParaRPr lang="fr-BE" sz="3300" dirty="0">
              <a:solidFill>
                <a:schemeClr val="tx1"/>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22</a:t>
            </a:fld>
            <a:endParaRPr lang="nl-BE"/>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588336" y="696717"/>
            <a:ext cx="5376151" cy="5540595"/>
          </a:xfrm>
        </p:spPr>
        <p:txBody>
          <a:bodyPr>
            <a:normAutofit fontScale="47500" lnSpcReduction="20000"/>
          </a:bodyPr>
          <a:lstStyle/>
          <a:p>
            <a:pPr marL="0" indent="0">
              <a:buNone/>
            </a:pPr>
            <a:endParaRPr lang="en-US" i="1" dirty="0"/>
          </a:p>
          <a:p>
            <a:pPr marL="0" indent="0">
              <a:buNone/>
            </a:pPr>
            <a:r>
              <a:rPr lang="en-US" cap="small" dirty="0"/>
              <a:t> </a:t>
            </a:r>
            <a:endParaRPr lang="en-GB" b="1" i="1" dirty="0"/>
          </a:p>
          <a:p>
            <a:pPr marL="0" indent="0">
              <a:buNone/>
            </a:pPr>
            <a:endParaRPr lang="en-GB" sz="4400" b="1" i="1" cap="small" dirty="0"/>
          </a:p>
          <a:p>
            <a:pPr marL="0" indent="0">
              <a:buNone/>
            </a:pPr>
            <a:r>
              <a:rPr lang="fr-FR" sz="4400" cap="small" dirty="0"/>
              <a:t>Chapitre 2. La torture, le traitement inhumain et le traitement dégradant (art. 112 à 131)</a:t>
            </a:r>
          </a:p>
          <a:p>
            <a:pPr marL="0" indent="0">
              <a:buNone/>
            </a:pPr>
            <a:endParaRPr lang="en-GB" sz="4400" b="1" i="1" cap="small" dirty="0"/>
          </a:p>
          <a:p>
            <a:r>
              <a:rPr lang="fr-BE" sz="4400" i="1" dirty="0"/>
              <a:t>Section 1</a:t>
            </a:r>
            <a:r>
              <a:rPr lang="fr-BE" sz="4400" i="1" baseline="30000" dirty="0"/>
              <a:t>re</a:t>
            </a:r>
            <a:r>
              <a:rPr lang="fr-BE" sz="4400" i="1" dirty="0"/>
              <a:t>. La torture</a:t>
            </a:r>
            <a:endParaRPr lang="en-GB" sz="4400" b="1" i="1" dirty="0"/>
          </a:p>
          <a:p>
            <a:r>
              <a:rPr lang="fr-BE" sz="4400" i="1" dirty="0"/>
              <a:t>Section 2. Le traitement inhumain</a:t>
            </a:r>
            <a:endParaRPr lang="en-GB" sz="4400" b="1" i="1" dirty="0"/>
          </a:p>
          <a:p>
            <a:r>
              <a:rPr lang="fr-BE" sz="4400" i="1" dirty="0"/>
              <a:t>Section 3. Le traitement dégradant</a:t>
            </a:r>
            <a:endParaRPr lang="en-GB" sz="4400" b="1" i="1" dirty="0"/>
          </a:p>
          <a:p>
            <a:r>
              <a:rPr lang="fr-BE" sz="4400" i="1" dirty="0"/>
              <a:t>Section 4. Dispositions communes</a:t>
            </a:r>
            <a:endParaRPr lang="en-GB" sz="4400" b="1" i="1" dirty="0"/>
          </a:p>
          <a:p>
            <a:pPr marL="0" indent="0">
              <a:buNone/>
            </a:pPr>
            <a:r>
              <a:rPr lang="en-GB" sz="4400" i="1" dirty="0"/>
              <a:t>NB. Infractions </a:t>
            </a:r>
            <a:r>
              <a:rPr lang="en-GB" sz="4400" i="1" dirty="0" err="1"/>
              <a:t>aggravées</a:t>
            </a:r>
            <a:r>
              <a:rPr lang="en-GB" sz="4400" i="1" dirty="0"/>
              <a:t> </a:t>
            </a:r>
            <a:r>
              <a:rPr lang="en-GB" sz="4400" i="1" dirty="0" err="1"/>
              <a:t>notamment</a:t>
            </a:r>
            <a:r>
              <a:rPr lang="en-GB" sz="4400" i="1" dirty="0"/>
              <a:t> </a:t>
            </a:r>
            <a:r>
              <a:rPr lang="en-GB" sz="4400" i="1" dirty="0" err="1"/>
              <a:t>si</a:t>
            </a:r>
            <a:r>
              <a:rPr lang="en-GB" sz="4400" i="1" dirty="0"/>
              <a:t> commis </a:t>
            </a:r>
            <a:r>
              <a:rPr lang="en-GB" sz="4400" i="1" dirty="0" err="1"/>
              <a:t>contre</a:t>
            </a:r>
            <a:r>
              <a:rPr lang="en-GB" sz="4400" i="1" dirty="0"/>
              <a:t> un </a:t>
            </a:r>
            <a:r>
              <a:rPr lang="en-GB" sz="4400" i="1" dirty="0" err="1"/>
              <a:t>mineur</a:t>
            </a:r>
            <a:r>
              <a:rPr lang="en-GB" sz="4400" i="1" dirty="0"/>
              <a:t> </a:t>
            </a:r>
            <a:r>
              <a:rPr lang="en-GB" sz="4400" i="1" dirty="0" err="1"/>
              <a:t>ou</a:t>
            </a:r>
            <a:r>
              <a:rPr lang="en-GB" sz="4400" i="1" dirty="0"/>
              <a:t> </a:t>
            </a:r>
            <a:r>
              <a:rPr lang="en-GB" sz="4400" i="1" dirty="0" err="1"/>
              <a:t>une</a:t>
            </a:r>
            <a:r>
              <a:rPr lang="en-GB" sz="4400" i="1" dirty="0"/>
              <a:t> </a:t>
            </a:r>
            <a:r>
              <a:rPr lang="en-GB" sz="4400" i="1" dirty="0" err="1"/>
              <a:t>personne</a:t>
            </a:r>
            <a:r>
              <a:rPr lang="en-GB" sz="4400" i="1" dirty="0"/>
              <a:t> </a:t>
            </a:r>
            <a:r>
              <a:rPr lang="en-GB" sz="4400" i="1" dirty="0" err="1"/>
              <a:t>en</a:t>
            </a:r>
            <a:r>
              <a:rPr lang="en-GB" sz="4400" i="1" dirty="0"/>
              <a:t> situation de </a:t>
            </a:r>
            <a:r>
              <a:rPr lang="en-GB" sz="4400" i="1" dirty="0" err="1"/>
              <a:t>vulnérabilité</a:t>
            </a:r>
            <a:r>
              <a:rPr lang="en-GB" sz="4400" i="1" dirty="0"/>
              <a:t>, intrafamilial </a:t>
            </a:r>
            <a:r>
              <a:rPr lang="en-GB" sz="4400" i="1" dirty="0" err="1"/>
              <a:t>en</a:t>
            </a:r>
            <a:r>
              <a:rPr lang="en-GB" sz="4400" i="1" dirty="0"/>
              <a:t> </a:t>
            </a:r>
            <a:r>
              <a:rPr lang="en-GB" sz="4400" i="1" dirty="0" err="1"/>
              <a:t>ce</a:t>
            </a:r>
            <a:r>
              <a:rPr lang="en-GB" sz="4400" i="1" dirty="0"/>
              <a:t> </a:t>
            </a:r>
            <a:r>
              <a:rPr lang="en-GB" sz="4400" i="1" dirty="0" err="1"/>
              <a:t>compris</a:t>
            </a:r>
            <a:r>
              <a:rPr lang="en-GB" sz="4400" i="1" dirty="0"/>
              <a:t> </a:t>
            </a:r>
            <a:r>
              <a:rPr lang="en-GB" sz="4400" i="1" dirty="0" err="1"/>
              <a:t>partenaire</a:t>
            </a:r>
            <a:r>
              <a:rPr lang="en-GB" sz="4400" i="1" dirty="0"/>
              <a:t>.</a:t>
            </a:r>
            <a:endParaRPr lang="fr-BE" sz="4400" i="1" dirty="0"/>
          </a:p>
        </p:txBody>
      </p:sp>
    </p:spTree>
    <p:extLst>
      <p:ext uri="{BB962C8B-B14F-4D97-AF65-F5344CB8AC3E}">
        <p14:creationId xmlns:p14="http://schemas.microsoft.com/office/powerpoint/2010/main" val="2187198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291"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50945" y="295729"/>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23</a:t>
            </a:fld>
            <a:endParaRPr lang="nl-BE">
              <a:solidFill>
                <a:srgbClr val="FFFFFF"/>
              </a:solidFill>
            </a:endParaRPr>
          </a:p>
        </p:txBody>
      </p:sp>
      <p:sp>
        <p:nvSpPr>
          <p:cNvPr id="1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40918"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7"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43093" y="1506279"/>
            <a:ext cx="5307627" cy="6669359"/>
          </a:xfrm>
        </p:spPr>
        <p:txBody>
          <a:bodyPr>
            <a:normAutofit/>
          </a:bodyPr>
          <a:lstStyle/>
          <a:p>
            <a:pPr marL="0" indent="0">
              <a:lnSpc>
                <a:spcPct val="90000"/>
              </a:lnSpc>
              <a:buNone/>
            </a:pPr>
            <a:endParaRPr lang="en-US" sz="1900" i="1" dirty="0"/>
          </a:p>
          <a:p>
            <a:pPr marL="0" indent="0">
              <a:lnSpc>
                <a:spcPct val="90000"/>
              </a:lnSpc>
              <a:buNone/>
            </a:pPr>
            <a:r>
              <a:rPr lang="fr-FR" sz="1900" b="1" dirty="0">
                <a:solidFill>
                  <a:schemeClr val="accent3">
                    <a:lumMod val="75000"/>
                  </a:schemeClr>
                </a:solidFill>
              </a:rPr>
              <a:t>= Intégration du nouveau droit pénal sexuel</a:t>
            </a:r>
            <a:endParaRPr lang="en-GB" sz="1900" b="1" dirty="0">
              <a:solidFill>
                <a:schemeClr val="accent3">
                  <a:lumMod val="75000"/>
                </a:schemeClr>
              </a:solidFill>
            </a:endParaRPr>
          </a:p>
          <a:p>
            <a:pPr>
              <a:lnSpc>
                <a:spcPct val="90000"/>
              </a:lnSpc>
            </a:pPr>
            <a:r>
              <a:rPr lang="fr-BE" sz="1900" cap="small" dirty="0"/>
              <a:t> </a:t>
            </a:r>
            <a:r>
              <a:rPr lang="fr-BE" sz="1900" dirty="0"/>
              <a:t>Section 1</a:t>
            </a:r>
            <a:r>
              <a:rPr lang="fr-BE" sz="1900" baseline="30000" dirty="0"/>
              <a:t>re</a:t>
            </a:r>
            <a:r>
              <a:rPr lang="fr-BE" sz="1900" dirty="0"/>
              <a:t>. De l’atteinte à l’intégrité sexuelle, du voyeurisme, de la diffusion non consentie de contenu à caractère sexuel et du viol (art. 132 à 150)</a:t>
            </a:r>
            <a:endParaRPr lang="en-GB" sz="1900" b="1" dirty="0"/>
          </a:p>
          <a:p>
            <a:pPr>
              <a:lnSpc>
                <a:spcPct val="90000"/>
              </a:lnSpc>
            </a:pPr>
            <a:r>
              <a:rPr lang="fr-BE" sz="1900" dirty="0"/>
              <a:t>Section 2. De l’exploitation sexuelle de mineurs (art. 151 à 181)</a:t>
            </a:r>
            <a:endParaRPr lang="en-GB" sz="1900" dirty="0"/>
          </a:p>
          <a:p>
            <a:pPr>
              <a:lnSpc>
                <a:spcPct val="90000"/>
              </a:lnSpc>
            </a:pPr>
            <a:r>
              <a:rPr lang="fr-BE" sz="1900" dirty="0"/>
              <a:t>Section 3. L’outrage public aux bonnes mœurs (art. 182 à 186)</a:t>
            </a:r>
          </a:p>
          <a:p>
            <a:pPr>
              <a:lnSpc>
                <a:spcPct val="90000"/>
              </a:lnSpc>
            </a:pPr>
            <a:r>
              <a:rPr lang="fr-BE" sz="1900" dirty="0"/>
              <a:t>Section 4. Dispositions communes (art. 187 à 192)</a:t>
            </a:r>
          </a:p>
          <a:p>
            <a:pPr lvl="1">
              <a:lnSpc>
                <a:spcPct val="90000"/>
              </a:lnSpc>
            </a:pPr>
            <a:r>
              <a:rPr lang="fr-BE" sz="1900" dirty="0"/>
              <a:t>Fermeture d’établissement, interdiction de contact, interdictions spécifiques et déchéance</a:t>
            </a:r>
          </a:p>
          <a:p>
            <a:pPr>
              <a:lnSpc>
                <a:spcPct val="90000"/>
              </a:lnSpc>
            </a:pPr>
            <a:endParaRPr lang="fr-BE" sz="1300" i="1" dirty="0"/>
          </a:p>
          <a:p>
            <a:pPr marL="0" indent="0">
              <a:lnSpc>
                <a:spcPct val="90000"/>
              </a:lnSpc>
              <a:buNone/>
            </a:pPr>
            <a:endParaRPr lang="en-GB" sz="1300" dirty="0"/>
          </a:p>
        </p:txBody>
      </p:sp>
      <p:sp>
        <p:nvSpPr>
          <p:cNvPr id="15" name="Freeform: Shape 1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00816"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011983" y="1645920"/>
            <a:ext cx="2642159" cy="4470821"/>
          </a:xfrm>
        </p:spPr>
        <p:txBody>
          <a:bodyPr>
            <a:normAutofit fontScale="90000"/>
          </a:bodyPr>
          <a:lstStyle/>
          <a:p>
            <a:pPr>
              <a:lnSpc>
                <a:spcPct val="90000"/>
              </a:lnSpc>
            </a:pPr>
            <a:r>
              <a:rPr lang="fr-BE" sz="3300" dirty="0">
                <a:solidFill>
                  <a:srgbClr val="FFFFFF"/>
                </a:solidFill>
              </a:rPr>
              <a:t>Livre II Titre 3. </a:t>
            </a:r>
            <a:br>
              <a:rPr lang="fr-BE" sz="3300" dirty="0">
                <a:solidFill>
                  <a:srgbClr val="FFFFFF"/>
                </a:solidFill>
              </a:rPr>
            </a:br>
            <a:br>
              <a:rPr lang="fr-BE" sz="3300" dirty="0">
                <a:solidFill>
                  <a:srgbClr val="FFFFFF"/>
                </a:solidFill>
              </a:rPr>
            </a:br>
            <a:r>
              <a:rPr lang="fr-BE" sz="3300" dirty="0">
                <a:solidFill>
                  <a:srgbClr val="FFFFFF"/>
                </a:solidFill>
              </a:rPr>
              <a:t>Les infractions contre les personnes</a:t>
            </a:r>
            <a:br>
              <a:rPr lang="fr-BE" sz="3300" dirty="0">
                <a:solidFill>
                  <a:srgbClr val="FFFFFF"/>
                </a:solidFill>
              </a:rPr>
            </a:br>
            <a:br>
              <a:rPr lang="fr-BE" sz="3300" dirty="0">
                <a:solidFill>
                  <a:srgbClr val="FFFFFF"/>
                </a:solidFill>
              </a:rPr>
            </a:br>
            <a:br>
              <a:rPr lang="fr-BE" sz="3300" dirty="0">
                <a:solidFill>
                  <a:srgbClr val="FFFFFF"/>
                </a:solidFill>
              </a:rPr>
            </a:br>
            <a:br>
              <a:rPr lang="fr-BE" sz="3300" dirty="0">
                <a:solidFill>
                  <a:srgbClr val="FFFFFF"/>
                </a:solidFill>
              </a:rPr>
            </a:br>
            <a:endParaRPr lang="fr-BE" sz="3300" dirty="0">
              <a:solidFill>
                <a:srgbClr val="FFFFFF"/>
              </a:solidFill>
            </a:endParaRPr>
          </a:p>
        </p:txBody>
      </p:sp>
      <p:sp>
        <p:nvSpPr>
          <p:cNvPr id="8" name="ZoneTexte 7">
            <a:extLst>
              <a:ext uri="{FF2B5EF4-FFF2-40B4-BE49-F238E27FC236}">
                <a16:creationId xmlns:a16="http://schemas.microsoft.com/office/drawing/2014/main" id="{7B9376F1-7DEF-0D39-22B5-57D8BC49C7FA}"/>
              </a:ext>
            </a:extLst>
          </p:cNvPr>
          <p:cNvSpPr txBox="1"/>
          <p:nvPr/>
        </p:nvSpPr>
        <p:spPr>
          <a:xfrm>
            <a:off x="1726609" y="167451"/>
            <a:ext cx="3415176" cy="1338828"/>
          </a:xfrm>
          <a:prstGeom prst="rect">
            <a:avLst/>
          </a:prstGeom>
          <a:noFill/>
        </p:spPr>
        <p:txBody>
          <a:bodyPr wrap="square">
            <a:spAutoFit/>
          </a:bodyPr>
          <a:lstStyle/>
          <a:p>
            <a:pPr marL="0" indent="0">
              <a:lnSpc>
                <a:spcPct val="90000"/>
              </a:lnSpc>
              <a:buNone/>
            </a:pPr>
            <a:r>
              <a:rPr lang="fr-FR" sz="1800" cap="small" dirty="0"/>
              <a:t>Chapitre 3. Les Infractions portant atteinte à l’intégrité sexuelle, au droit à l’autodétermination sexuelle et aux bonnes mœurs</a:t>
            </a:r>
          </a:p>
        </p:txBody>
      </p:sp>
    </p:spTree>
    <p:extLst>
      <p:ext uri="{BB962C8B-B14F-4D97-AF65-F5344CB8AC3E}">
        <p14:creationId xmlns:p14="http://schemas.microsoft.com/office/powerpoint/2010/main" val="2057997743"/>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24</a:t>
            </a:fld>
            <a:endParaRPr lang="nl-BE">
              <a:solidFill>
                <a:srgbClr val="FFFFFF"/>
              </a:solidFill>
            </a:endParaRPr>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489857" y="1412776"/>
            <a:ext cx="2713991" cy="4703965"/>
          </a:xfrm>
        </p:spPr>
        <p:txBody>
          <a:bodyPr>
            <a:normAutofit/>
          </a:bodyPr>
          <a:lstStyle/>
          <a:p>
            <a:pPr algn="r">
              <a:lnSpc>
                <a:spcPct val="90000"/>
              </a:lnSpc>
            </a:pPr>
            <a:r>
              <a:rPr lang="fr-BE" sz="2800" dirty="0">
                <a:solidFill>
                  <a:srgbClr val="FFFFFF"/>
                </a:solidFill>
              </a:rPr>
              <a:t>Livre II Titre 3. </a:t>
            </a:r>
            <a:br>
              <a:rPr lang="fr-BE" sz="2800" dirty="0">
                <a:solidFill>
                  <a:srgbClr val="FFFFFF"/>
                </a:solidFill>
              </a:rPr>
            </a:br>
            <a:br>
              <a:rPr lang="fr-BE" sz="2800" dirty="0">
                <a:solidFill>
                  <a:srgbClr val="FFFFFF"/>
                </a:solidFill>
              </a:rPr>
            </a:br>
            <a:r>
              <a:rPr lang="fr-BE" sz="2800" dirty="0">
                <a:solidFill>
                  <a:srgbClr val="FFFFFF"/>
                </a:solidFill>
              </a:rPr>
              <a:t>Les infractions contre les personnes</a:t>
            </a:r>
            <a:br>
              <a:rPr lang="fr-BE" sz="3300" dirty="0">
                <a:solidFill>
                  <a:srgbClr val="FFFFFF"/>
                </a:solidFill>
              </a:rPr>
            </a:br>
            <a:br>
              <a:rPr lang="fr-BE" sz="3300" dirty="0">
                <a:solidFill>
                  <a:srgbClr val="FFFFFF"/>
                </a:solidFill>
              </a:rPr>
            </a:br>
            <a:br>
              <a:rPr lang="fr-BE" sz="3300" dirty="0">
                <a:solidFill>
                  <a:srgbClr val="FFFFFF"/>
                </a:solidFill>
              </a:rPr>
            </a:br>
            <a:br>
              <a:rPr lang="fr-BE" sz="3300" dirty="0">
                <a:solidFill>
                  <a:srgbClr val="FFFFFF"/>
                </a:solidFill>
              </a:rPr>
            </a:br>
            <a:endParaRPr lang="fr-BE" sz="3300" dirty="0">
              <a:solidFill>
                <a:srgbClr val="FFFFFF"/>
              </a:solidFill>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878301" y="836712"/>
            <a:ext cx="5061407" cy="5653551"/>
          </a:xfrm>
        </p:spPr>
        <p:txBody>
          <a:bodyPr>
            <a:normAutofit lnSpcReduction="10000"/>
          </a:bodyPr>
          <a:lstStyle/>
          <a:p>
            <a:pPr marL="0" indent="0">
              <a:lnSpc>
                <a:spcPct val="90000"/>
              </a:lnSpc>
              <a:buNone/>
            </a:pPr>
            <a:endParaRPr lang="en-US" sz="1500" i="1" dirty="0"/>
          </a:p>
          <a:p>
            <a:pPr marL="0" indent="0">
              <a:lnSpc>
                <a:spcPct val="90000"/>
              </a:lnSpc>
              <a:buNone/>
            </a:pPr>
            <a:r>
              <a:rPr lang="fr-FR" sz="1600" cap="small" dirty="0"/>
              <a:t>Chapitre 4. Les infractions contre l’intégrité physique ou psychique</a:t>
            </a:r>
          </a:p>
          <a:p>
            <a:pPr marL="0" indent="0">
              <a:lnSpc>
                <a:spcPct val="90000"/>
              </a:lnSpc>
              <a:buNone/>
            </a:pPr>
            <a:endParaRPr lang="en-GB" sz="1600" b="1" i="1" cap="small" dirty="0"/>
          </a:p>
          <a:p>
            <a:pPr>
              <a:lnSpc>
                <a:spcPct val="90000"/>
              </a:lnSpc>
            </a:pPr>
            <a:r>
              <a:rPr lang="fr-BE" dirty="0"/>
              <a:t>Section 1</a:t>
            </a:r>
            <a:r>
              <a:rPr lang="fr-BE" baseline="30000" dirty="0"/>
              <a:t>re</a:t>
            </a:r>
            <a:r>
              <a:rPr lang="fr-BE" dirty="0"/>
              <a:t>. Les infractions intentionnelles contre l’intégrité physique ou psychique</a:t>
            </a:r>
          </a:p>
          <a:p>
            <a:pPr>
              <a:lnSpc>
                <a:spcPct val="90000"/>
              </a:lnSpc>
            </a:pPr>
            <a:endParaRPr lang="en-GB" b="1" dirty="0"/>
          </a:p>
          <a:p>
            <a:pPr lvl="1">
              <a:lnSpc>
                <a:spcPct val="90000"/>
              </a:lnSpc>
            </a:pPr>
            <a:r>
              <a:rPr lang="fr-BE" dirty="0"/>
              <a:t>Sous-section 1</a:t>
            </a:r>
            <a:r>
              <a:rPr lang="fr-BE" baseline="30000" dirty="0"/>
              <a:t>re</a:t>
            </a:r>
            <a:r>
              <a:rPr lang="fr-BE" dirty="0"/>
              <a:t>. Les actes de violence (art. 193 à 205) (= anciennement coups ou blessures volontaires)</a:t>
            </a:r>
          </a:p>
          <a:p>
            <a:pPr marL="457207" lvl="1" indent="0">
              <a:lnSpc>
                <a:spcPct val="90000"/>
              </a:lnSpc>
              <a:buNone/>
            </a:pPr>
            <a:r>
              <a:rPr lang="en-GB" dirty="0"/>
              <a:t>	</a:t>
            </a:r>
            <a:r>
              <a:rPr lang="en-GB" dirty="0" err="1"/>
              <a:t>Eléments</a:t>
            </a:r>
            <a:r>
              <a:rPr lang="en-GB" dirty="0"/>
              <a:t> </a:t>
            </a:r>
            <a:r>
              <a:rPr lang="en-GB" dirty="0" err="1"/>
              <a:t>aggravants</a:t>
            </a:r>
            <a:r>
              <a:rPr lang="en-GB" dirty="0"/>
              <a:t> multiples</a:t>
            </a:r>
          </a:p>
          <a:p>
            <a:pPr marL="457207" lvl="1" indent="0">
              <a:lnSpc>
                <a:spcPct val="90000"/>
              </a:lnSpc>
              <a:buNone/>
            </a:pPr>
            <a:endParaRPr lang="en-GB" dirty="0"/>
          </a:p>
          <a:p>
            <a:pPr lvl="1">
              <a:lnSpc>
                <a:spcPct val="90000"/>
              </a:lnSpc>
            </a:pPr>
            <a:r>
              <a:rPr lang="fr-BE" dirty="0"/>
              <a:t>Sous-section 2. Les mutilations génitales féminines (art, 206 à 213)</a:t>
            </a:r>
          </a:p>
          <a:p>
            <a:pPr lvl="1">
              <a:lnSpc>
                <a:spcPct val="90000"/>
              </a:lnSpc>
            </a:pPr>
            <a:endParaRPr lang="en-GB" dirty="0"/>
          </a:p>
          <a:p>
            <a:pPr lvl="1">
              <a:lnSpc>
                <a:spcPct val="90000"/>
              </a:lnSpc>
            </a:pPr>
            <a:r>
              <a:rPr lang="fr-BE" dirty="0"/>
              <a:t>Sous-section 3. La perte de grossesse sans consentement (art. 214 à 216)</a:t>
            </a:r>
          </a:p>
          <a:p>
            <a:pPr lvl="1">
              <a:lnSpc>
                <a:spcPct val="90000"/>
              </a:lnSpc>
            </a:pPr>
            <a:endParaRPr lang="en-GB" dirty="0"/>
          </a:p>
          <a:p>
            <a:pPr marL="0" indent="0">
              <a:lnSpc>
                <a:spcPct val="90000"/>
              </a:lnSpc>
              <a:buNone/>
            </a:pPr>
            <a:endParaRPr lang="en-GB" sz="1500" dirty="0"/>
          </a:p>
        </p:txBody>
      </p:sp>
    </p:spTree>
    <p:extLst>
      <p:ext uri="{BB962C8B-B14F-4D97-AF65-F5344CB8AC3E}">
        <p14:creationId xmlns:p14="http://schemas.microsoft.com/office/powerpoint/2010/main" val="3658764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2C672-C745-5565-0EDB-B58CF63F39C0}"/>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1F5B1EBE-591E-2969-D15F-D31CEA1A5885}"/>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25</a:t>
            </a:fld>
            <a:endParaRPr lang="nl-BE">
              <a:solidFill>
                <a:srgbClr val="FFFFFF"/>
              </a:solidFill>
            </a:endParaRPr>
          </a:p>
        </p:txBody>
      </p:sp>
      <p:sp>
        <p:nvSpPr>
          <p:cNvPr id="2" name="Titre 1">
            <a:extLst>
              <a:ext uri="{FF2B5EF4-FFF2-40B4-BE49-F238E27FC236}">
                <a16:creationId xmlns:a16="http://schemas.microsoft.com/office/drawing/2014/main" id="{F3AA5FEC-5A21-C893-B0CA-F73FE5799FBF}"/>
              </a:ext>
            </a:extLst>
          </p:cNvPr>
          <p:cNvSpPr>
            <a:spLocks noGrp="1"/>
          </p:cNvSpPr>
          <p:nvPr>
            <p:ph type="title"/>
          </p:nvPr>
        </p:nvSpPr>
        <p:spPr>
          <a:xfrm>
            <a:off x="489857" y="1412776"/>
            <a:ext cx="2713991" cy="4703965"/>
          </a:xfrm>
        </p:spPr>
        <p:txBody>
          <a:bodyPr>
            <a:normAutofit/>
          </a:bodyPr>
          <a:lstStyle/>
          <a:p>
            <a:pPr algn="r">
              <a:lnSpc>
                <a:spcPct val="90000"/>
              </a:lnSpc>
            </a:pPr>
            <a:r>
              <a:rPr lang="fr-BE" sz="2800" dirty="0">
                <a:solidFill>
                  <a:srgbClr val="FFFFFF"/>
                </a:solidFill>
              </a:rPr>
              <a:t>Livre II Titre 3. </a:t>
            </a:r>
            <a:br>
              <a:rPr lang="fr-BE" sz="2800" dirty="0">
                <a:solidFill>
                  <a:srgbClr val="FFFFFF"/>
                </a:solidFill>
              </a:rPr>
            </a:br>
            <a:br>
              <a:rPr lang="fr-BE" sz="2800" dirty="0">
                <a:solidFill>
                  <a:srgbClr val="FFFFFF"/>
                </a:solidFill>
              </a:rPr>
            </a:br>
            <a:r>
              <a:rPr lang="fr-BE" sz="2800" dirty="0">
                <a:solidFill>
                  <a:srgbClr val="FFFFFF"/>
                </a:solidFill>
              </a:rPr>
              <a:t>Les infractions contre les personnes</a:t>
            </a:r>
            <a:br>
              <a:rPr lang="fr-BE" sz="3300" dirty="0">
                <a:solidFill>
                  <a:srgbClr val="FFFFFF"/>
                </a:solidFill>
              </a:rPr>
            </a:br>
            <a:br>
              <a:rPr lang="fr-BE" sz="3300" dirty="0">
                <a:solidFill>
                  <a:srgbClr val="FFFFFF"/>
                </a:solidFill>
              </a:rPr>
            </a:br>
            <a:br>
              <a:rPr lang="fr-BE" sz="3300" dirty="0">
                <a:solidFill>
                  <a:srgbClr val="FFFFFF"/>
                </a:solidFill>
              </a:rPr>
            </a:br>
            <a:br>
              <a:rPr lang="fr-BE" sz="3300" dirty="0">
                <a:solidFill>
                  <a:srgbClr val="FFFFFF"/>
                </a:solidFill>
              </a:rPr>
            </a:br>
            <a:endParaRPr lang="fr-BE" sz="3300" dirty="0">
              <a:solidFill>
                <a:srgbClr val="FFFFFF"/>
              </a:solidFill>
            </a:endParaRPr>
          </a:p>
        </p:txBody>
      </p:sp>
      <p:sp>
        <p:nvSpPr>
          <p:cNvPr id="3" name="Espace réservé du contenu 2">
            <a:extLst>
              <a:ext uri="{FF2B5EF4-FFF2-40B4-BE49-F238E27FC236}">
                <a16:creationId xmlns:a16="http://schemas.microsoft.com/office/drawing/2014/main" id="{2CFF22BE-B8FB-B90F-01C5-1AF26CC38288}"/>
              </a:ext>
            </a:extLst>
          </p:cNvPr>
          <p:cNvSpPr>
            <a:spLocks noGrp="1"/>
          </p:cNvSpPr>
          <p:nvPr>
            <p:ph idx="1"/>
          </p:nvPr>
        </p:nvSpPr>
        <p:spPr>
          <a:xfrm>
            <a:off x="3878301" y="836712"/>
            <a:ext cx="5061407" cy="5653551"/>
          </a:xfrm>
        </p:spPr>
        <p:txBody>
          <a:bodyPr>
            <a:normAutofit/>
          </a:bodyPr>
          <a:lstStyle/>
          <a:p>
            <a:pPr marL="0" indent="0">
              <a:lnSpc>
                <a:spcPct val="90000"/>
              </a:lnSpc>
              <a:buNone/>
            </a:pPr>
            <a:endParaRPr lang="en-US" sz="1500" i="1" dirty="0"/>
          </a:p>
          <a:p>
            <a:pPr marL="0" indent="0">
              <a:lnSpc>
                <a:spcPct val="90000"/>
              </a:lnSpc>
              <a:buNone/>
            </a:pPr>
            <a:r>
              <a:rPr lang="fr-FR" sz="1600" cap="small" dirty="0"/>
              <a:t>Chapitre 4. Les infractions contre l’intégrité physique ou psychique</a:t>
            </a:r>
          </a:p>
          <a:p>
            <a:pPr marL="457207" lvl="1" indent="0">
              <a:lnSpc>
                <a:spcPct val="90000"/>
              </a:lnSpc>
              <a:buNone/>
            </a:pPr>
            <a:endParaRPr lang="en-GB" dirty="0"/>
          </a:p>
          <a:p>
            <a:pPr>
              <a:lnSpc>
                <a:spcPct val="90000"/>
              </a:lnSpc>
            </a:pPr>
            <a:r>
              <a:rPr lang="fr-BE" dirty="0"/>
              <a:t>Section 2. L’atteinte à l’intégrité physique ou psychique due à un défaut grave de prévoyance ou de précaution (art. 217-218)</a:t>
            </a:r>
          </a:p>
          <a:p>
            <a:pPr marL="0" indent="0">
              <a:lnSpc>
                <a:spcPct val="90000"/>
              </a:lnSpc>
              <a:buNone/>
            </a:pPr>
            <a:r>
              <a:rPr lang="fr-BE" dirty="0"/>
              <a:t>	(anciennement coups ou blessures 	involontaires).</a:t>
            </a:r>
          </a:p>
          <a:p>
            <a:pPr marL="400056" lvl="1" indent="0">
              <a:lnSpc>
                <a:spcPct val="90000"/>
              </a:lnSpc>
              <a:buNone/>
            </a:pPr>
            <a:r>
              <a:rPr lang="fr-BE" dirty="0"/>
              <a:t>Requiert dorénavant comme élément moral la faute lourde.</a:t>
            </a:r>
          </a:p>
          <a:p>
            <a:pPr marL="0" indent="0">
              <a:lnSpc>
                <a:spcPct val="90000"/>
              </a:lnSpc>
              <a:buNone/>
            </a:pPr>
            <a:r>
              <a:rPr lang="fr-BE" dirty="0"/>
              <a:t>	Si faute légère : recours devant le 	tribunal civil (il n’y a plus d’unité 	entre la faut pénale et la faute 	civile)</a:t>
            </a:r>
          </a:p>
          <a:p>
            <a:pPr marL="0" indent="0">
              <a:lnSpc>
                <a:spcPct val="90000"/>
              </a:lnSpc>
              <a:buNone/>
            </a:pPr>
            <a:endParaRPr lang="en-GB" sz="1500" dirty="0"/>
          </a:p>
        </p:txBody>
      </p:sp>
    </p:spTree>
    <p:extLst>
      <p:ext uri="{BB962C8B-B14F-4D97-AF65-F5344CB8AC3E}">
        <p14:creationId xmlns:p14="http://schemas.microsoft.com/office/powerpoint/2010/main" val="2551261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CCA6B-8ED2-0601-4369-B06606B84B70}"/>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35223F22-4564-C924-6553-137B5D46D036}"/>
              </a:ext>
            </a:extLst>
          </p:cNvPr>
          <p:cNvSpPr>
            <a:spLocks noGrp="1"/>
          </p:cNvSpPr>
          <p:nvPr>
            <p:ph type="sldNum" sz="quarter" idx="12"/>
          </p:nvPr>
        </p:nvSpPr>
        <p:spPr>
          <a:xfrm>
            <a:off x="750945" y="295729"/>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26</a:t>
            </a:fld>
            <a:endParaRPr lang="nl-BE">
              <a:solidFill>
                <a:srgbClr val="FFFFFF"/>
              </a:solidFill>
            </a:endParaRPr>
          </a:p>
        </p:txBody>
      </p:sp>
      <p:sp>
        <p:nvSpPr>
          <p:cNvPr id="3" name="Espace réservé du contenu 2">
            <a:extLst>
              <a:ext uri="{FF2B5EF4-FFF2-40B4-BE49-F238E27FC236}">
                <a16:creationId xmlns:a16="http://schemas.microsoft.com/office/drawing/2014/main" id="{D0816AE8-FD03-C5B3-D3F6-4687D247BA2F}"/>
              </a:ext>
            </a:extLst>
          </p:cNvPr>
          <p:cNvSpPr>
            <a:spLocks noGrp="1"/>
          </p:cNvSpPr>
          <p:nvPr>
            <p:ph idx="1"/>
          </p:nvPr>
        </p:nvSpPr>
        <p:spPr>
          <a:xfrm>
            <a:off x="107504" y="941674"/>
            <a:ext cx="5553018" cy="5640069"/>
          </a:xfrm>
        </p:spPr>
        <p:txBody>
          <a:bodyPr>
            <a:normAutofit/>
          </a:bodyPr>
          <a:lstStyle/>
          <a:p>
            <a:pPr marL="0" indent="0">
              <a:lnSpc>
                <a:spcPct val="90000"/>
              </a:lnSpc>
              <a:buNone/>
            </a:pPr>
            <a:endParaRPr lang="en-US" sz="1100" i="1" dirty="0"/>
          </a:p>
          <a:p>
            <a:pPr marL="0" indent="0">
              <a:lnSpc>
                <a:spcPct val="90000"/>
              </a:lnSpc>
              <a:buNone/>
            </a:pPr>
            <a:r>
              <a:rPr lang="fr-FR" sz="1800" b="1" cap="small" dirty="0"/>
              <a:t>Chapitre 5. Les infractions contre la liberté individuelle</a:t>
            </a:r>
            <a:endParaRPr lang="en-GB" sz="1800" b="1" i="1" cap="small" dirty="0"/>
          </a:p>
          <a:p>
            <a:pPr>
              <a:lnSpc>
                <a:spcPct val="90000"/>
              </a:lnSpc>
            </a:pPr>
            <a:r>
              <a:rPr lang="fr-BE" sz="1800" dirty="0"/>
              <a:t>Section 1</a:t>
            </a:r>
            <a:r>
              <a:rPr lang="fr-BE" sz="1800" baseline="30000" dirty="0"/>
              <a:t>re</a:t>
            </a:r>
            <a:r>
              <a:rPr lang="fr-BE" sz="1800" dirty="0"/>
              <a:t>. La privation de liberté (art. 219 à 222)	</a:t>
            </a:r>
          </a:p>
          <a:p>
            <a:pPr lvl="1">
              <a:lnSpc>
                <a:spcPct val="90000"/>
              </a:lnSpc>
            </a:pPr>
            <a:r>
              <a:rPr lang="fr-BE" sz="1400" b="1" dirty="0"/>
              <a:t>(Anciennement séquestration ou détention arbitraire)</a:t>
            </a:r>
          </a:p>
          <a:p>
            <a:pPr marL="457207" lvl="1" indent="0">
              <a:lnSpc>
                <a:spcPct val="90000"/>
              </a:lnSpc>
              <a:buNone/>
            </a:pPr>
            <a:endParaRPr lang="en-GB" sz="1400" b="1" dirty="0"/>
          </a:p>
          <a:p>
            <a:pPr>
              <a:lnSpc>
                <a:spcPct val="90000"/>
              </a:lnSpc>
            </a:pPr>
            <a:r>
              <a:rPr lang="fr-BE" sz="1800" dirty="0"/>
              <a:t>Section 2. L’enlèvement (art. 223-225)</a:t>
            </a:r>
            <a:endParaRPr lang="en-GB" sz="1800" b="1" dirty="0"/>
          </a:p>
          <a:p>
            <a:pPr>
              <a:lnSpc>
                <a:spcPct val="90000"/>
              </a:lnSpc>
            </a:pPr>
            <a:r>
              <a:rPr lang="fr-BE" sz="1800" dirty="0"/>
              <a:t>Section 3. La prise d’otages (art. 226-228)</a:t>
            </a:r>
            <a:endParaRPr lang="en-GB" sz="1800" b="1" dirty="0"/>
          </a:p>
          <a:p>
            <a:pPr>
              <a:lnSpc>
                <a:spcPct val="90000"/>
              </a:lnSpc>
            </a:pPr>
            <a:r>
              <a:rPr lang="fr-BE" sz="1800" dirty="0"/>
              <a:t>Section 4. Dispositions communes (art. 229-230) notamment cause d’excuse atténuante en cas de libération dans les 5 jours</a:t>
            </a:r>
          </a:p>
          <a:p>
            <a:pPr>
              <a:lnSpc>
                <a:spcPct val="90000"/>
              </a:lnSpc>
            </a:pPr>
            <a:endParaRPr lang="en-GB" sz="1800" b="1" i="1" dirty="0"/>
          </a:p>
          <a:p>
            <a:pPr marL="0" indent="0">
              <a:lnSpc>
                <a:spcPct val="90000"/>
              </a:lnSpc>
              <a:buNone/>
            </a:pPr>
            <a:endParaRPr lang="en-GB" sz="1100" dirty="0"/>
          </a:p>
          <a:p>
            <a:pPr marL="0" indent="0">
              <a:lnSpc>
                <a:spcPct val="90000"/>
              </a:lnSpc>
              <a:buNone/>
            </a:pPr>
            <a:endParaRPr lang="en-GB" sz="1100" dirty="0"/>
          </a:p>
        </p:txBody>
      </p:sp>
      <p:sp>
        <p:nvSpPr>
          <p:cNvPr id="2" name="Titre 1">
            <a:extLst>
              <a:ext uri="{FF2B5EF4-FFF2-40B4-BE49-F238E27FC236}">
                <a16:creationId xmlns:a16="http://schemas.microsoft.com/office/drawing/2014/main" id="{4A527E9A-218B-52C5-DD52-1CB610A79DF9}"/>
              </a:ext>
            </a:extLst>
          </p:cNvPr>
          <p:cNvSpPr>
            <a:spLocks noGrp="1"/>
          </p:cNvSpPr>
          <p:nvPr>
            <p:ph type="title"/>
          </p:nvPr>
        </p:nvSpPr>
        <p:spPr>
          <a:xfrm>
            <a:off x="6011983" y="1645920"/>
            <a:ext cx="2642159" cy="4470821"/>
          </a:xfrm>
        </p:spPr>
        <p:txBody>
          <a:bodyPr>
            <a:normAutofit fontScale="90000"/>
          </a:bodyPr>
          <a:lstStyle/>
          <a:p>
            <a:pPr>
              <a:lnSpc>
                <a:spcPct val="90000"/>
              </a:lnSpc>
            </a:pPr>
            <a:r>
              <a:rPr lang="fr-BE" sz="3300" dirty="0">
                <a:solidFill>
                  <a:srgbClr val="FFFFFF"/>
                </a:solidFill>
              </a:rPr>
              <a:t>Livre II Titre 3. </a:t>
            </a:r>
            <a:br>
              <a:rPr lang="fr-BE" sz="3300" dirty="0">
                <a:solidFill>
                  <a:srgbClr val="FFFFFF"/>
                </a:solidFill>
              </a:rPr>
            </a:br>
            <a:br>
              <a:rPr lang="fr-BE" sz="3300" dirty="0">
                <a:solidFill>
                  <a:srgbClr val="FFFFFF"/>
                </a:solidFill>
              </a:rPr>
            </a:br>
            <a:r>
              <a:rPr lang="fr-BE" sz="3300" dirty="0">
                <a:solidFill>
                  <a:srgbClr val="FFFFFF"/>
                </a:solidFill>
              </a:rPr>
              <a:t>Les infractions contre les personnes</a:t>
            </a:r>
            <a:br>
              <a:rPr lang="fr-BE" sz="3300" dirty="0">
                <a:solidFill>
                  <a:srgbClr val="FFFFFF"/>
                </a:solidFill>
              </a:rPr>
            </a:br>
            <a:br>
              <a:rPr lang="fr-BE" sz="3300" dirty="0">
                <a:solidFill>
                  <a:srgbClr val="FFFFFF"/>
                </a:solidFill>
              </a:rPr>
            </a:br>
            <a:br>
              <a:rPr lang="fr-BE" sz="3300" dirty="0">
                <a:solidFill>
                  <a:srgbClr val="FFFFFF"/>
                </a:solidFill>
              </a:rPr>
            </a:br>
            <a:br>
              <a:rPr lang="fr-BE" sz="3300" dirty="0">
                <a:solidFill>
                  <a:srgbClr val="FFFFFF"/>
                </a:solidFill>
              </a:rPr>
            </a:br>
            <a:endParaRPr lang="fr-BE" sz="3300" dirty="0">
              <a:solidFill>
                <a:srgbClr val="FFFFFF"/>
              </a:solidFill>
            </a:endParaRPr>
          </a:p>
        </p:txBody>
      </p:sp>
    </p:spTree>
    <p:extLst>
      <p:ext uri="{BB962C8B-B14F-4D97-AF65-F5344CB8AC3E}">
        <p14:creationId xmlns:p14="http://schemas.microsoft.com/office/powerpoint/2010/main" val="1092010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50945" y="295729"/>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27</a:t>
            </a:fld>
            <a:endParaRPr lang="nl-BE">
              <a:solidFill>
                <a:srgbClr val="FFFFFF"/>
              </a:solidFill>
            </a:endParaRPr>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07504" y="941674"/>
            <a:ext cx="5472608" cy="5640069"/>
          </a:xfrm>
        </p:spPr>
        <p:txBody>
          <a:bodyPr>
            <a:normAutofit lnSpcReduction="10000"/>
          </a:bodyPr>
          <a:lstStyle/>
          <a:p>
            <a:pPr marL="0" indent="0">
              <a:lnSpc>
                <a:spcPct val="90000"/>
              </a:lnSpc>
              <a:buNone/>
            </a:pPr>
            <a:endParaRPr lang="en-US" sz="1100" i="1" dirty="0"/>
          </a:p>
          <a:p>
            <a:pPr marL="0" indent="0">
              <a:lnSpc>
                <a:spcPct val="90000"/>
              </a:lnSpc>
              <a:buNone/>
            </a:pPr>
            <a:r>
              <a:rPr lang="fr-FR" sz="1800" b="1" cap="small" dirty="0"/>
              <a:t>Chapitre 6. Les infractions contre la tranquillité personnelle et l'intégrité morale</a:t>
            </a:r>
          </a:p>
          <a:p>
            <a:pPr marL="0" indent="0">
              <a:lnSpc>
                <a:spcPct val="90000"/>
              </a:lnSpc>
              <a:buNone/>
            </a:pPr>
            <a:r>
              <a:rPr lang="fr-BE" sz="1800" dirty="0"/>
              <a:t>Section 1</a:t>
            </a:r>
            <a:r>
              <a:rPr lang="fr-BE" sz="1800" baseline="30000" dirty="0"/>
              <a:t>re</a:t>
            </a:r>
            <a:r>
              <a:rPr lang="fr-BE" sz="1800" dirty="0"/>
              <a:t>. La menace (art. 231-236)</a:t>
            </a:r>
          </a:p>
          <a:p>
            <a:pPr marL="57151" indent="0">
              <a:lnSpc>
                <a:spcPct val="90000"/>
              </a:lnSpc>
              <a:buNone/>
            </a:pPr>
            <a:r>
              <a:rPr lang="en-GB" sz="1600" dirty="0"/>
              <a:t>Plus de </a:t>
            </a:r>
            <a:r>
              <a:rPr lang="en-GB" sz="1600" dirty="0" err="1"/>
              <a:t>différence</a:t>
            </a:r>
            <a:r>
              <a:rPr lang="en-GB" sz="1600" dirty="0"/>
              <a:t> entre menaces </a:t>
            </a:r>
            <a:r>
              <a:rPr lang="en-GB" sz="1600" dirty="0" err="1"/>
              <a:t>verbales</a:t>
            </a:r>
            <a:r>
              <a:rPr lang="en-GB" sz="1600" dirty="0"/>
              <a:t> </a:t>
            </a:r>
            <a:r>
              <a:rPr lang="en-GB" sz="1600" dirty="0" err="1"/>
              <a:t>ou</a:t>
            </a:r>
            <a:r>
              <a:rPr lang="en-GB" sz="1600" dirty="0"/>
              <a:t> </a:t>
            </a:r>
            <a:r>
              <a:rPr lang="en-GB" sz="1600" dirty="0" err="1"/>
              <a:t>celles</a:t>
            </a:r>
            <a:r>
              <a:rPr lang="en-GB" sz="1600" dirty="0"/>
              <a:t> par </a:t>
            </a:r>
            <a:r>
              <a:rPr lang="en-GB" sz="1600" dirty="0" err="1"/>
              <a:t>écrit</a:t>
            </a:r>
            <a:r>
              <a:rPr lang="en-GB" sz="1600" dirty="0"/>
              <a:t> et plus </a:t>
            </a:r>
            <a:r>
              <a:rPr lang="en-GB" sz="1600" dirty="0" err="1"/>
              <a:t>d’exigence</a:t>
            </a:r>
            <a:r>
              <a:rPr lang="en-GB" sz="1600" dirty="0"/>
              <a:t> “avec </a:t>
            </a:r>
            <a:r>
              <a:rPr lang="en-GB" sz="1600" dirty="0" err="1"/>
              <a:t>orde</a:t>
            </a:r>
            <a:r>
              <a:rPr lang="en-GB" sz="1600" dirty="0"/>
              <a:t> </a:t>
            </a:r>
            <a:r>
              <a:rPr lang="en-GB" sz="1600" dirty="0" err="1"/>
              <a:t>ou</a:t>
            </a:r>
            <a:r>
              <a:rPr lang="en-GB" sz="1600" dirty="0"/>
              <a:t> sous condition”  Mais “Ordre </a:t>
            </a:r>
            <a:r>
              <a:rPr lang="en-GB" sz="1600" dirty="0" err="1"/>
              <a:t>ou</a:t>
            </a:r>
            <a:r>
              <a:rPr lang="en-GB" sz="1600" dirty="0"/>
              <a:t> condition” </a:t>
            </a:r>
            <a:r>
              <a:rPr lang="en-GB" sz="1600" dirty="0" err="1"/>
              <a:t>devient</a:t>
            </a:r>
            <a:r>
              <a:rPr lang="en-GB" sz="1600" dirty="0"/>
              <a:t> </a:t>
            </a:r>
            <a:r>
              <a:rPr lang="en-GB" sz="1600" dirty="0" err="1"/>
              <a:t>élément</a:t>
            </a:r>
            <a:r>
              <a:rPr lang="en-GB" sz="1600" dirty="0"/>
              <a:t> </a:t>
            </a:r>
            <a:r>
              <a:rPr lang="en-GB" sz="1600" dirty="0" err="1"/>
              <a:t>aggravant</a:t>
            </a:r>
            <a:endParaRPr lang="en-GB" sz="1600" dirty="0"/>
          </a:p>
          <a:p>
            <a:pPr marL="57151" indent="0">
              <a:lnSpc>
                <a:spcPct val="90000"/>
              </a:lnSpc>
              <a:buNone/>
            </a:pPr>
            <a:r>
              <a:rPr lang="en-GB" sz="1600" dirty="0" err="1"/>
              <a:t>Fausse</a:t>
            </a:r>
            <a:r>
              <a:rPr lang="en-GB" sz="1600" dirty="0"/>
              <a:t> information d’un attentat (art. 234) et diffusion de substances </a:t>
            </a:r>
            <a:r>
              <a:rPr lang="en-GB" sz="1600" dirty="0" err="1"/>
              <a:t>apparemment</a:t>
            </a:r>
            <a:r>
              <a:rPr lang="en-GB" sz="1600" dirty="0"/>
              <a:t> </a:t>
            </a:r>
            <a:r>
              <a:rPr lang="en-GB" sz="1600" dirty="0" err="1"/>
              <a:t>dangereuses</a:t>
            </a:r>
            <a:r>
              <a:rPr lang="en-GB" sz="1600" dirty="0"/>
              <a:t> (art. 235)</a:t>
            </a:r>
          </a:p>
          <a:p>
            <a:pPr marL="0" indent="0">
              <a:lnSpc>
                <a:spcPct val="90000"/>
              </a:lnSpc>
              <a:buNone/>
            </a:pPr>
            <a:r>
              <a:rPr lang="fr-BE" sz="1800" dirty="0"/>
              <a:t>Section 2. Le harcèlement (art. 237-239)</a:t>
            </a:r>
          </a:p>
          <a:p>
            <a:pPr marL="0" indent="0">
              <a:lnSpc>
                <a:spcPct val="90000"/>
              </a:lnSpc>
              <a:buNone/>
            </a:pPr>
            <a:r>
              <a:rPr lang="fr-BE" sz="1600" dirty="0"/>
              <a:t>une seule fois suffit – plus de distinction avec harcèlement électronique (abrogé). Élément aggravant (mineur, personne en situation de vulnérabilité, relation d’autorité ou en bande)</a:t>
            </a:r>
            <a:endParaRPr lang="en-GB" sz="1600" dirty="0"/>
          </a:p>
          <a:p>
            <a:pPr marL="0" indent="0">
              <a:lnSpc>
                <a:spcPct val="90000"/>
              </a:lnSpc>
              <a:buNone/>
            </a:pPr>
            <a:r>
              <a:rPr lang="fr-BE" sz="1800" dirty="0"/>
              <a:t>Section 3. La calomnie et les injures (art. 240-246)</a:t>
            </a:r>
          </a:p>
          <a:p>
            <a:pPr marL="0" indent="0">
              <a:lnSpc>
                <a:spcPct val="90000"/>
              </a:lnSpc>
              <a:buNone/>
            </a:pPr>
            <a:r>
              <a:rPr lang="fr-BE" sz="1600" dirty="0"/>
              <a:t>Pas de calomnie si le fait imputé peut être rendu plausible sauf si but de nuire gratuitement</a:t>
            </a:r>
            <a:endParaRPr lang="en-GB" sz="1600" dirty="0"/>
          </a:p>
          <a:p>
            <a:pPr>
              <a:lnSpc>
                <a:spcPct val="90000"/>
              </a:lnSpc>
            </a:pPr>
            <a:r>
              <a:rPr lang="fr-BE" sz="1800" dirty="0"/>
              <a:t>Section 4. L'outrage (art. 247-248)</a:t>
            </a:r>
            <a:endParaRPr lang="en-GB" sz="1800" dirty="0"/>
          </a:p>
          <a:p>
            <a:pPr marL="0" indent="0">
              <a:lnSpc>
                <a:spcPct val="90000"/>
              </a:lnSpc>
              <a:buNone/>
            </a:pPr>
            <a:endParaRPr lang="en-GB" sz="1100" dirty="0"/>
          </a:p>
          <a:p>
            <a:pPr marL="0" indent="0">
              <a:lnSpc>
                <a:spcPct val="90000"/>
              </a:lnSpc>
              <a:buNone/>
            </a:pPr>
            <a:endParaRPr lang="en-GB" sz="1100" dirty="0"/>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011983" y="1645920"/>
            <a:ext cx="2642159" cy="4470821"/>
          </a:xfrm>
        </p:spPr>
        <p:txBody>
          <a:bodyPr>
            <a:normAutofit fontScale="90000"/>
          </a:bodyPr>
          <a:lstStyle/>
          <a:p>
            <a:pPr>
              <a:lnSpc>
                <a:spcPct val="90000"/>
              </a:lnSpc>
            </a:pPr>
            <a:r>
              <a:rPr lang="fr-BE" sz="3300" dirty="0">
                <a:solidFill>
                  <a:srgbClr val="FFFFFF"/>
                </a:solidFill>
              </a:rPr>
              <a:t>Livre II Titre 3. </a:t>
            </a:r>
            <a:br>
              <a:rPr lang="fr-BE" sz="3300" dirty="0">
                <a:solidFill>
                  <a:srgbClr val="FFFFFF"/>
                </a:solidFill>
              </a:rPr>
            </a:br>
            <a:br>
              <a:rPr lang="fr-BE" sz="3300" dirty="0">
                <a:solidFill>
                  <a:srgbClr val="FFFFFF"/>
                </a:solidFill>
              </a:rPr>
            </a:br>
            <a:r>
              <a:rPr lang="fr-BE" sz="3300" dirty="0">
                <a:solidFill>
                  <a:srgbClr val="FFFFFF"/>
                </a:solidFill>
              </a:rPr>
              <a:t>Les infractions contre les personnes</a:t>
            </a:r>
            <a:br>
              <a:rPr lang="fr-BE" sz="3300" dirty="0">
                <a:solidFill>
                  <a:srgbClr val="FFFFFF"/>
                </a:solidFill>
              </a:rPr>
            </a:br>
            <a:br>
              <a:rPr lang="fr-BE" sz="3300" dirty="0">
                <a:solidFill>
                  <a:srgbClr val="FFFFFF"/>
                </a:solidFill>
              </a:rPr>
            </a:br>
            <a:br>
              <a:rPr lang="fr-BE" sz="3300" dirty="0">
                <a:solidFill>
                  <a:srgbClr val="FFFFFF"/>
                </a:solidFill>
              </a:rPr>
            </a:br>
            <a:br>
              <a:rPr lang="fr-BE" sz="3300" dirty="0">
                <a:solidFill>
                  <a:srgbClr val="FFFFFF"/>
                </a:solidFill>
              </a:rPr>
            </a:br>
            <a:endParaRPr lang="fr-BE" sz="3300" dirty="0">
              <a:solidFill>
                <a:srgbClr val="FFFFFF"/>
              </a:solidFill>
            </a:endParaRPr>
          </a:p>
        </p:txBody>
      </p:sp>
    </p:spTree>
    <p:extLst>
      <p:ext uri="{BB962C8B-B14F-4D97-AF65-F5344CB8AC3E}">
        <p14:creationId xmlns:p14="http://schemas.microsoft.com/office/powerpoint/2010/main" val="3784309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9512" y="532669"/>
            <a:ext cx="8784976" cy="6312749"/>
          </a:xfrm>
        </p:spPr>
        <p:txBody>
          <a:bodyPr>
            <a:noAutofit/>
          </a:bodyPr>
          <a:lstStyle/>
          <a:p>
            <a:pPr marL="0" indent="0">
              <a:buNone/>
            </a:pPr>
            <a:endParaRPr lang="en-US" sz="1600" i="1" dirty="0"/>
          </a:p>
          <a:p>
            <a:pPr marL="0" indent="0">
              <a:buNone/>
            </a:pPr>
            <a:endParaRPr lang="en-US" sz="1600" i="1" dirty="0"/>
          </a:p>
          <a:p>
            <a:pPr marL="0" indent="0">
              <a:lnSpc>
                <a:spcPct val="90000"/>
              </a:lnSpc>
              <a:buNone/>
            </a:pPr>
            <a:r>
              <a:rPr lang="fr-FR" sz="1800" b="1" cap="small" dirty="0"/>
              <a:t>Chapitre 7. Les atteintes à la dignité humaine et l’abus de la position vulnérable  de la victime</a:t>
            </a:r>
            <a:endParaRPr lang="en-GB" sz="1800" b="1" cap="small" dirty="0"/>
          </a:p>
          <a:p>
            <a:r>
              <a:rPr lang="fr-FR" sz="1600" dirty="0"/>
              <a:t>Section 1</a:t>
            </a:r>
            <a:r>
              <a:rPr lang="fr-FR" sz="1600" baseline="30000" dirty="0"/>
              <a:t>re</a:t>
            </a:r>
            <a:r>
              <a:rPr lang="fr-FR" sz="1600" dirty="0"/>
              <a:t>. Les infractions relatives à la répression de la discrimination, des incitations à la haine et du négationnisme (art. 249 à 257)</a:t>
            </a:r>
          </a:p>
          <a:p>
            <a:pPr lvl="1">
              <a:buFont typeface="Arial" panose="020B0604020202020204" pitchFamily="34" charset="0"/>
              <a:buChar char="•"/>
            </a:pPr>
            <a:r>
              <a:rPr lang="fr-FR" sz="1600" dirty="0">
                <a:solidFill>
                  <a:srgbClr val="FFFF00"/>
                </a:solidFill>
              </a:rPr>
              <a:t>Lois anti-discrimination intégrées dans le Code pénal</a:t>
            </a:r>
          </a:p>
          <a:p>
            <a:pPr lvl="1">
              <a:buFont typeface="Arial" panose="020B0604020202020204" pitchFamily="34" charset="0"/>
              <a:buChar char="•"/>
            </a:pPr>
            <a:r>
              <a:rPr lang="fr-FR" sz="1600" dirty="0">
                <a:solidFill>
                  <a:srgbClr val="FFFF00"/>
                </a:solidFill>
              </a:rPr>
              <a:t>NB Incertitude quant à l’élément moral</a:t>
            </a:r>
            <a:endParaRPr lang="en-GB" sz="1600" dirty="0">
              <a:solidFill>
                <a:srgbClr val="FFFF00"/>
              </a:solidFill>
            </a:endParaRPr>
          </a:p>
          <a:p>
            <a:r>
              <a:rPr lang="fr-FR" sz="1600" dirty="0"/>
              <a:t>Section 2. La traite et le trafic des êtres humains (art. 258 à 264)</a:t>
            </a:r>
          </a:p>
          <a:p>
            <a:pPr lvl="1">
              <a:buFont typeface="Arial" panose="020B0604020202020204" pitchFamily="34" charset="0"/>
              <a:buChar char="•"/>
            </a:pPr>
            <a:r>
              <a:rPr lang="fr-FR" sz="1600" dirty="0">
                <a:solidFill>
                  <a:srgbClr val="FFFF00"/>
                </a:solidFill>
              </a:rPr>
              <a:t>NB Trafic des êtres humains intégré dans le Code pénal</a:t>
            </a:r>
            <a:endParaRPr lang="en-GB" sz="1600" dirty="0">
              <a:solidFill>
                <a:srgbClr val="FFFF00"/>
              </a:solidFill>
            </a:endParaRPr>
          </a:p>
          <a:p>
            <a:r>
              <a:rPr lang="fr-FR" sz="1600" dirty="0"/>
              <a:t>Section 3. </a:t>
            </a:r>
            <a:r>
              <a:rPr lang="nl-BE" sz="1600" dirty="0"/>
              <a:t>De </a:t>
            </a:r>
            <a:r>
              <a:rPr lang="nl-BE" sz="1600" dirty="0" err="1"/>
              <a:t>l’abus</a:t>
            </a:r>
            <a:r>
              <a:rPr lang="nl-BE" sz="1600" dirty="0"/>
              <a:t> de </a:t>
            </a:r>
            <a:r>
              <a:rPr lang="nl-BE" sz="1600" dirty="0" err="1"/>
              <a:t>prostitution</a:t>
            </a:r>
            <a:r>
              <a:rPr lang="nl-BE" sz="1600" dirty="0"/>
              <a:t> (art. 265 à 272)</a:t>
            </a:r>
            <a:endParaRPr lang="en-GB" sz="1600" dirty="0"/>
          </a:p>
          <a:p>
            <a:r>
              <a:rPr lang="fr-FR" sz="1600" dirty="0"/>
              <a:t>Section 4. La vente d’enfants (273 à 275) </a:t>
            </a:r>
            <a:r>
              <a:rPr lang="fr-FR" sz="1600" dirty="0">
                <a:solidFill>
                  <a:srgbClr val="FFFF00"/>
                </a:solidFill>
              </a:rPr>
              <a:t>Nouvelle incrimination</a:t>
            </a:r>
            <a:endParaRPr lang="en-GB" sz="1600" dirty="0">
              <a:solidFill>
                <a:srgbClr val="FFFF00"/>
              </a:solidFill>
            </a:endParaRPr>
          </a:p>
          <a:p>
            <a:r>
              <a:rPr lang="fr-FR" sz="1600" dirty="0"/>
              <a:t>Section 5. Le trafic d’organes humains (art. 276 à 287)</a:t>
            </a:r>
            <a:endParaRPr lang="en-GB" sz="1600" dirty="0"/>
          </a:p>
          <a:p>
            <a:r>
              <a:rPr lang="fr-FR" sz="1600" dirty="0"/>
              <a:t>Section 6. L’exploitation de la mendicité (art. 288-289)</a:t>
            </a:r>
            <a:endParaRPr lang="en-GB" sz="1600" dirty="0"/>
          </a:p>
          <a:p>
            <a:r>
              <a:rPr lang="fr-FR" sz="1600" dirty="0"/>
              <a:t>Section 7. Les pratiques abusives des marchands de sommeil (art. 290 à 292</a:t>
            </a:r>
            <a:endParaRPr lang="en-GB" sz="1600" dirty="0"/>
          </a:p>
          <a:p>
            <a:r>
              <a:rPr lang="fr-FR" sz="1600" dirty="0"/>
              <a:t>Section 8. Le mariage forcé et la cohabitation légale forcée (art. 293 à 296)</a:t>
            </a:r>
            <a:endParaRPr lang="en-GB" sz="1600" dirty="0"/>
          </a:p>
          <a:p>
            <a:r>
              <a:rPr lang="fr-FR" sz="1600" dirty="0"/>
              <a:t>Section 9. Dispositions communes (art. 297-298)</a:t>
            </a:r>
            <a:endParaRPr lang="en-GB" sz="1600"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28</a:t>
            </a:fld>
            <a:endParaRPr lang="nl-BE"/>
          </a:p>
        </p:txBody>
      </p:sp>
    </p:spTree>
    <p:extLst>
      <p:ext uri="{BB962C8B-B14F-4D97-AF65-F5344CB8AC3E}">
        <p14:creationId xmlns:p14="http://schemas.microsoft.com/office/powerpoint/2010/main" val="2748058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9512" y="673640"/>
            <a:ext cx="8856984" cy="6264695"/>
          </a:xfrm>
        </p:spPr>
        <p:txBody>
          <a:bodyPr>
            <a:noAutofit/>
          </a:bodyPr>
          <a:lstStyle/>
          <a:p>
            <a:pPr marL="0" indent="0">
              <a:buNone/>
            </a:pPr>
            <a:endParaRPr lang="en-US" sz="1600" i="1" dirty="0"/>
          </a:p>
          <a:p>
            <a:pPr marL="0" indent="0">
              <a:buNone/>
            </a:pPr>
            <a:r>
              <a:rPr lang="fr-FR" b="1" cap="small" dirty="0"/>
              <a:t>Chapitre 8. Les infractions en rapport avec la mise en danger de personnes</a:t>
            </a:r>
            <a:endParaRPr lang="en-GB" b="1" i="1" cap="small" dirty="0"/>
          </a:p>
          <a:p>
            <a:r>
              <a:rPr lang="fr-BE" dirty="0"/>
              <a:t>Section 1</a:t>
            </a:r>
            <a:r>
              <a:rPr lang="fr-BE" baseline="30000" dirty="0"/>
              <a:t>re</a:t>
            </a:r>
            <a:r>
              <a:rPr lang="fr-BE" dirty="0"/>
              <a:t>. L’abstention d'aide (art. 299 à 305)</a:t>
            </a:r>
            <a:endParaRPr lang="en-GB" b="1" dirty="0"/>
          </a:p>
          <a:p>
            <a:r>
              <a:rPr lang="fr-BE" dirty="0"/>
              <a:t>Section 2. L’abus de la situation de faiblesse de personnes (art. 306 à 309)</a:t>
            </a:r>
            <a:endParaRPr lang="en-GB" b="1" dirty="0"/>
          </a:p>
          <a:p>
            <a:r>
              <a:rPr lang="fr-BE" dirty="0"/>
              <a:t>Section 3. Les pratiques de conversion (art. 310 à 316)</a:t>
            </a:r>
          </a:p>
          <a:p>
            <a:r>
              <a:rPr lang="fr-BE" dirty="0"/>
              <a:t>Section 4. L’entrave à la circulation (art. 317 à 321)</a:t>
            </a:r>
            <a:endParaRPr lang="en-GB" b="1" dirty="0"/>
          </a:p>
          <a:p>
            <a:r>
              <a:rPr lang="fr-BE" dirty="0"/>
              <a:t>Section 5. La mise en danger de la santé publique (art. 322 à 327)</a:t>
            </a:r>
            <a:endParaRPr lang="en-GB" b="1" dirty="0"/>
          </a:p>
          <a:p>
            <a:r>
              <a:rPr lang="fr-BE" dirty="0"/>
              <a:t>Section 6. La mise en danger de mineurs ou de personnes vulnérables (art. 328 à 341)</a:t>
            </a:r>
            <a:endParaRPr lang="en-GB" b="1" dirty="0"/>
          </a:p>
          <a:p>
            <a:pPr lvl="1">
              <a:buFont typeface="Arial" panose="020B0604020202020204" pitchFamily="34" charset="0"/>
              <a:buChar char="•"/>
            </a:pPr>
            <a:r>
              <a:rPr lang="fr-BE" dirty="0"/>
              <a:t>Sous-section 1</a:t>
            </a:r>
            <a:r>
              <a:rPr lang="fr-BE" baseline="30000" dirty="0"/>
              <a:t>re</a:t>
            </a:r>
            <a:r>
              <a:rPr lang="fr-BE" dirty="0"/>
              <a:t>.  Le délaissement ou l’abandon dans le besoin</a:t>
            </a:r>
            <a:endParaRPr lang="en-GB" dirty="0"/>
          </a:p>
          <a:p>
            <a:pPr lvl="1">
              <a:buFont typeface="Arial" panose="020B0604020202020204" pitchFamily="34" charset="0"/>
              <a:buChar char="•"/>
            </a:pPr>
            <a:r>
              <a:rPr lang="fr-BE" dirty="0"/>
              <a:t>Sous-section 2. Le défaut d'aliments ou de soins</a:t>
            </a:r>
            <a:endParaRPr lang="en-GB" dirty="0"/>
          </a:p>
          <a:p>
            <a:pPr lvl="1">
              <a:buFont typeface="Arial" panose="020B0604020202020204" pitchFamily="34" charset="0"/>
              <a:buChar char="•"/>
            </a:pPr>
            <a:r>
              <a:rPr lang="fr-BE" dirty="0"/>
              <a:t>Sous-section 3. L’utilisation (de personnes) ou le leurre en vue de commettre une infraction</a:t>
            </a:r>
            <a:endParaRPr lang="en-GB"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29</a:t>
            </a:fld>
            <a:endParaRPr lang="nl-BE"/>
          </a:p>
        </p:txBody>
      </p:sp>
    </p:spTree>
    <p:extLst>
      <p:ext uri="{BB962C8B-B14F-4D97-AF65-F5344CB8AC3E}">
        <p14:creationId xmlns:p14="http://schemas.microsoft.com/office/powerpoint/2010/main" val="304844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08573" y="-4911"/>
            <a:ext cx="8324823" cy="6242223"/>
          </a:xfrm>
        </p:spPr>
        <p:txBody>
          <a:bodyPr>
            <a:noAutofit/>
          </a:bodyPr>
          <a:lstStyle/>
          <a:p>
            <a:pPr marL="0" indent="0">
              <a:buNone/>
            </a:pPr>
            <a:endParaRPr lang="en-US" sz="1600" i="1" dirty="0"/>
          </a:p>
          <a:p>
            <a:pPr marL="0" indent="0">
              <a:buNone/>
            </a:pPr>
            <a:endParaRPr lang="en-US" sz="1600" i="1" dirty="0"/>
          </a:p>
          <a:p>
            <a:pPr marL="0" indent="0">
              <a:buNone/>
            </a:pPr>
            <a:r>
              <a:rPr lang="fr-FR" b="1" cap="small" dirty="0"/>
              <a:t>Chapitre 9. Les infractions contre la vie privée des personnes</a:t>
            </a:r>
          </a:p>
          <a:p>
            <a:pPr marL="0" indent="0">
              <a:buNone/>
            </a:pPr>
            <a:endParaRPr lang="fr-FR" b="1" cap="small" dirty="0"/>
          </a:p>
          <a:p>
            <a:r>
              <a:rPr lang="fr-BE" dirty="0"/>
              <a:t>Section 1</a:t>
            </a:r>
            <a:r>
              <a:rPr lang="fr-BE" baseline="30000" dirty="0"/>
              <a:t>re</a:t>
            </a:r>
            <a:r>
              <a:rPr lang="fr-BE" dirty="0"/>
              <a:t>. Les infractions relatives au secret des communications, des données privées d’un système informatique et des lettres (art. 342 à 347)</a:t>
            </a:r>
            <a:endParaRPr lang="en-GB" dirty="0"/>
          </a:p>
          <a:p>
            <a:r>
              <a:rPr lang="fr-BE" dirty="0"/>
              <a:t>Section 2. La violation de lieux servant d’habitation (art. 348 à 351)</a:t>
            </a:r>
            <a:endParaRPr lang="en-GB" dirty="0"/>
          </a:p>
          <a:p>
            <a:r>
              <a:rPr lang="fr-BE" dirty="0"/>
              <a:t>Section 3. La protection du secret professionnel (art. 352-353)</a:t>
            </a:r>
          </a:p>
          <a:p>
            <a:pPr lvl="1"/>
            <a:r>
              <a:rPr lang="fr-BE" dirty="0">
                <a:solidFill>
                  <a:srgbClr val="FFFF00"/>
                </a:solidFill>
              </a:rPr>
              <a:t>Pas de modification par rapport au droit antérieur</a:t>
            </a:r>
            <a:endParaRPr lang="en-GB" dirty="0"/>
          </a:p>
          <a:p>
            <a:r>
              <a:rPr lang="fr-FR" dirty="0"/>
              <a:t>Section 4. Les infractions relatives au libre exercice des cultes (art. 354-355)</a:t>
            </a:r>
            <a:endParaRPr lang="en-GB" dirty="0"/>
          </a:p>
          <a:p>
            <a:r>
              <a:rPr lang="fr-FR" dirty="0"/>
              <a:t>Section 5. La protection de la vie privée des mineurs dans le cadre des procédures judiciaires (art. 356)</a:t>
            </a:r>
            <a:endParaRPr lang="en-GB" dirty="0"/>
          </a:p>
          <a:p>
            <a:r>
              <a:rPr lang="fr-BE" dirty="0"/>
              <a:t>Section 6. La disposition commune (Art. 357)</a:t>
            </a:r>
            <a:endParaRPr lang="en-GB" dirty="0"/>
          </a:p>
          <a:p>
            <a:pPr marL="0" indent="0">
              <a:buNone/>
            </a:pPr>
            <a:endParaRPr lang="en-GB"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30</a:t>
            </a:fld>
            <a:endParaRPr lang="nl-BE"/>
          </a:p>
        </p:txBody>
      </p:sp>
    </p:spTree>
    <p:extLst>
      <p:ext uri="{BB962C8B-B14F-4D97-AF65-F5344CB8AC3E}">
        <p14:creationId xmlns:p14="http://schemas.microsoft.com/office/powerpoint/2010/main" val="2065933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9512" y="548680"/>
            <a:ext cx="8784976" cy="6445631"/>
          </a:xfrm>
        </p:spPr>
        <p:txBody>
          <a:bodyPr>
            <a:noAutofit/>
          </a:bodyPr>
          <a:lstStyle/>
          <a:p>
            <a:pPr marL="0" indent="0">
              <a:buNone/>
            </a:pPr>
            <a:endParaRPr lang="en-US" sz="1600" i="1" dirty="0"/>
          </a:p>
          <a:p>
            <a:pPr marL="0" indent="0">
              <a:buNone/>
            </a:pPr>
            <a:endParaRPr lang="en-US" sz="1600" i="1" dirty="0"/>
          </a:p>
          <a:p>
            <a:pPr marL="0" indent="0">
              <a:buNone/>
            </a:pPr>
            <a:r>
              <a:rPr lang="fr-FR" b="1" cap="small" dirty="0"/>
              <a:t>Chapitre 10. Les infractions contre l’état civil des personnes (art. 358 à 363)</a:t>
            </a:r>
          </a:p>
          <a:p>
            <a:r>
              <a:rPr lang="en-GB" sz="1800" dirty="0"/>
              <a:t>Section 1re. Les infractions relatives à la </a:t>
            </a:r>
            <a:r>
              <a:rPr lang="en-GB" sz="1800" dirty="0" err="1"/>
              <a:t>preuve</a:t>
            </a:r>
            <a:r>
              <a:rPr lang="en-GB" sz="1800" dirty="0"/>
              <a:t> de </a:t>
            </a:r>
            <a:r>
              <a:rPr lang="en-GB" sz="1800" dirty="0" err="1"/>
              <a:t>l’état</a:t>
            </a:r>
            <a:r>
              <a:rPr lang="en-GB" sz="1800" dirty="0"/>
              <a:t> civil des </a:t>
            </a:r>
            <a:r>
              <a:rPr lang="en-GB" sz="1800" dirty="0" err="1"/>
              <a:t>personnes</a:t>
            </a:r>
            <a:endParaRPr lang="en-GB" sz="1800" dirty="0"/>
          </a:p>
          <a:p>
            <a:r>
              <a:rPr lang="en-GB" sz="1800" dirty="0"/>
              <a:t>Section 2, Les infractions relatives à </a:t>
            </a:r>
            <a:r>
              <a:rPr lang="en-GB" sz="1800" dirty="0" err="1"/>
              <a:t>l’adoption</a:t>
            </a:r>
            <a:endParaRPr lang="en-GB" sz="1800" dirty="0"/>
          </a:p>
          <a:p>
            <a:r>
              <a:rPr lang="en-GB" sz="1800" dirty="0"/>
              <a:t>Section 3 Les infractions relatives au </a:t>
            </a:r>
            <a:r>
              <a:rPr lang="en-GB" sz="1800" dirty="0" err="1"/>
              <a:t>mariage</a:t>
            </a:r>
            <a:endParaRPr lang="en-GB" sz="1800" dirty="0"/>
          </a:p>
          <a:p>
            <a:r>
              <a:rPr lang="en-GB" sz="1800" dirty="0"/>
              <a:t>Section 4. La disposition commune </a:t>
            </a:r>
          </a:p>
          <a:p>
            <a:endParaRPr lang="en-GB" sz="1800" dirty="0"/>
          </a:p>
          <a:p>
            <a:pPr marL="0" indent="0">
              <a:buNone/>
            </a:pPr>
            <a:r>
              <a:rPr lang="fr-FR" b="1" cap="small" dirty="0"/>
              <a:t>Chapitre 11. Les infractions contre les cadavres et les sépultures (art. 368-370)</a:t>
            </a:r>
          </a:p>
          <a:p>
            <a:r>
              <a:rPr lang="en-GB" sz="1800" dirty="0"/>
              <a:t>Section 1re. </a:t>
            </a:r>
            <a:r>
              <a:rPr lang="en-GB" sz="1800" dirty="0" err="1"/>
              <a:t>L’inhumation</a:t>
            </a:r>
            <a:r>
              <a:rPr lang="en-GB" sz="1800" dirty="0"/>
              <a:t> </a:t>
            </a:r>
            <a:r>
              <a:rPr lang="en-GB" sz="1800" dirty="0" err="1"/>
              <a:t>ou</a:t>
            </a:r>
            <a:r>
              <a:rPr lang="en-GB" sz="1800" dirty="0"/>
              <a:t> la </a:t>
            </a:r>
            <a:r>
              <a:rPr lang="en-GB" sz="1800" dirty="0" err="1"/>
              <a:t>crémation</a:t>
            </a:r>
            <a:r>
              <a:rPr lang="en-GB" sz="1800" dirty="0"/>
              <a:t> sans </a:t>
            </a:r>
            <a:r>
              <a:rPr lang="en-GB" sz="1800" dirty="0" err="1"/>
              <a:t>consentement</a:t>
            </a:r>
            <a:r>
              <a:rPr lang="en-GB" sz="1800" dirty="0"/>
              <a:t> </a:t>
            </a:r>
            <a:r>
              <a:rPr lang="en-GB" sz="1800" dirty="0" err="1"/>
              <a:t>préalable</a:t>
            </a:r>
            <a:endParaRPr lang="en-GB" sz="1800" dirty="0"/>
          </a:p>
          <a:p>
            <a:r>
              <a:rPr lang="en-GB" sz="1800" dirty="0"/>
              <a:t>Section 2. La profanation de </a:t>
            </a:r>
            <a:r>
              <a:rPr lang="en-GB" sz="1800" dirty="0" err="1"/>
              <a:t>cadavres</a:t>
            </a:r>
            <a:r>
              <a:rPr lang="en-GB" sz="1800" dirty="0"/>
              <a:t> et de </a:t>
            </a:r>
            <a:r>
              <a:rPr lang="en-GB" sz="1800" dirty="0" err="1"/>
              <a:t>sépultures</a:t>
            </a:r>
            <a:endParaRPr lang="en-GB" sz="1800" dirty="0"/>
          </a:p>
          <a:p>
            <a:pPr marL="0" indent="0">
              <a:buNone/>
            </a:pPr>
            <a:r>
              <a:rPr lang="en-GB" sz="1800" dirty="0"/>
              <a:t> </a:t>
            </a:r>
          </a:p>
          <a:p>
            <a:pPr marL="0" indent="0">
              <a:buNone/>
            </a:pPr>
            <a:endParaRPr lang="nl-BE" sz="1800"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31</a:t>
            </a:fld>
            <a:endParaRPr lang="nl-BE"/>
          </a:p>
        </p:txBody>
      </p:sp>
    </p:spTree>
    <p:extLst>
      <p:ext uri="{BB962C8B-B14F-4D97-AF65-F5344CB8AC3E}">
        <p14:creationId xmlns:p14="http://schemas.microsoft.com/office/powerpoint/2010/main" val="3055975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4. Les infractions contre la sûreté publique</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9512" y="298069"/>
            <a:ext cx="8377948" cy="6624734"/>
          </a:xfrm>
        </p:spPr>
        <p:txBody>
          <a:bodyPr>
            <a:noAutofit/>
          </a:bodyPr>
          <a:lstStyle/>
          <a:p>
            <a:pPr marL="0" indent="0">
              <a:buNone/>
            </a:pPr>
            <a:endParaRPr lang="en-US" sz="1600" i="1" dirty="0"/>
          </a:p>
          <a:p>
            <a:r>
              <a:rPr lang="fr-FR" sz="1800" cap="small" dirty="0"/>
              <a:t>Chapitre 1</a:t>
            </a:r>
            <a:r>
              <a:rPr lang="fr-FR" sz="1800" cap="small" baseline="30000" dirty="0"/>
              <a:t>er</a:t>
            </a:r>
            <a:r>
              <a:rPr lang="fr-FR" sz="1800" cap="small" dirty="0"/>
              <a:t>. Le terrorisme (art. 371 à 388)</a:t>
            </a:r>
            <a:endParaRPr lang="en-GB" sz="1800" dirty="0"/>
          </a:p>
          <a:p>
            <a:r>
              <a:rPr lang="fr-FR" sz="1800" cap="small" dirty="0"/>
              <a:t>Chapitre 2. Les attentats et complots contre la </a:t>
            </a:r>
            <a:r>
              <a:rPr lang="fr-BE" sz="1800" cap="small" dirty="0"/>
              <a:t>paix </a:t>
            </a:r>
            <a:r>
              <a:rPr lang="fr-FR" sz="1800" cap="small" dirty="0"/>
              <a:t>civile (art. 389 à 392)</a:t>
            </a:r>
            <a:endParaRPr lang="en-GB" sz="1800" dirty="0"/>
          </a:p>
          <a:p>
            <a:r>
              <a:rPr lang="fr-FR" sz="1800" cap="small" dirty="0"/>
              <a:t>Chapitre 3. La constitution de groupes armes et la participation à de tels groupes (art. 393 à 402)</a:t>
            </a:r>
            <a:endParaRPr lang="en-GB" sz="1800" dirty="0"/>
          </a:p>
          <a:p>
            <a:r>
              <a:rPr lang="fr-FR" sz="1800" cap="small" dirty="0"/>
              <a:t>Chapitre 4. L’association en vue de commettre une infraction et l’organisation criminelle (art. 403-411)</a:t>
            </a:r>
            <a:endParaRPr lang="en-GB" sz="1800" dirty="0"/>
          </a:p>
          <a:p>
            <a:pPr lvl="1">
              <a:buFont typeface="Courier New" panose="02070309020205020404" pitchFamily="49" charset="0"/>
              <a:buChar char="o"/>
            </a:pPr>
            <a:r>
              <a:rPr lang="fr-FR" dirty="0"/>
              <a:t>Section 1</a:t>
            </a:r>
            <a:r>
              <a:rPr lang="fr-FR" baseline="30000" dirty="0"/>
              <a:t>re</a:t>
            </a:r>
            <a:r>
              <a:rPr lang="fr-FR" dirty="0"/>
              <a:t>. L’association en vue de commettre une infraction</a:t>
            </a:r>
          </a:p>
          <a:p>
            <a:pPr lvl="2">
              <a:buFont typeface="Arial" panose="020B0604020202020204" pitchFamily="34" charset="0"/>
              <a:buChar char="•"/>
            </a:pPr>
            <a:r>
              <a:rPr lang="fr-FR" sz="1800" dirty="0">
                <a:solidFill>
                  <a:srgbClr val="FFFF00"/>
                </a:solidFill>
              </a:rPr>
              <a:t>NB. Association de plus de deux personnes</a:t>
            </a:r>
            <a:endParaRPr lang="en-GB" sz="1800" dirty="0">
              <a:solidFill>
                <a:srgbClr val="FFFF00"/>
              </a:solidFill>
            </a:endParaRPr>
          </a:p>
          <a:p>
            <a:pPr lvl="1">
              <a:buFont typeface="Courier New" panose="02070309020205020404" pitchFamily="49" charset="0"/>
              <a:buChar char="o"/>
            </a:pPr>
            <a:r>
              <a:rPr lang="fr-FR" dirty="0"/>
              <a:t>Section 2. L’organisation criminelle</a:t>
            </a:r>
          </a:p>
          <a:p>
            <a:pPr lvl="2">
              <a:buFont typeface="Arial" panose="020B0604020202020204" pitchFamily="34" charset="0"/>
              <a:buChar char="•"/>
            </a:pPr>
            <a:r>
              <a:rPr lang="en-GB" sz="1800" dirty="0">
                <a:solidFill>
                  <a:srgbClr val="FFFF00"/>
                </a:solidFill>
              </a:rPr>
              <a:t>Confiscation des </a:t>
            </a:r>
            <a:r>
              <a:rPr lang="en-GB" sz="1800" dirty="0" err="1">
                <a:solidFill>
                  <a:srgbClr val="FFFF00"/>
                </a:solidFill>
              </a:rPr>
              <a:t>biens</a:t>
            </a:r>
            <a:r>
              <a:rPr lang="en-GB" sz="1800" dirty="0">
                <a:solidFill>
                  <a:srgbClr val="FFFF00"/>
                </a:solidFill>
              </a:rPr>
              <a:t> </a:t>
            </a:r>
            <a:r>
              <a:rPr lang="en-GB" sz="1800" dirty="0" err="1">
                <a:solidFill>
                  <a:srgbClr val="FFFF00"/>
                </a:solidFill>
              </a:rPr>
              <a:t>dont</a:t>
            </a:r>
            <a:r>
              <a:rPr lang="en-GB" sz="1800" dirty="0">
                <a:solidFill>
                  <a:srgbClr val="FFFF00"/>
                </a:solidFill>
              </a:rPr>
              <a:t> dispose </a:t>
            </a:r>
            <a:r>
              <a:rPr lang="en-GB" sz="1800" dirty="0" err="1">
                <a:solidFill>
                  <a:srgbClr val="FFFF00"/>
                </a:solidFill>
              </a:rPr>
              <a:t>l’organisation</a:t>
            </a:r>
            <a:endParaRPr lang="en-GB" sz="1800" dirty="0">
              <a:solidFill>
                <a:srgbClr val="FFFF00"/>
              </a:solidFill>
            </a:endParaRPr>
          </a:p>
          <a:p>
            <a:r>
              <a:rPr lang="fr-BE" sz="1800" cap="small" dirty="0"/>
              <a:t>Chapitre 5. La protection physique des matières nucléaires et des autres matières radioactives (art. 412 à 418)</a:t>
            </a:r>
            <a:endParaRPr lang="en-GB" sz="1800" dirty="0"/>
          </a:p>
          <a:p>
            <a:r>
              <a:rPr lang="fr-FR" sz="1800" cap="small" dirty="0"/>
              <a:t>Chapitre  6. La violation de zones portuaires ou l’intrusion dans un véhicule (art. 419-422)</a:t>
            </a:r>
            <a:endParaRPr lang="en-GB" sz="1800" dirty="0"/>
          </a:p>
          <a:p>
            <a:r>
              <a:rPr lang="en-GB" sz="1800" cap="small" dirty="0" err="1"/>
              <a:t>Chapitre</a:t>
            </a:r>
            <a:r>
              <a:rPr lang="en-GB" sz="1800" cap="small" dirty="0"/>
              <a:t> 7. </a:t>
            </a:r>
            <a:r>
              <a:rPr lang="en-GB" sz="1800" cap="small" dirty="0" err="1"/>
              <a:t>L’interdiction</a:t>
            </a:r>
            <a:r>
              <a:rPr lang="en-GB" sz="1800" cap="small" dirty="0"/>
              <a:t> de se </a:t>
            </a:r>
            <a:r>
              <a:rPr lang="en-GB" sz="1800" cap="small" dirty="0" err="1"/>
              <a:t>cacher</a:t>
            </a:r>
            <a:r>
              <a:rPr lang="en-GB" sz="1800" cap="small" dirty="0"/>
              <a:t> le visage dans </a:t>
            </a:r>
            <a:r>
              <a:rPr lang="en-GB" sz="1800" cap="small" dirty="0" err="1"/>
              <a:t>l’espace</a:t>
            </a:r>
            <a:r>
              <a:rPr lang="en-GB" sz="1800" cap="small" dirty="0"/>
              <a:t> public (art. 423-424)</a:t>
            </a:r>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32</a:t>
            </a:fld>
            <a:endParaRPr lang="nl-BE"/>
          </a:p>
        </p:txBody>
      </p:sp>
    </p:spTree>
    <p:extLst>
      <p:ext uri="{BB962C8B-B14F-4D97-AF65-F5344CB8AC3E}">
        <p14:creationId xmlns:p14="http://schemas.microsoft.com/office/powerpoint/2010/main" val="2311380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5. Les faux</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9512" y="116633"/>
            <a:ext cx="8086670" cy="6741367"/>
          </a:xfrm>
        </p:spPr>
        <p:txBody>
          <a:bodyPr>
            <a:noAutofit/>
          </a:bodyPr>
          <a:lstStyle/>
          <a:p>
            <a:pPr marL="0" indent="0">
              <a:buNone/>
            </a:pPr>
            <a:endParaRPr lang="en-US" sz="1600" i="1" dirty="0"/>
          </a:p>
          <a:p>
            <a:pPr marL="0" indent="0">
              <a:buNone/>
            </a:pPr>
            <a:r>
              <a:rPr lang="fr-FR" sz="1400" b="1" cap="small" dirty="0"/>
              <a:t>Chapitre 1</a:t>
            </a:r>
            <a:r>
              <a:rPr lang="fr-FR" sz="1400" b="1" cap="small" baseline="30000" dirty="0"/>
              <a:t>er</a:t>
            </a:r>
            <a:r>
              <a:rPr lang="fr-FR" sz="1400" b="1" cap="small" dirty="0"/>
              <a:t>. La protection de la monnaie, des titres, des dispositifs de sécurité et des sceaux, timbres, poinçons et marques (art. 425 à 450)</a:t>
            </a:r>
          </a:p>
          <a:p>
            <a:pPr marL="0" indent="0">
              <a:buNone/>
            </a:pPr>
            <a:endParaRPr lang="en-GB" sz="1400" b="1" dirty="0"/>
          </a:p>
          <a:p>
            <a:pPr lvl="1">
              <a:buFont typeface="Arial" panose="020B0604020202020204" pitchFamily="34" charset="0"/>
              <a:buChar char="•"/>
            </a:pPr>
            <a:r>
              <a:rPr lang="fr-FR" sz="1400" dirty="0"/>
              <a:t>Section 1</a:t>
            </a:r>
            <a:r>
              <a:rPr lang="fr-FR" sz="1400" baseline="30000" dirty="0"/>
              <a:t>re</a:t>
            </a:r>
            <a:r>
              <a:rPr lang="fr-FR" sz="1400" dirty="0"/>
              <a:t>. Définition de quelques termes utilisés dans ce chapitre</a:t>
            </a:r>
            <a:endParaRPr lang="en-GB" sz="1400" dirty="0"/>
          </a:p>
          <a:p>
            <a:pPr lvl="1">
              <a:buFont typeface="Arial" panose="020B0604020202020204" pitchFamily="34" charset="0"/>
              <a:buChar char="•"/>
            </a:pPr>
            <a:r>
              <a:rPr lang="fr-FR" sz="1400" dirty="0"/>
              <a:t>Section 2. La protection de la monnaie, des titres, du matériel de fabrication de la monnaie ou des titres et des dispositifs de sécurité</a:t>
            </a:r>
            <a:endParaRPr lang="en-GB" sz="1400" dirty="0"/>
          </a:p>
          <a:p>
            <a:pPr lvl="1">
              <a:buFont typeface="Arial" panose="020B0604020202020204" pitchFamily="34" charset="0"/>
              <a:buChar char="•"/>
            </a:pPr>
            <a:r>
              <a:rPr lang="fr-FR" sz="1400" dirty="0"/>
              <a:t>Section 3. La mise en circulation illicite de la monnaie et la fabrication et la mise en circulation des imprimés ou formules imitant de la monnaie, des titres, des timbres-poste adhésifs et des autres timbres</a:t>
            </a:r>
            <a:endParaRPr lang="en-GB" sz="1400" dirty="0"/>
          </a:p>
          <a:p>
            <a:pPr lvl="1">
              <a:buFont typeface="Arial" panose="020B0604020202020204" pitchFamily="34" charset="0"/>
              <a:buChar char="•"/>
            </a:pPr>
            <a:r>
              <a:rPr lang="fr-FR" sz="1400" dirty="0"/>
              <a:t>Section 4. La protection du sceau de l’État, des timbres nationaux et des poinçons servant à marquer les matières d’or, d’argent ou de platine</a:t>
            </a:r>
            <a:endParaRPr lang="en-GB" sz="1400" dirty="0"/>
          </a:p>
          <a:p>
            <a:pPr lvl="1">
              <a:buFont typeface="Arial" panose="020B0604020202020204" pitchFamily="34" charset="0"/>
              <a:buChar char="•"/>
            </a:pPr>
            <a:r>
              <a:rPr lang="fr-FR" sz="1400" dirty="0"/>
              <a:t>Section 5. La protection des marques du bureau de garantie</a:t>
            </a:r>
            <a:endParaRPr lang="en-GB" sz="1400" dirty="0"/>
          </a:p>
          <a:p>
            <a:pPr lvl="1">
              <a:buFont typeface="Arial" panose="020B0604020202020204" pitchFamily="34" charset="0"/>
              <a:buChar char="•"/>
            </a:pPr>
            <a:r>
              <a:rPr lang="fr-BE" sz="1400" dirty="0"/>
              <a:t>Section 6. La protection des sceaux, des timbres et des marques des autorités et des particuliers</a:t>
            </a:r>
            <a:endParaRPr lang="en-GB" sz="1400" dirty="0"/>
          </a:p>
          <a:p>
            <a:pPr lvl="1">
              <a:buFont typeface="Arial" panose="020B0604020202020204" pitchFamily="34" charset="0"/>
              <a:buChar char="•"/>
            </a:pPr>
            <a:r>
              <a:rPr lang="fr-FR" sz="1400" dirty="0"/>
              <a:t>Section 7. La protection des timbres-poste adhésifs et des autres timbres</a:t>
            </a:r>
            <a:endParaRPr lang="en-GB" sz="1400" dirty="0"/>
          </a:p>
          <a:p>
            <a:pPr lvl="1">
              <a:buFont typeface="Arial" panose="020B0604020202020204" pitchFamily="34" charset="0"/>
              <a:buChar char="•"/>
            </a:pPr>
            <a:r>
              <a:rPr lang="fr-BE" sz="1400" dirty="0"/>
              <a:t>Section 8. La protection du nom du fabricant et de la raison commerciale d’une fabrique</a:t>
            </a:r>
            <a:endParaRPr lang="en-GB" sz="1400" dirty="0"/>
          </a:p>
          <a:p>
            <a:pPr lvl="1">
              <a:buFont typeface="Arial" panose="020B0604020202020204" pitchFamily="34" charset="0"/>
              <a:buChar char="•"/>
            </a:pPr>
            <a:r>
              <a:rPr lang="fr-FR" sz="1400" dirty="0"/>
              <a:t>Section 9. Disposition commune</a:t>
            </a:r>
          </a:p>
          <a:p>
            <a:pPr lvl="1">
              <a:buFont typeface="Arial" panose="020B0604020202020204" pitchFamily="34" charset="0"/>
              <a:buChar char="•"/>
            </a:pPr>
            <a:endParaRPr lang="en-GB" sz="1400" dirty="0"/>
          </a:p>
          <a:p>
            <a:pPr marL="0" indent="0">
              <a:buNone/>
            </a:pPr>
            <a:r>
              <a:rPr lang="fr-FR" sz="1400" b="1" cap="small" dirty="0"/>
              <a:t>Chapitre 2. Le faux en écritures ou sur d’autres supports durables et l’usage de faux (art. 451 à 454)</a:t>
            </a:r>
            <a:endParaRPr lang="en-GB" sz="1400" b="1" dirty="0"/>
          </a:p>
          <a:p>
            <a:pPr marL="0" indent="0">
              <a:buNone/>
            </a:pPr>
            <a:r>
              <a:rPr lang="fr-FR" sz="1400" b="1" cap="small" dirty="0"/>
              <a:t>Chapitre 3. L’usurpation de fonctions, de titres ou de nom (art. 455 à 462)</a:t>
            </a:r>
            <a:endParaRPr lang="en-GB" sz="1400" b="1"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33</a:t>
            </a:fld>
            <a:endParaRPr lang="nl-BE"/>
          </a:p>
        </p:txBody>
      </p:sp>
    </p:spTree>
    <p:extLst>
      <p:ext uri="{BB962C8B-B14F-4D97-AF65-F5344CB8AC3E}">
        <p14:creationId xmlns:p14="http://schemas.microsoft.com/office/powerpoint/2010/main" val="79794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206041" y="188640"/>
            <a:ext cx="7558363" cy="1440160"/>
          </a:xfrm>
        </p:spPr>
        <p:txBody>
          <a:bodyPr>
            <a:normAutofit fontScale="90000"/>
          </a:bodyPr>
          <a:lstStyle/>
          <a:p>
            <a:pPr>
              <a:lnSpc>
                <a:spcPct val="90000"/>
              </a:lnSpc>
            </a:pPr>
            <a:r>
              <a:rPr lang="fr-BE" sz="2200" dirty="0"/>
              <a:t>Livre II Titre 6. Les infractions contre les biens</a:t>
            </a:r>
            <a:br>
              <a:rPr lang="fr-BE" sz="2200" dirty="0"/>
            </a:br>
            <a:br>
              <a:rPr lang="fr-BE" sz="2200" dirty="0"/>
            </a:br>
            <a:r>
              <a:rPr lang="fr-BE" sz="2200" b="1" cap="small" dirty="0"/>
              <a:t>Chapitre 1</a:t>
            </a:r>
            <a:r>
              <a:rPr lang="fr-BE" sz="2200" b="1" cap="small" baseline="30000" dirty="0"/>
              <a:t>er</a:t>
            </a:r>
            <a:r>
              <a:rPr lang="fr-BE" sz="2200" b="1" cap="small" dirty="0"/>
              <a:t>. Les infractions relatives à l’appropriation frauduleuse de biens</a:t>
            </a:r>
            <a:br>
              <a:rPr lang="en-GB" sz="1100" b="1" cap="small" dirty="0"/>
            </a:br>
            <a:br>
              <a:rPr lang="fr-BE" sz="1100" dirty="0"/>
            </a:br>
            <a:br>
              <a:rPr lang="fr-BE" sz="1100" dirty="0"/>
            </a:br>
            <a:br>
              <a:rPr lang="fr-BE" sz="1100" dirty="0"/>
            </a:br>
            <a:br>
              <a:rPr lang="fr-BE" sz="1100" dirty="0"/>
            </a:br>
            <a:endParaRPr lang="fr-BE"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a:pPr>
                <a:spcAft>
                  <a:spcPts val="600"/>
                </a:spcAft>
              </a:pPr>
              <a:t>34</a:t>
            </a:fld>
            <a:endParaRPr lang="nl-BE"/>
          </a:p>
        </p:txBody>
      </p:sp>
      <p:pic>
        <p:nvPicPr>
          <p:cNvPr id="6" name="Graphique 5" descr="Voleur contour">
            <a:extLst>
              <a:ext uri="{FF2B5EF4-FFF2-40B4-BE49-F238E27FC236}">
                <a16:creationId xmlns:a16="http://schemas.microsoft.com/office/drawing/2014/main" id="{3B1F034D-5DA1-AC18-6E6D-863A1FE172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1512" y="1988840"/>
            <a:ext cx="3195817" cy="3195817"/>
          </a:xfrm>
          <a:prstGeom prst="rect">
            <a:avLst/>
          </a:prstGeom>
          <a:effectLst>
            <a:outerShdw blurRad="50800" dist="38100" dir="5400000" algn="t" rotWithShape="0">
              <a:prstClr val="black">
                <a:alpha val="43000"/>
              </a:prstClr>
            </a:outerShdw>
          </a:effectLst>
        </p:spPr>
      </p:pic>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673502" y="1268760"/>
            <a:ext cx="5074962" cy="5400600"/>
          </a:xfrm>
        </p:spPr>
        <p:txBody>
          <a:bodyPr>
            <a:normAutofit/>
          </a:bodyPr>
          <a:lstStyle/>
          <a:p>
            <a:pPr marL="0" indent="0">
              <a:lnSpc>
                <a:spcPct val="90000"/>
              </a:lnSpc>
              <a:buNone/>
            </a:pPr>
            <a:r>
              <a:rPr lang="fr-BE" b="1" dirty="0"/>
              <a:t>Section 1</a:t>
            </a:r>
            <a:r>
              <a:rPr lang="fr-BE" b="1" baseline="30000" dirty="0"/>
              <a:t>re</a:t>
            </a:r>
            <a:r>
              <a:rPr lang="fr-BE" b="1" dirty="0"/>
              <a:t>. Le vol et l’extorsion (art. 463 à 474)</a:t>
            </a:r>
            <a:endParaRPr lang="en-GB" b="1" dirty="0"/>
          </a:p>
          <a:p>
            <a:pPr lvl="1">
              <a:lnSpc>
                <a:spcPct val="90000"/>
              </a:lnSpc>
              <a:buFont typeface="Arial" panose="020B0604020202020204" pitchFamily="34" charset="0"/>
              <a:buChar char="•"/>
            </a:pPr>
            <a:r>
              <a:rPr lang="fr-BE" sz="2000" dirty="0"/>
              <a:t>Sous-section 1</a:t>
            </a:r>
            <a:r>
              <a:rPr lang="fr-BE" sz="2000" baseline="30000" dirty="0"/>
              <a:t>re</a:t>
            </a:r>
            <a:r>
              <a:rPr lang="fr-BE" sz="2000" dirty="0"/>
              <a:t>. Définitions</a:t>
            </a:r>
            <a:endParaRPr lang="en-GB" sz="2000" dirty="0"/>
          </a:p>
          <a:p>
            <a:pPr lvl="1">
              <a:lnSpc>
                <a:spcPct val="90000"/>
              </a:lnSpc>
              <a:buFont typeface="Arial" panose="020B0604020202020204" pitchFamily="34" charset="0"/>
              <a:buChar char="•"/>
            </a:pPr>
            <a:r>
              <a:rPr lang="fr-BE" sz="2000" dirty="0"/>
              <a:t>Sous-section 2. Le vol commis sans violences ni menaces</a:t>
            </a:r>
          </a:p>
          <a:p>
            <a:pPr lvl="2">
              <a:lnSpc>
                <a:spcPct val="90000"/>
              </a:lnSpc>
              <a:buFont typeface="Courier New" panose="02070309020205020404" pitchFamily="49" charset="0"/>
              <a:buChar char="o"/>
            </a:pPr>
            <a:r>
              <a:rPr lang="fr-BE" sz="1800" dirty="0">
                <a:solidFill>
                  <a:srgbClr val="FFFF00"/>
                </a:solidFill>
              </a:rPr>
              <a:t>NB Eléments aggravants : dans un lieu présumé habité, au préjudice d’un mineur ou personne vulnérable, usage fausse identité, la nuit</a:t>
            </a:r>
            <a:endParaRPr lang="en-GB" sz="1800" dirty="0">
              <a:solidFill>
                <a:srgbClr val="FFFF00"/>
              </a:solidFill>
            </a:endParaRPr>
          </a:p>
          <a:p>
            <a:pPr lvl="1">
              <a:lnSpc>
                <a:spcPct val="90000"/>
              </a:lnSpc>
              <a:buFont typeface="Arial" panose="020B0604020202020204" pitchFamily="34" charset="0"/>
              <a:buChar char="•"/>
            </a:pPr>
            <a:r>
              <a:rPr lang="fr-BE" sz="2000" dirty="0"/>
              <a:t>Sous-section 3. Le vol  commis avec violences ou menaces et l’extorsion</a:t>
            </a:r>
            <a:endParaRPr lang="en-GB" sz="2000" dirty="0"/>
          </a:p>
          <a:p>
            <a:pPr lvl="1">
              <a:lnSpc>
                <a:spcPct val="90000"/>
              </a:lnSpc>
              <a:buFont typeface="Arial" panose="020B0604020202020204" pitchFamily="34" charset="0"/>
              <a:buChar char="•"/>
            </a:pPr>
            <a:r>
              <a:rPr lang="fr-BE" sz="2000" dirty="0"/>
              <a:t>Sous-section 4. Le vol et l’extorsion de matières nucléaires</a:t>
            </a:r>
            <a:endParaRPr lang="en-GB" sz="2000" dirty="0"/>
          </a:p>
          <a:p>
            <a:pPr lvl="1">
              <a:lnSpc>
                <a:spcPct val="90000"/>
              </a:lnSpc>
              <a:buFont typeface="Arial" panose="020B0604020202020204" pitchFamily="34" charset="0"/>
              <a:buChar char="•"/>
            </a:pPr>
            <a:r>
              <a:rPr lang="fr-BE" sz="2000" dirty="0"/>
              <a:t>Sous-section 5. La disposition commune</a:t>
            </a:r>
            <a:endParaRPr lang="en-GB" sz="2000" dirty="0"/>
          </a:p>
          <a:p>
            <a:pPr marL="0" indent="0">
              <a:lnSpc>
                <a:spcPct val="90000"/>
              </a:lnSpc>
              <a:buNone/>
            </a:pPr>
            <a:endParaRPr lang="en-GB" sz="1300" dirty="0"/>
          </a:p>
        </p:txBody>
      </p:sp>
    </p:spTree>
    <p:extLst>
      <p:ext uri="{BB962C8B-B14F-4D97-AF65-F5344CB8AC3E}">
        <p14:creationId xmlns:p14="http://schemas.microsoft.com/office/powerpoint/2010/main" val="4127206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3817578" y="140296"/>
            <a:ext cx="4831191" cy="1473673"/>
          </a:xfrm>
        </p:spPr>
        <p:txBody>
          <a:bodyPr>
            <a:normAutofit fontScale="90000"/>
          </a:bodyPr>
          <a:lstStyle/>
          <a:p>
            <a:pPr>
              <a:lnSpc>
                <a:spcPct val="90000"/>
              </a:lnSpc>
            </a:pPr>
            <a:r>
              <a:rPr lang="fr-BE" sz="2000" dirty="0"/>
              <a:t>Livre II Titre 6. Les infractions </a:t>
            </a:r>
            <a:br>
              <a:rPr lang="fr-BE" sz="2000" dirty="0"/>
            </a:br>
            <a:r>
              <a:rPr lang="fr-BE" sz="2000" dirty="0"/>
              <a:t>contre les biens</a:t>
            </a:r>
            <a:br>
              <a:rPr lang="fr-BE" sz="2000" dirty="0"/>
            </a:br>
            <a:br>
              <a:rPr lang="fr-BE" sz="2000" dirty="0"/>
            </a:br>
            <a:br>
              <a:rPr lang="fr-BE" sz="2000" dirty="0"/>
            </a:br>
            <a:r>
              <a:rPr lang="fr-BE" sz="2000" b="1" cap="small" dirty="0"/>
              <a:t>Chapitre 1</a:t>
            </a:r>
            <a:r>
              <a:rPr lang="fr-BE" sz="2000" b="1" cap="small" baseline="30000" dirty="0"/>
              <a:t>er</a:t>
            </a:r>
            <a:r>
              <a:rPr lang="fr-BE" sz="2000" b="1" cap="small" dirty="0"/>
              <a:t>. Les infractions relatives à l’appropriation frauduleuse de biens</a:t>
            </a:r>
            <a:br>
              <a:rPr lang="en-GB" sz="1100" b="1" cap="small" dirty="0"/>
            </a:br>
            <a:br>
              <a:rPr lang="fr-BE" sz="1100" dirty="0"/>
            </a:br>
            <a:br>
              <a:rPr lang="fr-BE" sz="1100" dirty="0"/>
            </a:br>
            <a:br>
              <a:rPr lang="fr-BE" sz="1100" dirty="0"/>
            </a:br>
            <a:br>
              <a:rPr lang="fr-BE" sz="1100" dirty="0"/>
            </a:br>
            <a:endParaRPr lang="fr-BE" sz="1100" dirty="0"/>
          </a:p>
        </p:txBody>
      </p:sp>
      <p:sp>
        <p:nvSpPr>
          <p:cNvPr id="1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1281" y="-1573"/>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6" name="Image 5" descr="Une image contenant ciel, texte, plein air, nuage&#10;&#10;Description générée automatiquement">
            <a:extLst>
              <a:ext uri="{FF2B5EF4-FFF2-40B4-BE49-F238E27FC236}">
                <a16:creationId xmlns:a16="http://schemas.microsoft.com/office/drawing/2014/main" id="{3789834F-40FB-CD3F-6117-E0CDF451AF73}"/>
              </a:ext>
            </a:extLst>
          </p:cNvPr>
          <p:cNvPicPr>
            <a:picLocks noChangeAspect="1"/>
          </p:cNvPicPr>
          <p:nvPr/>
        </p:nvPicPr>
        <p:blipFill>
          <a:blip r:embed="rId3">
            <a:extLst>
              <a:ext uri="{28A0092B-C50C-407E-A947-70E740481C1C}">
                <a14:useLocalDpi xmlns:a14="http://schemas.microsoft.com/office/drawing/2010/main" val="0"/>
              </a:ext>
            </a:extLst>
          </a:blip>
          <a:srcRect l="31329" r="32368" b="-1"/>
          <a:stretch/>
        </p:blipFill>
        <p:spPr>
          <a:xfrm>
            <a:off x="2" y="10"/>
            <a:ext cx="3729824"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5" name="Rectangle 14">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35</a:t>
            </a:fld>
            <a:endParaRPr lang="nl-BE"/>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058212" y="2052918"/>
            <a:ext cx="4762260" cy="4688450"/>
          </a:xfrm>
        </p:spPr>
        <p:txBody>
          <a:bodyPr>
            <a:normAutofit fontScale="92500" lnSpcReduction="10000"/>
          </a:bodyPr>
          <a:lstStyle/>
          <a:p>
            <a:pPr marL="0" indent="0">
              <a:lnSpc>
                <a:spcPct val="90000"/>
              </a:lnSpc>
              <a:buNone/>
            </a:pPr>
            <a:r>
              <a:rPr lang="fr-BE" sz="1900" b="1" dirty="0"/>
              <a:t>Section 2. Les fraudes (art. 475 à 500)</a:t>
            </a:r>
            <a:endParaRPr lang="en-GB" sz="1900" b="1" dirty="0"/>
          </a:p>
          <a:p>
            <a:pPr lvl="1">
              <a:lnSpc>
                <a:spcPct val="90000"/>
              </a:lnSpc>
              <a:buFont typeface="Arial" panose="020B0604020202020204" pitchFamily="34" charset="0"/>
              <a:buChar char="•"/>
            </a:pPr>
            <a:r>
              <a:rPr lang="fr-BE" sz="1900" dirty="0"/>
              <a:t>Sous-section 1</a:t>
            </a:r>
            <a:r>
              <a:rPr lang="fr-BE" sz="1900" baseline="30000" dirty="0"/>
              <a:t>re</a:t>
            </a:r>
            <a:r>
              <a:rPr lang="fr-BE" sz="1900" dirty="0"/>
              <a:t>. Les abus de la confiance ou de la vulnérabilité d’autrui</a:t>
            </a:r>
            <a:endParaRPr lang="en-GB" sz="1900" dirty="0"/>
          </a:p>
          <a:p>
            <a:pPr lvl="1">
              <a:lnSpc>
                <a:spcPct val="90000"/>
              </a:lnSpc>
              <a:buFont typeface="Arial" panose="020B0604020202020204" pitchFamily="34" charset="0"/>
              <a:buChar char="•"/>
            </a:pPr>
            <a:r>
              <a:rPr lang="fr-BE" sz="1900" dirty="0"/>
              <a:t>Sous-section 2. L’escroquerie et les tromperies</a:t>
            </a:r>
            <a:endParaRPr lang="en-GB" sz="1900" dirty="0"/>
          </a:p>
          <a:p>
            <a:pPr lvl="1">
              <a:lnSpc>
                <a:spcPct val="90000"/>
              </a:lnSpc>
              <a:buFont typeface="Arial" panose="020B0604020202020204" pitchFamily="34" charset="0"/>
              <a:buChar char="•"/>
            </a:pPr>
            <a:r>
              <a:rPr lang="fr-BE" sz="1900" dirty="0"/>
              <a:t>Sous-section 3. La corruption privée</a:t>
            </a:r>
            <a:endParaRPr lang="en-GB" sz="1900" dirty="0"/>
          </a:p>
          <a:p>
            <a:pPr lvl="1">
              <a:lnSpc>
                <a:spcPct val="90000"/>
              </a:lnSpc>
              <a:buFont typeface="Arial" panose="020B0604020202020204" pitchFamily="34" charset="0"/>
              <a:buChar char="•"/>
            </a:pPr>
            <a:r>
              <a:rPr lang="fr-BE" sz="1900" dirty="0"/>
              <a:t>Sous-section 4. La fraude à l’aide d’un système informatique</a:t>
            </a:r>
            <a:endParaRPr lang="en-GB" sz="1900" dirty="0"/>
          </a:p>
          <a:p>
            <a:pPr lvl="1">
              <a:lnSpc>
                <a:spcPct val="90000"/>
              </a:lnSpc>
              <a:buFont typeface="Arial" panose="020B0604020202020204" pitchFamily="34" charset="0"/>
              <a:buChar char="•"/>
            </a:pPr>
            <a:r>
              <a:rPr lang="fr-BE" sz="1900" dirty="0"/>
              <a:t>Sous-section 5. Les infractions liées à l’insolvabilité des entreprises</a:t>
            </a:r>
            <a:endParaRPr lang="en-GB" sz="1900" dirty="0"/>
          </a:p>
          <a:p>
            <a:pPr lvl="1">
              <a:lnSpc>
                <a:spcPct val="90000"/>
              </a:lnSpc>
              <a:buFont typeface="Arial" panose="020B0604020202020204" pitchFamily="34" charset="0"/>
              <a:buChar char="•"/>
            </a:pPr>
            <a:r>
              <a:rPr lang="fr-BE" sz="1900" dirty="0"/>
              <a:t>Sous-section 6. Les autres formes de fraude</a:t>
            </a:r>
            <a:endParaRPr lang="en-GB" sz="1900" dirty="0"/>
          </a:p>
          <a:p>
            <a:pPr marL="0" indent="0">
              <a:lnSpc>
                <a:spcPct val="90000"/>
              </a:lnSpc>
              <a:buNone/>
            </a:pPr>
            <a:r>
              <a:rPr lang="fr-BE" sz="1900" b="1" dirty="0"/>
              <a:t>Section 3. Le recel et le blanchiment (art. 501 à 504)</a:t>
            </a:r>
            <a:endParaRPr lang="en-GB" sz="1900" b="1" cap="small" dirty="0"/>
          </a:p>
          <a:p>
            <a:pPr marL="0" indent="0">
              <a:lnSpc>
                <a:spcPct val="90000"/>
              </a:lnSpc>
              <a:buNone/>
            </a:pPr>
            <a:endParaRPr lang="en-GB" sz="1100" dirty="0"/>
          </a:p>
        </p:txBody>
      </p:sp>
    </p:spTree>
    <p:extLst>
      <p:ext uri="{BB962C8B-B14F-4D97-AF65-F5344CB8AC3E}">
        <p14:creationId xmlns:p14="http://schemas.microsoft.com/office/powerpoint/2010/main" val="273500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6. Les infractions contre les biens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51520" y="620686"/>
            <a:ext cx="8300465" cy="6120681"/>
          </a:xfrm>
        </p:spPr>
        <p:txBody>
          <a:bodyPr>
            <a:noAutofit/>
          </a:bodyPr>
          <a:lstStyle/>
          <a:p>
            <a:pPr marL="0" indent="0">
              <a:buNone/>
            </a:pPr>
            <a:endParaRPr lang="en-US" sz="1600" i="1" dirty="0"/>
          </a:p>
          <a:p>
            <a:pPr marL="0" indent="0">
              <a:buNone/>
            </a:pPr>
            <a:r>
              <a:rPr lang="fr-BE" b="1" cap="small" dirty="0"/>
              <a:t>Chapitre 2. Les infractions relatives à la dégradation et la destruction de biens (art. 505 à 523)</a:t>
            </a:r>
          </a:p>
          <a:p>
            <a:pPr marL="0" indent="0">
              <a:buNone/>
            </a:pPr>
            <a:endParaRPr lang="fr-BE" cap="small" dirty="0"/>
          </a:p>
          <a:p>
            <a:pPr>
              <a:buFont typeface="Arial" panose="020B0604020202020204" pitchFamily="34" charset="0"/>
              <a:buChar char="•"/>
            </a:pPr>
            <a:r>
              <a:rPr lang="fr-BE" dirty="0"/>
              <a:t>Section 1</a:t>
            </a:r>
            <a:r>
              <a:rPr lang="fr-BE" baseline="30000" dirty="0"/>
              <a:t>re</a:t>
            </a:r>
            <a:r>
              <a:rPr lang="fr-BE" dirty="0"/>
              <a:t>. Les infractions qui font naître un danger social (incendies, destructions par explosion…)</a:t>
            </a:r>
            <a:endParaRPr lang="en-GB" dirty="0"/>
          </a:p>
          <a:p>
            <a:pPr>
              <a:buFont typeface="Arial" panose="020B0604020202020204" pitchFamily="34" charset="0"/>
              <a:buChar char="•"/>
            </a:pPr>
            <a:r>
              <a:rPr lang="fr-BE" dirty="0"/>
              <a:t>Section 2. Le </a:t>
            </a:r>
            <a:r>
              <a:rPr lang="fr-BE" dirty="0">
                <a:solidFill>
                  <a:srgbClr val="FFFF00"/>
                </a:solidFill>
              </a:rPr>
              <a:t>vandalisme</a:t>
            </a:r>
          </a:p>
          <a:p>
            <a:pPr marL="685806" lvl="1" indent="-285750">
              <a:buFont typeface="Courier New" panose="02070309020205020404" pitchFamily="49" charset="0"/>
              <a:buChar char="o"/>
            </a:pPr>
            <a:r>
              <a:rPr lang="fr-BE" dirty="0"/>
              <a:t>(détruire, endommager, rendre inutilisable un bien quelconque ou graffiti)</a:t>
            </a:r>
          </a:p>
          <a:p>
            <a:endParaRPr lang="fr-BE" cap="small" dirty="0"/>
          </a:p>
          <a:p>
            <a:pPr marL="0" indent="0">
              <a:buNone/>
            </a:pPr>
            <a:r>
              <a:rPr lang="fr-BE" b="1" cap="small" dirty="0"/>
              <a:t>Chapitre 3. Les infractions relatives aux systèmes informatiques (art. 524 à 533)</a:t>
            </a:r>
          </a:p>
          <a:p>
            <a:pPr marL="0" indent="0">
              <a:buNone/>
            </a:pPr>
            <a:endParaRPr lang="fr-BE" cap="small" dirty="0"/>
          </a:p>
          <a:p>
            <a:pPr>
              <a:buFont typeface="Arial" panose="020B0604020202020204" pitchFamily="34" charset="0"/>
              <a:buChar char="•"/>
            </a:pPr>
            <a:r>
              <a:rPr lang="fr-BE" dirty="0"/>
              <a:t>Section 1</a:t>
            </a:r>
            <a:r>
              <a:rPr lang="fr-BE" baseline="30000" dirty="0"/>
              <a:t>re</a:t>
            </a:r>
            <a:r>
              <a:rPr lang="fr-BE" dirty="0"/>
              <a:t>. Les accès non autorisés dans un système informatique</a:t>
            </a:r>
            <a:endParaRPr lang="en-GB" b="1" dirty="0"/>
          </a:p>
          <a:p>
            <a:pPr>
              <a:buFont typeface="Arial" panose="020B0604020202020204" pitchFamily="34" charset="0"/>
              <a:buChar char="•"/>
            </a:pPr>
            <a:r>
              <a:rPr lang="fr-BE" dirty="0"/>
              <a:t>Section 2. Les atteintes à l’intégrité d’un système informatique</a:t>
            </a:r>
            <a:endParaRPr lang="en-GB" b="1"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36</a:t>
            </a:fld>
            <a:endParaRPr lang="nl-BE"/>
          </a:p>
        </p:txBody>
      </p:sp>
    </p:spTree>
    <p:extLst>
      <p:ext uri="{BB962C8B-B14F-4D97-AF65-F5344CB8AC3E}">
        <p14:creationId xmlns:p14="http://schemas.microsoft.com/office/powerpoint/2010/main" val="1376415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Accessoire de mode, Bijoux, Bling-bling, accessoire&#10;&#10;Description générée automatiquement">
            <a:extLst>
              <a:ext uri="{FF2B5EF4-FFF2-40B4-BE49-F238E27FC236}">
                <a16:creationId xmlns:a16="http://schemas.microsoft.com/office/drawing/2014/main" id="{FF311E2F-72DB-9D4A-F639-6BB25A0DF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037" y="626869"/>
            <a:ext cx="8181925" cy="5113703"/>
          </a:xfrm>
          <a:prstGeom prst="rect">
            <a:avLst/>
          </a:prstGeom>
        </p:spPr>
      </p:pic>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7. Les infractions économiques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61977" y="737319"/>
            <a:ext cx="8420046" cy="6120681"/>
          </a:xfrm>
        </p:spPr>
        <p:txBody>
          <a:bodyPr>
            <a:noAutofit/>
          </a:bodyPr>
          <a:lstStyle/>
          <a:p>
            <a:pPr marL="0" indent="0">
              <a:buNone/>
            </a:pPr>
            <a:endParaRPr lang="en-US" sz="1600" i="1" dirty="0"/>
          </a:p>
          <a:p>
            <a:pPr marL="0" indent="0">
              <a:buNone/>
            </a:pPr>
            <a:endParaRPr lang="en-US" sz="1600" i="1" dirty="0"/>
          </a:p>
          <a:p>
            <a:pPr marL="0" indent="0">
              <a:buNone/>
            </a:pPr>
            <a:r>
              <a:rPr lang="fr-FR" cap="small" dirty="0"/>
              <a:t>Chapitre 1</a:t>
            </a:r>
            <a:r>
              <a:rPr lang="fr-FR" cap="small" baseline="30000" dirty="0"/>
              <a:t>er</a:t>
            </a:r>
            <a:r>
              <a:rPr lang="fr-FR" cap="small" dirty="0"/>
              <a:t>. Les infractions aux lois sur les loteries et sur les maisons de prêt sur gage (art. 534 à 538)</a:t>
            </a:r>
          </a:p>
          <a:p>
            <a:pPr marL="0" indent="0">
              <a:buNone/>
            </a:pPr>
            <a:endParaRPr lang="fr-FR" cap="small" dirty="0"/>
          </a:p>
          <a:p>
            <a:pPr marL="0" indent="0">
              <a:buNone/>
            </a:pPr>
            <a:endParaRPr lang="en-GB" dirty="0"/>
          </a:p>
          <a:p>
            <a:pPr marL="0" indent="0">
              <a:buNone/>
            </a:pPr>
            <a:r>
              <a:rPr lang="fr-FR" cap="small" dirty="0"/>
              <a:t> </a:t>
            </a:r>
            <a:endParaRPr lang="en-GB" dirty="0"/>
          </a:p>
          <a:p>
            <a:pPr marL="0" indent="0">
              <a:buNone/>
            </a:pPr>
            <a:endParaRPr lang="fr-FR" cap="small" dirty="0"/>
          </a:p>
          <a:p>
            <a:pPr marL="0" indent="0">
              <a:buNone/>
            </a:pPr>
            <a:endParaRPr lang="fr-FR" cap="small" dirty="0"/>
          </a:p>
          <a:p>
            <a:pPr marL="0" indent="0">
              <a:buNone/>
            </a:pPr>
            <a:r>
              <a:rPr lang="fr-FR" cap="small" dirty="0"/>
              <a:t>Chapitre 2. Les infractions relatives a l’industrie et au commerce (art. 539 à 541)</a:t>
            </a:r>
          </a:p>
          <a:p>
            <a:pPr lvl="1"/>
            <a:r>
              <a:rPr lang="fr-FR" cap="small" dirty="0"/>
              <a:t>NB L’entrave ou le trouble à la liberté des enchères et des soumissions (Champ d’application élargi à toutes les formes d’adjudication)  </a:t>
            </a:r>
            <a:endParaRPr lang="en-GB"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37</a:t>
            </a:fld>
            <a:endParaRPr lang="nl-BE"/>
          </a:p>
        </p:txBody>
      </p:sp>
    </p:spTree>
    <p:extLst>
      <p:ext uri="{BB962C8B-B14F-4D97-AF65-F5344CB8AC3E}">
        <p14:creationId xmlns:p14="http://schemas.microsoft.com/office/powerpoint/2010/main" val="2406278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a:t>Livre II Titre 8. Les infractions contre l’Etat et son fonctionnement</a:t>
            </a:r>
            <a:br>
              <a:rPr lang="fr-BE" sz="2000"/>
            </a:br>
            <a:br>
              <a:rPr lang="fr-BE" sz="2000"/>
            </a:br>
            <a:br>
              <a:rPr lang="fr-BE" sz="2000"/>
            </a:br>
            <a:br>
              <a:rPr lang="fr-BE" sz="200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9512" y="980728"/>
            <a:ext cx="9180512" cy="6132279"/>
          </a:xfrm>
        </p:spPr>
        <p:txBody>
          <a:bodyPr>
            <a:noAutofit/>
          </a:bodyPr>
          <a:lstStyle/>
          <a:p>
            <a:pPr marL="0" indent="0">
              <a:buNone/>
            </a:pPr>
            <a:endParaRPr lang="en-US" sz="1600" i="1" dirty="0"/>
          </a:p>
          <a:p>
            <a:endParaRPr lang="fr-FR" sz="2400" i="1" cap="small" dirty="0"/>
          </a:p>
          <a:p>
            <a:pPr>
              <a:buFont typeface="Arial" panose="020B0604020202020204" pitchFamily="34" charset="0"/>
              <a:buChar char="•"/>
            </a:pPr>
            <a:r>
              <a:rPr lang="fr-FR" cap="small" dirty="0"/>
              <a:t>Chapitre 1</a:t>
            </a:r>
            <a:r>
              <a:rPr lang="fr-FR" cap="small" baseline="30000" dirty="0"/>
              <a:t>er</a:t>
            </a:r>
            <a:r>
              <a:rPr lang="fr-FR" cap="small" dirty="0"/>
              <a:t>. Les infractions contre la structure et les pouvoirs de l'État</a:t>
            </a:r>
            <a:endParaRPr lang="en-GB" dirty="0"/>
          </a:p>
          <a:p>
            <a:pPr>
              <a:buFont typeface="Arial" panose="020B0604020202020204" pitchFamily="34" charset="0"/>
              <a:buChar char="•"/>
            </a:pPr>
            <a:r>
              <a:rPr lang="fr-FR" cap="small" dirty="0"/>
              <a:t>Chapitre 2. Les infractions contre la défense nationale et les intérêts essentiels de la Belgique</a:t>
            </a:r>
            <a:endParaRPr lang="en-GB" dirty="0"/>
          </a:p>
          <a:p>
            <a:pPr>
              <a:buFont typeface="Arial" panose="020B0604020202020204" pitchFamily="34" charset="0"/>
              <a:buChar char="•"/>
            </a:pPr>
            <a:r>
              <a:rPr lang="fr-FR" cap="small" dirty="0"/>
              <a:t>Chapitre 3. Les infractions contre les relations internationales</a:t>
            </a:r>
            <a:endParaRPr lang="en-GB" dirty="0"/>
          </a:p>
          <a:p>
            <a:pPr>
              <a:buFont typeface="Arial" panose="020B0604020202020204" pitchFamily="34" charset="0"/>
              <a:buChar char="•"/>
            </a:pPr>
            <a:r>
              <a:rPr lang="fr-FR" cap="small" dirty="0"/>
              <a:t>Chapitre 4. Forfaitures</a:t>
            </a:r>
            <a:endParaRPr lang="en-GB" dirty="0"/>
          </a:p>
          <a:p>
            <a:pPr>
              <a:buFont typeface="Arial" panose="020B0604020202020204" pitchFamily="34" charset="0"/>
              <a:buChar char="•"/>
            </a:pPr>
            <a:r>
              <a:rPr lang="fr-FR" cap="small" dirty="0"/>
              <a:t>Chapitre 5. Les infractions contre l'administration de la justice</a:t>
            </a:r>
            <a:endParaRPr lang="en-GB" dirty="0"/>
          </a:p>
          <a:p>
            <a:pPr>
              <a:buFont typeface="Arial" panose="020B0604020202020204" pitchFamily="34" charset="0"/>
              <a:buChar char="•"/>
            </a:pPr>
            <a:r>
              <a:rPr lang="fr-FR" cap="small" dirty="0"/>
              <a:t>Chapitre 6. L’entrave aux travaux publics</a:t>
            </a:r>
          </a:p>
          <a:p>
            <a:pPr>
              <a:buFont typeface="Arial" panose="020B0604020202020204" pitchFamily="34" charset="0"/>
              <a:buChar char="•"/>
            </a:pPr>
            <a:r>
              <a:rPr lang="fr-FR" cap="small" dirty="0"/>
              <a:t>Chapitre 7. La fraude aux subsides</a:t>
            </a: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38</a:t>
            </a:fld>
            <a:endParaRPr lang="nl-BE"/>
          </a:p>
        </p:txBody>
      </p:sp>
    </p:spTree>
    <p:extLst>
      <p:ext uri="{BB962C8B-B14F-4D97-AF65-F5344CB8AC3E}">
        <p14:creationId xmlns:p14="http://schemas.microsoft.com/office/powerpoint/2010/main" val="164146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8. Les infractions contre l’Etat et son fonctionnement</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528665" y="1039462"/>
            <a:ext cx="8086670" cy="6120681"/>
          </a:xfrm>
        </p:spPr>
        <p:txBody>
          <a:bodyPr>
            <a:noAutofit/>
          </a:bodyPr>
          <a:lstStyle/>
          <a:p>
            <a:pPr marL="0" indent="0">
              <a:buNone/>
            </a:pPr>
            <a:endParaRPr lang="en-US" sz="1600" i="1" dirty="0"/>
          </a:p>
          <a:p>
            <a:endParaRPr lang="en-US" sz="900" i="1" cap="small" dirty="0"/>
          </a:p>
          <a:p>
            <a:pPr marL="0" indent="0">
              <a:buNone/>
            </a:pPr>
            <a:r>
              <a:rPr lang="fr-FR" cap="small" dirty="0"/>
              <a:t>Chapitre 1</a:t>
            </a:r>
            <a:r>
              <a:rPr lang="fr-FR" cap="small" baseline="30000" dirty="0"/>
              <a:t>er</a:t>
            </a:r>
            <a:r>
              <a:rPr lang="fr-FR" cap="small" dirty="0"/>
              <a:t>. Les infractions contre la structure et les pouvoirs de l'État (art. 542 à 563)</a:t>
            </a:r>
          </a:p>
          <a:p>
            <a:pPr marL="0" indent="0">
              <a:buNone/>
            </a:pPr>
            <a:endParaRPr lang="en-GB" dirty="0"/>
          </a:p>
          <a:p>
            <a:pPr>
              <a:buFont typeface="Arial" panose="020B0604020202020204" pitchFamily="34" charset="0"/>
              <a:buChar char="•"/>
            </a:pPr>
            <a:r>
              <a:rPr lang="fr-FR" dirty="0"/>
              <a:t>Section 1</a:t>
            </a:r>
            <a:r>
              <a:rPr lang="fr-FR" baseline="30000" dirty="0"/>
              <a:t>re</a:t>
            </a:r>
            <a:r>
              <a:rPr lang="fr-FR" dirty="0"/>
              <a:t>. Les infractions contre la structure de l'État</a:t>
            </a:r>
            <a:endParaRPr lang="en-GB" dirty="0"/>
          </a:p>
          <a:p>
            <a:pPr>
              <a:buFont typeface="Arial" panose="020B0604020202020204" pitchFamily="34" charset="0"/>
              <a:buChar char="•"/>
            </a:pPr>
            <a:r>
              <a:rPr lang="fr-FR" dirty="0"/>
              <a:t>Section 2. Les infractions contre une assemblée législative</a:t>
            </a:r>
            <a:endParaRPr lang="en-GB" dirty="0"/>
          </a:p>
          <a:p>
            <a:pPr>
              <a:buFont typeface="Arial" panose="020B0604020202020204" pitchFamily="34" charset="0"/>
              <a:buChar char="•"/>
            </a:pPr>
            <a:r>
              <a:rPr lang="fr-FR" dirty="0"/>
              <a:t>Section 3. Les infractions contre la monarchie</a:t>
            </a:r>
            <a:endParaRPr lang="en-GB" dirty="0"/>
          </a:p>
          <a:p>
            <a:pPr>
              <a:buFont typeface="Arial" panose="020B0604020202020204" pitchFamily="34" charset="0"/>
              <a:buChar char="•"/>
            </a:pPr>
            <a:r>
              <a:rPr lang="fr-FR" dirty="0"/>
              <a:t>Section 4. Les dispositions communes</a:t>
            </a:r>
            <a:endParaRPr lang="en-GB"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39</a:t>
            </a:fld>
            <a:endParaRPr lang="nl-BE"/>
          </a:p>
        </p:txBody>
      </p:sp>
    </p:spTree>
    <p:extLst>
      <p:ext uri="{BB962C8B-B14F-4D97-AF65-F5344CB8AC3E}">
        <p14:creationId xmlns:p14="http://schemas.microsoft.com/office/powerpoint/2010/main" val="544196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69000"/>
                <a:hueMod val="108000"/>
                <a:satMod val="164000"/>
                <a:lumMod val="74000"/>
              </a:schemeClr>
              <a:schemeClr val="bg2">
                <a:tint val="96000"/>
                <a:hueMod val="88000"/>
                <a:satMod val="140000"/>
                <a:lumMod val="132000"/>
              </a:schemeClr>
            </a:duotone>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8. Les infractions contre l’Etat et son fonctionnement</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70790" y="429985"/>
            <a:ext cx="8086670" cy="6120681"/>
          </a:xfrm>
        </p:spPr>
        <p:txBody>
          <a:bodyPr>
            <a:noAutofit/>
          </a:bodyPr>
          <a:lstStyle/>
          <a:p>
            <a:pPr marL="0" indent="0">
              <a:buNone/>
            </a:pPr>
            <a:endParaRPr lang="en-US" sz="1600" i="1" dirty="0"/>
          </a:p>
          <a:p>
            <a:endParaRPr lang="en-US" sz="900" i="1" cap="small" dirty="0"/>
          </a:p>
          <a:p>
            <a:pPr marL="0" indent="0">
              <a:buNone/>
            </a:pPr>
            <a:r>
              <a:rPr lang="fr-FR" sz="1800" cap="small" dirty="0"/>
              <a:t>Chapitre 2. Les infractions contre la défense nationale et les intérêts essentiels de la Belgique (art. 564 à 613)</a:t>
            </a:r>
            <a:endParaRPr lang="en-GB" sz="1800" dirty="0"/>
          </a:p>
          <a:p>
            <a:pPr>
              <a:buFont typeface="Arial" panose="020B0604020202020204" pitchFamily="34" charset="0"/>
              <a:buChar char="•"/>
            </a:pPr>
            <a:r>
              <a:rPr lang="fr-FR" sz="1800" dirty="0"/>
              <a:t>Section 1</a:t>
            </a:r>
            <a:r>
              <a:rPr lang="fr-FR" sz="1800" baseline="30000" dirty="0"/>
              <a:t>re</a:t>
            </a:r>
            <a:r>
              <a:rPr lang="fr-FR" sz="1800" dirty="0"/>
              <a:t>. Le déclenchement ou les causes de la guerre</a:t>
            </a:r>
            <a:endParaRPr lang="en-GB" sz="1800" dirty="0"/>
          </a:p>
          <a:p>
            <a:pPr>
              <a:buFont typeface="Arial" panose="020B0604020202020204" pitchFamily="34" charset="0"/>
              <a:buChar char="•"/>
            </a:pPr>
            <a:r>
              <a:rPr lang="fr-FR" sz="1800" dirty="0"/>
              <a:t>Section 2. La collaboration militaire</a:t>
            </a:r>
            <a:endParaRPr lang="en-GB" sz="1800" dirty="0"/>
          </a:p>
          <a:p>
            <a:pPr>
              <a:buFont typeface="Arial" panose="020B0604020202020204" pitchFamily="34" charset="0"/>
              <a:buChar char="•"/>
            </a:pPr>
            <a:r>
              <a:rPr lang="fr-FR" sz="1800" dirty="0"/>
              <a:t>Section 3. La collaboration économique</a:t>
            </a:r>
            <a:endParaRPr lang="en-GB" sz="1800" dirty="0"/>
          </a:p>
          <a:p>
            <a:pPr>
              <a:buFont typeface="Arial" panose="020B0604020202020204" pitchFamily="34" charset="0"/>
              <a:buChar char="•"/>
            </a:pPr>
            <a:r>
              <a:rPr lang="fr-FR" sz="1800" dirty="0"/>
              <a:t>Section 4. La collaboration politique et intellectuelle</a:t>
            </a:r>
            <a:endParaRPr lang="en-GB" sz="1800" dirty="0"/>
          </a:p>
          <a:p>
            <a:pPr>
              <a:buFont typeface="Arial" panose="020B0604020202020204" pitchFamily="34" charset="0"/>
              <a:buChar char="•"/>
            </a:pPr>
            <a:r>
              <a:rPr lang="fr-BE" sz="1800" dirty="0"/>
              <a:t>Section 5. Les infractions concernant les secrets d’État</a:t>
            </a:r>
            <a:endParaRPr lang="en-GB" sz="1800" dirty="0"/>
          </a:p>
          <a:p>
            <a:pPr>
              <a:buFont typeface="Arial" panose="020B0604020202020204" pitchFamily="34" charset="0"/>
              <a:buChar char="•"/>
            </a:pPr>
            <a:r>
              <a:rPr lang="fr-FR" sz="1800" dirty="0"/>
              <a:t>Section 6. La dénonciation à l’ennemi</a:t>
            </a:r>
            <a:endParaRPr lang="en-GB" sz="1800" dirty="0"/>
          </a:p>
          <a:p>
            <a:pPr>
              <a:buFont typeface="Arial" panose="020B0604020202020204" pitchFamily="34" charset="0"/>
              <a:buChar char="•"/>
            </a:pPr>
            <a:r>
              <a:rPr lang="fr-FR" sz="1800" dirty="0"/>
              <a:t>Section 7. Le recel d’ennemis ou d'auteurs d’infractions contre la défense nationale</a:t>
            </a:r>
            <a:endParaRPr lang="en-GB" sz="1800" dirty="0"/>
          </a:p>
          <a:p>
            <a:pPr>
              <a:buFont typeface="Arial" panose="020B0604020202020204" pitchFamily="34" charset="0"/>
              <a:buChar char="•"/>
            </a:pPr>
            <a:r>
              <a:rPr lang="fr-FR" sz="1800" dirty="0"/>
              <a:t>Section 8. La destruction ou l’incendie contre la défense nationale</a:t>
            </a:r>
            <a:endParaRPr lang="en-GB" sz="1800" dirty="0"/>
          </a:p>
          <a:p>
            <a:pPr>
              <a:buFont typeface="Arial" panose="020B0604020202020204" pitchFamily="34" charset="0"/>
              <a:buChar char="•"/>
            </a:pPr>
            <a:r>
              <a:rPr lang="fr-FR" sz="1800" dirty="0"/>
              <a:t>Section 9. Le complot contre la défense nationale</a:t>
            </a:r>
            <a:endParaRPr lang="en-GB" sz="1800" dirty="0"/>
          </a:p>
          <a:p>
            <a:pPr>
              <a:buFont typeface="Arial" panose="020B0604020202020204" pitchFamily="34" charset="0"/>
              <a:buChar char="•"/>
            </a:pPr>
            <a:r>
              <a:rPr lang="fr-FR" sz="1800" dirty="0"/>
              <a:t>Section 10. L’incitation à commettre des infractions contre la défense nationale</a:t>
            </a:r>
            <a:endParaRPr lang="en-GB" sz="1800"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40</a:t>
            </a:fld>
            <a:endParaRPr lang="nl-BE"/>
          </a:p>
        </p:txBody>
      </p:sp>
    </p:spTree>
    <p:extLst>
      <p:ext uri="{BB962C8B-B14F-4D97-AF65-F5344CB8AC3E}">
        <p14:creationId xmlns:p14="http://schemas.microsoft.com/office/powerpoint/2010/main" val="87351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3830909" y="116632"/>
            <a:ext cx="4041444" cy="1400530"/>
          </a:xfrm>
        </p:spPr>
        <p:txBody>
          <a:bodyPr>
            <a:normAutofit fontScale="90000"/>
          </a:bodyPr>
          <a:lstStyle/>
          <a:p>
            <a:pPr>
              <a:lnSpc>
                <a:spcPct val="90000"/>
              </a:lnSpc>
            </a:pPr>
            <a:r>
              <a:rPr lang="fr-BE" sz="2000" dirty="0"/>
              <a:t>Livre II Titre 8. Les infractions contre l’Etat et son fonctionnement</a:t>
            </a:r>
            <a:br>
              <a:rPr lang="fr-BE" sz="1400" dirty="0"/>
            </a:br>
            <a:br>
              <a:rPr lang="fr-BE" sz="1400" dirty="0"/>
            </a:br>
            <a:br>
              <a:rPr lang="fr-BE" sz="1400" dirty="0"/>
            </a:br>
            <a:br>
              <a:rPr lang="fr-BE" sz="1400" dirty="0"/>
            </a:br>
            <a:endParaRPr lang="fr-BE" sz="1400" dirty="0"/>
          </a:p>
        </p:txBody>
      </p:sp>
      <p:sp>
        <p:nvSpPr>
          <p:cNvPr id="14"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71281" y="-1573"/>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7" name="Image 6" descr="Personne tenant un globe de puzzle">
            <a:extLst>
              <a:ext uri="{FF2B5EF4-FFF2-40B4-BE49-F238E27FC236}">
                <a16:creationId xmlns:a16="http://schemas.microsoft.com/office/drawing/2014/main" id="{B7D1AADF-3D81-2AFE-3B25-57034697D69B}"/>
              </a:ext>
            </a:extLst>
          </p:cNvPr>
          <p:cNvPicPr>
            <a:picLocks noChangeAspect="1"/>
          </p:cNvPicPr>
          <p:nvPr/>
        </p:nvPicPr>
        <p:blipFill>
          <a:blip r:embed="rId3" cstate="print">
            <a:extLst>
              <a:ext uri="{28A0092B-C50C-407E-A947-70E740481C1C}">
                <a14:useLocalDpi xmlns:a14="http://schemas.microsoft.com/office/drawing/2010/main" val="0"/>
              </a:ext>
            </a:extLst>
          </a:blip>
          <a:srcRect l="25183" r="38513" b="-1"/>
          <a:stretch/>
        </p:blipFill>
        <p:spPr>
          <a:xfrm>
            <a:off x="2" y="10"/>
            <a:ext cx="3729824"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6" name="Rectangle 15">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41</a:t>
            </a:fld>
            <a:endParaRPr lang="nl-BE"/>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058212" y="1143000"/>
            <a:ext cx="4546236" cy="5238328"/>
          </a:xfrm>
        </p:spPr>
        <p:txBody>
          <a:bodyPr>
            <a:normAutofit/>
          </a:bodyPr>
          <a:lstStyle/>
          <a:p>
            <a:pPr marL="0" indent="0">
              <a:lnSpc>
                <a:spcPct val="90000"/>
              </a:lnSpc>
              <a:buNone/>
            </a:pPr>
            <a:endParaRPr lang="en-US" sz="1700" i="1" dirty="0"/>
          </a:p>
          <a:p>
            <a:pPr marL="0" indent="0">
              <a:lnSpc>
                <a:spcPct val="90000"/>
              </a:lnSpc>
              <a:buNone/>
            </a:pPr>
            <a:r>
              <a:rPr lang="fr-FR" cap="small" dirty="0"/>
              <a:t>Chapitre 3. Les infractions contre les relations internationales (art. 614 à 624)</a:t>
            </a:r>
          </a:p>
          <a:p>
            <a:pPr marL="0" indent="0">
              <a:lnSpc>
                <a:spcPct val="90000"/>
              </a:lnSpc>
              <a:buNone/>
            </a:pPr>
            <a:endParaRPr lang="en-GB" dirty="0"/>
          </a:p>
          <a:p>
            <a:pPr>
              <a:lnSpc>
                <a:spcPct val="90000"/>
              </a:lnSpc>
              <a:buFont typeface="Wingdings" panose="05000000000000000000" pitchFamily="2" charset="2"/>
              <a:buChar char="§"/>
            </a:pPr>
            <a:r>
              <a:rPr lang="fr-FR" dirty="0"/>
              <a:t>Section 1</a:t>
            </a:r>
            <a:r>
              <a:rPr lang="fr-FR" baseline="30000" dirty="0"/>
              <a:t>re</a:t>
            </a:r>
            <a:r>
              <a:rPr lang="fr-FR" dirty="0"/>
              <a:t>. Les attentats contre un État étranger ou un chef d’État étranger</a:t>
            </a:r>
          </a:p>
          <a:p>
            <a:pPr>
              <a:lnSpc>
                <a:spcPct val="90000"/>
              </a:lnSpc>
              <a:buFont typeface="Wingdings" panose="05000000000000000000" pitchFamily="2" charset="2"/>
              <a:buChar char="§"/>
            </a:pPr>
            <a:endParaRPr lang="en-GB" dirty="0"/>
          </a:p>
          <a:p>
            <a:pPr>
              <a:lnSpc>
                <a:spcPct val="90000"/>
              </a:lnSpc>
              <a:buFont typeface="Wingdings" panose="05000000000000000000" pitchFamily="2" charset="2"/>
              <a:buChar char="§"/>
            </a:pPr>
            <a:r>
              <a:rPr lang="fr-FR" dirty="0"/>
              <a:t>Section 2. Les infractions contre des représentants diplomatiques et consulaires d’États étrangers</a:t>
            </a:r>
          </a:p>
          <a:p>
            <a:pPr>
              <a:lnSpc>
                <a:spcPct val="90000"/>
              </a:lnSpc>
              <a:buFont typeface="Wingdings" panose="05000000000000000000" pitchFamily="2" charset="2"/>
              <a:buChar char="§"/>
            </a:pPr>
            <a:endParaRPr lang="en-GB" dirty="0"/>
          </a:p>
          <a:p>
            <a:pPr>
              <a:lnSpc>
                <a:spcPct val="90000"/>
              </a:lnSpc>
              <a:buFont typeface="Wingdings" panose="05000000000000000000" pitchFamily="2" charset="2"/>
              <a:buChar char="§"/>
            </a:pPr>
            <a:r>
              <a:rPr lang="fr-FR" dirty="0"/>
              <a:t>Section 3. Le mercenariat</a:t>
            </a:r>
            <a:endParaRPr lang="en-GB" dirty="0"/>
          </a:p>
          <a:p>
            <a:pPr marL="0" indent="0">
              <a:lnSpc>
                <a:spcPct val="90000"/>
              </a:lnSpc>
              <a:buNone/>
            </a:pPr>
            <a:r>
              <a:rPr lang="en-US" sz="1700" cap="small" dirty="0"/>
              <a:t> </a:t>
            </a:r>
            <a:endParaRPr lang="en-GB" sz="1700" dirty="0"/>
          </a:p>
          <a:p>
            <a:pPr marL="0" indent="0">
              <a:lnSpc>
                <a:spcPct val="90000"/>
              </a:lnSpc>
              <a:buNone/>
            </a:pPr>
            <a:endParaRPr lang="en-GB" sz="1700" dirty="0"/>
          </a:p>
        </p:txBody>
      </p:sp>
    </p:spTree>
    <p:extLst>
      <p:ext uri="{BB962C8B-B14F-4D97-AF65-F5344CB8AC3E}">
        <p14:creationId xmlns:p14="http://schemas.microsoft.com/office/powerpoint/2010/main" val="972923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dirty="0"/>
              <a:t>Livre II Titre 8. Les infractions contre l’Etat et son fonctionnement</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70790" y="429985"/>
            <a:ext cx="8086670" cy="6120681"/>
          </a:xfrm>
        </p:spPr>
        <p:txBody>
          <a:bodyPr>
            <a:noAutofit/>
          </a:bodyPr>
          <a:lstStyle/>
          <a:p>
            <a:pPr marL="0" indent="0">
              <a:buNone/>
            </a:pPr>
            <a:endParaRPr lang="en-US" sz="1600" i="1" dirty="0"/>
          </a:p>
          <a:p>
            <a:pPr marL="0" indent="0">
              <a:buNone/>
            </a:pPr>
            <a:r>
              <a:rPr lang="fr-FR" cap="small" dirty="0"/>
              <a:t>Chapitre 4. Forfaitures (art. 625 à 643)</a:t>
            </a:r>
          </a:p>
          <a:p>
            <a:pPr>
              <a:buFont typeface="Arial" panose="020B0604020202020204" pitchFamily="34" charset="0"/>
              <a:buChar char="•"/>
            </a:pPr>
            <a:endParaRPr lang="fr-BE" dirty="0"/>
          </a:p>
          <a:p>
            <a:pPr>
              <a:buFont typeface="Arial" panose="020B0604020202020204" pitchFamily="34" charset="0"/>
              <a:buChar char="•"/>
            </a:pPr>
            <a:r>
              <a:rPr lang="fr-BE" dirty="0"/>
              <a:t>Section 1</a:t>
            </a:r>
            <a:r>
              <a:rPr lang="fr-BE" baseline="30000" dirty="0"/>
              <a:t>re</a:t>
            </a:r>
            <a:r>
              <a:rPr lang="fr-BE" dirty="0"/>
              <a:t>. La violation des droits fondamentaux des citoyens</a:t>
            </a:r>
            <a:endParaRPr lang="en-GB" dirty="0"/>
          </a:p>
          <a:p>
            <a:pPr>
              <a:buFont typeface="Arial" panose="020B0604020202020204" pitchFamily="34" charset="0"/>
              <a:buChar char="•"/>
            </a:pPr>
            <a:r>
              <a:rPr lang="fr-BE" dirty="0"/>
              <a:t>Section 2. Les comportements visant à déstabiliser le service public</a:t>
            </a:r>
            <a:endParaRPr lang="en-GB" dirty="0"/>
          </a:p>
          <a:p>
            <a:pPr>
              <a:buFont typeface="Arial" panose="020B0604020202020204" pitchFamily="34" charset="0"/>
              <a:buChar char="•"/>
            </a:pPr>
            <a:r>
              <a:rPr lang="fr-BE" dirty="0"/>
              <a:t>Section 3. L’usurpation de pouvoir</a:t>
            </a:r>
            <a:endParaRPr lang="en-GB" dirty="0"/>
          </a:p>
          <a:p>
            <a:pPr>
              <a:buFont typeface="Arial" panose="020B0604020202020204" pitchFamily="34" charset="0"/>
              <a:buChar char="•"/>
            </a:pPr>
            <a:r>
              <a:rPr lang="fr-BE" dirty="0"/>
              <a:t>Section 4. L’abus d’autorité</a:t>
            </a:r>
            <a:endParaRPr lang="en-GB" dirty="0"/>
          </a:p>
          <a:p>
            <a:pPr>
              <a:buFont typeface="Arial" panose="020B0604020202020204" pitchFamily="34" charset="0"/>
              <a:buChar char="•"/>
            </a:pPr>
            <a:r>
              <a:rPr lang="fr-BE" dirty="0"/>
              <a:t>Section 5. Le déni de justice</a:t>
            </a:r>
            <a:endParaRPr lang="en-GB" dirty="0"/>
          </a:p>
          <a:p>
            <a:pPr>
              <a:buFont typeface="Arial" panose="020B0604020202020204" pitchFamily="34" charset="0"/>
              <a:buChar char="•"/>
            </a:pPr>
            <a:r>
              <a:rPr lang="fr-FR" dirty="0"/>
              <a:t>Section 6. Le détournement, la concussion et la prise d’intérêt</a:t>
            </a:r>
            <a:endParaRPr lang="en-GB" dirty="0"/>
          </a:p>
          <a:p>
            <a:pPr>
              <a:buFont typeface="Arial" panose="020B0604020202020204" pitchFamily="34" charset="0"/>
              <a:buChar char="•"/>
            </a:pPr>
            <a:r>
              <a:rPr lang="fr-FR" dirty="0"/>
              <a:t>Section 7. La corruption publique</a:t>
            </a:r>
            <a:endParaRPr lang="en-GB" dirty="0"/>
          </a:p>
          <a:p>
            <a:pPr>
              <a:buFont typeface="Arial" panose="020B0604020202020204" pitchFamily="34" charset="0"/>
              <a:buChar char="•"/>
            </a:pPr>
            <a:r>
              <a:rPr lang="fr-BE" dirty="0"/>
              <a:t>Section 8. Les infractions relatives à la tenue des actes de l'état civil</a:t>
            </a:r>
            <a:endParaRPr lang="en-GB" dirty="0"/>
          </a:p>
          <a:p>
            <a:pPr>
              <a:buFont typeface="Arial" panose="020B0604020202020204" pitchFamily="34" charset="0"/>
              <a:buChar char="•"/>
            </a:pPr>
            <a:r>
              <a:rPr lang="fr-FR" dirty="0"/>
              <a:t>Section 9. Disposition générale</a:t>
            </a:r>
            <a:endParaRPr lang="en-GB"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42</a:t>
            </a:fld>
            <a:endParaRPr lang="nl-BE"/>
          </a:p>
        </p:txBody>
      </p:sp>
    </p:spTree>
    <p:extLst>
      <p:ext uri="{BB962C8B-B14F-4D97-AF65-F5344CB8AC3E}">
        <p14:creationId xmlns:p14="http://schemas.microsoft.com/office/powerpoint/2010/main" val="3430610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510603" y="116633"/>
            <a:ext cx="7055380" cy="528010"/>
          </a:xfrm>
        </p:spPr>
        <p:txBody>
          <a:bodyPr/>
          <a:lstStyle/>
          <a:p>
            <a:r>
              <a:rPr lang="fr-BE" sz="2000"/>
              <a:t>Livre II Titre 8. Les infractions contre l’Etat et son fonctionnement</a:t>
            </a:r>
            <a:br>
              <a:rPr lang="fr-BE" sz="2000"/>
            </a:br>
            <a:br>
              <a:rPr lang="fr-BE" sz="2000"/>
            </a:br>
            <a:br>
              <a:rPr lang="fr-BE" sz="2000"/>
            </a:br>
            <a:br>
              <a:rPr lang="fr-BE" sz="200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0" y="429985"/>
            <a:ext cx="8892480" cy="6120681"/>
          </a:xfrm>
        </p:spPr>
        <p:txBody>
          <a:bodyPr>
            <a:noAutofit/>
          </a:bodyPr>
          <a:lstStyle/>
          <a:p>
            <a:pPr marL="0" indent="0">
              <a:buNone/>
            </a:pPr>
            <a:endParaRPr lang="en-US" sz="1600" i="1" dirty="0"/>
          </a:p>
          <a:p>
            <a:pPr marL="0" indent="0">
              <a:buNone/>
            </a:pPr>
            <a:r>
              <a:rPr lang="fr-FR" sz="1600" cap="small" dirty="0"/>
              <a:t>Chapitre 5. Les infractions contre l'administration de la justice</a:t>
            </a:r>
            <a:endParaRPr lang="en-GB" sz="1600" dirty="0"/>
          </a:p>
          <a:p>
            <a:pPr marL="0" indent="0">
              <a:buNone/>
            </a:pPr>
            <a:r>
              <a:rPr lang="fr-FR" sz="1600" dirty="0"/>
              <a:t>Section 1</a:t>
            </a:r>
            <a:r>
              <a:rPr lang="fr-FR" sz="1600" baseline="30000" dirty="0"/>
              <a:t>re</a:t>
            </a:r>
            <a:r>
              <a:rPr lang="fr-FR" sz="1600" dirty="0"/>
              <a:t>. L’entrave aux actes d'instruction et aux mesures de sécurisation ou de conservation </a:t>
            </a:r>
            <a:endParaRPr lang="en-GB" sz="1600" dirty="0"/>
          </a:p>
          <a:p>
            <a:pPr lvl="1">
              <a:buFont typeface="Arial" panose="020B0604020202020204" pitchFamily="34" charset="0"/>
              <a:buChar char="•"/>
            </a:pPr>
            <a:r>
              <a:rPr lang="fr-FR" dirty="0"/>
              <a:t>Sous-section 1</a:t>
            </a:r>
            <a:r>
              <a:rPr lang="fr-FR" baseline="30000" dirty="0"/>
              <a:t>re</a:t>
            </a:r>
            <a:r>
              <a:rPr lang="fr-FR" dirty="0"/>
              <a:t>. La rébellion (art. 644) </a:t>
            </a:r>
          </a:p>
          <a:p>
            <a:pPr lvl="1">
              <a:buFont typeface="Arial" panose="020B0604020202020204" pitchFamily="34" charset="0"/>
              <a:buChar char="•"/>
            </a:pPr>
            <a:r>
              <a:rPr lang="fr-FR" dirty="0"/>
              <a:t>Sous-section 2. Faux témoignage, fausse déclaration et faux serment (art. 647-652)</a:t>
            </a:r>
          </a:p>
          <a:p>
            <a:pPr marL="914416" lvl="2" indent="0">
              <a:buNone/>
            </a:pPr>
            <a:r>
              <a:rPr lang="fr-FR" sz="1800" dirty="0">
                <a:solidFill>
                  <a:srgbClr val="FFFF00"/>
                </a:solidFill>
              </a:rPr>
              <a:t>NB Faux témoignage devant le juge d’instruction inclus.</a:t>
            </a:r>
          </a:p>
          <a:p>
            <a:pPr marL="914416" lvl="2" indent="0">
              <a:buNone/>
            </a:pPr>
            <a:r>
              <a:rPr lang="fr-FR" sz="1800" dirty="0">
                <a:solidFill>
                  <a:srgbClr val="FFFF00"/>
                </a:solidFill>
              </a:rPr>
              <a:t>NB Incrimination de la fausse déclaration faite devant un juge d’instruction ou une juridiction de jugement frauduleusement ou à dessein de nuire</a:t>
            </a:r>
            <a:endParaRPr lang="en-GB" sz="1800" dirty="0">
              <a:solidFill>
                <a:srgbClr val="FFFF00"/>
              </a:solidFill>
            </a:endParaRPr>
          </a:p>
          <a:p>
            <a:pPr lvl="1">
              <a:buFont typeface="Arial" panose="020B0604020202020204" pitchFamily="34" charset="0"/>
              <a:buChar char="•"/>
            </a:pPr>
            <a:r>
              <a:rPr lang="fr-FR" dirty="0"/>
              <a:t>Sous-section 3</a:t>
            </a:r>
            <a:r>
              <a:rPr lang="fr-FR" dirty="0">
                <a:solidFill>
                  <a:srgbClr val="FFFF00"/>
                </a:solidFill>
              </a:rPr>
              <a:t>. </a:t>
            </a:r>
            <a:r>
              <a:rPr lang="fr-FR" dirty="0"/>
              <a:t>Refus de collaboration à l’enquête (art. 653 à 656)</a:t>
            </a:r>
            <a:endParaRPr lang="en-GB" dirty="0"/>
          </a:p>
          <a:p>
            <a:pPr lvl="1">
              <a:buFont typeface="Arial" panose="020B0604020202020204" pitchFamily="34" charset="0"/>
              <a:buChar char="•"/>
            </a:pPr>
            <a:r>
              <a:rPr lang="fr-FR" dirty="0"/>
              <a:t>Sous-section 4.</a:t>
            </a:r>
            <a:r>
              <a:rPr lang="fr-FR" dirty="0">
                <a:solidFill>
                  <a:srgbClr val="FFFF00"/>
                </a:solidFill>
              </a:rPr>
              <a:t> Le recel d’une personne poursuivie, d’un cadavre ou d’une preuve (art. 657 à 660)</a:t>
            </a:r>
          </a:p>
          <a:p>
            <a:pPr marL="914416" lvl="2" indent="0">
              <a:buNone/>
            </a:pPr>
            <a:r>
              <a:rPr lang="fr-FR" sz="1800" dirty="0">
                <a:solidFill>
                  <a:srgbClr val="FFFF00"/>
                </a:solidFill>
              </a:rPr>
              <a:t>NB art. 659 Incrimination de la dissimulation d’une preuve (PAC ou traces) </a:t>
            </a:r>
            <a:endParaRPr lang="fr-FR" sz="1800" dirty="0"/>
          </a:p>
          <a:p>
            <a:pPr marL="914416" lvl="2" indent="0">
              <a:buNone/>
            </a:pPr>
            <a:r>
              <a:rPr lang="fr-FR" sz="1800" dirty="0">
                <a:solidFill>
                  <a:srgbClr val="FFFF00"/>
                </a:solidFill>
              </a:rPr>
              <a:t>art. 660 (cause d’excuse pour parents)</a:t>
            </a:r>
            <a:endParaRPr lang="en-GB" sz="1800" dirty="0">
              <a:solidFill>
                <a:srgbClr val="FFFF00"/>
              </a:solidFill>
            </a:endParaRPr>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43</a:t>
            </a:fld>
            <a:endParaRPr lang="nl-BE"/>
          </a:p>
        </p:txBody>
      </p:sp>
    </p:spTree>
    <p:extLst>
      <p:ext uri="{BB962C8B-B14F-4D97-AF65-F5344CB8AC3E}">
        <p14:creationId xmlns:p14="http://schemas.microsoft.com/office/powerpoint/2010/main" val="2334293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D8A57-A000-5F6B-ED5E-5F33F487B0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EA00E4-30AB-58C2-2F49-5C6174ACBCAC}"/>
              </a:ext>
            </a:extLst>
          </p:cNvPr>
          <p:cNvSpPr>
            <a:spLocks noGrp="1"/>
          </p:cNvSpPr>
          <p:nvPr>
            <p:ph type="title"/>
          </p:nvPr>
        </p:nvSpPr>
        <p:spPr>
          <a:xfrm>
            <a:off x="510603" y="116633"/>
            <a:ext cx="7055380" cy="528010"/>
          </a:xfrm>
        </p:spPr>
        <p:txBody>
          <a:bodyPr/>
          <a:lstStyle/>
          <a:p>
            <a:r>
              <a:rPr lang="fr-BE" sz="2000"/>
              <a:t>Livre II Titre 8. Les infractions contre l’Etat et son fonctionnement</a:t>
            </a:r>
            <a:br>
              <a:rPr lang="fr-BE" sz="2000"/>
            </a:br>
            <a:br>
              <a:rPr lang="fr-BE" sz="2000"/>
            </a:br>
            <a:br>
              <a:rPr lang="fr-BE" sz="2000"/>
            </a:br>
            <a:br>
              <a:rPr lang="fr-BE" sz="2000"/>
            </a:br>
            <a:endParaRPr lang="fr-BE" sz="2000" dirty="0"/>
          </a:p>
        </p:txBody>
      </p:sp>
      <p:sp>
        <p:nvSpPr>
          <p:cNvPr id="3" name="Espace réservé du contenu 2">
            <a:extLst>
              <a:ext uri="{FF2B5EF4-FFF2-40B4-BE49-F238E27FC236}">
                <a16:creationId xmlns:a16="http://schemas.microsoft.com/office/drawing/2014/main" id="{5EE5C23B-9B27-8C89-315F-A1B8FDE89CEF}"/>
              </a:ext>
            </a:extLst>
          </p:cNvPr>
          <p:cNvSpPr>
            <a:spLocks noGrp="1"/>
          </p:cNvSpPr>
          <p:nvPr>
            <p:ph idx="1"/>
          </p:nvPr>
        </p:nvSpPr>
        <p:spPr>
          <a:xfrm>
            <a:off x="0" y="429985"/>
            <a:ext cx="8892480" cy="6120681"/>
          </a:xfrm>
        </p:spPr>
        <p:txBody>
          <a:bodyPr>
            <a:noAutofit/>
          </a:bodyPr>
          <a:lstStyle/>
          <a:p>
            <a:pPr marL="0" indent="0">
              <a:buNone/>
            </a:pPr>
            <a:endParaRPr lang="en-US" sz="1600" i="1" dirty="0"/>
          </a:p>
          <a:p>
            <a:pPr marL="0" indent="0">
              <a:buNone/>
            </a:pPr>
            <a:r>
              <a:rPr lang="fr-FR" sz="1600" cap="small" dirty="0"/>
              <a:t>Chapitre 5. Les infractions contre l'administration de la justice</a:t>
            </a:r>
            <a:endParaRPr lang="en-GB" sz="1600" dirty="0"/>
          </a:p>
          <a:p>
            <a:pPr marL="0" indent="0">
              <a:buNone/>
            </a:pPr>
            <a:r>
              <a:rPr lang="fr-FR" sz="1600" dirty="0"/>
              <a:t>Section 1</a:t>
            </a:r>
            <a:r>
              <a:rPr lang="fr-FR" sz="1600" baseline="30000" dirty="0"/>
              <a:t>re</a:t>
            </a:r>
            <a:r>
              <a:rPr lang="fr-FR" sz="1600" dirty="0"/>
              <a:t>. L’entrave aux actes d'instruction et aux mesures de sécurisation ou de conservation </a:t>
            </a:r>
            <a:endParaRPr lang="en-GB" sz="1600" dirty="0"/>
          </a:p>
          <a:p>
            <a:pPr lvl="1">
              <a:buFont typeface="Arial" panose="020B0604020202020204" pitchFamily="34" charset="0"/>
              <a:buChar char="•"/>
            </a:pPr>
            <a:r>
              <a:rPr lang="fr-FR" dirty="0"/>
              <a:t>Sous-section 5. Le compartiment caché (art. 661 à 663)</a:t>
            </a:r>
          </a:p>
          <a:p>
            <a:pPr lvl="1">
              <a:buFont typeface="Arial" panose="020B0604020202020204" pitchFamily="34" charset="0"/>
              <a:buChar char="•"/>
            </a:pPr>
            <a:r>
              <a:rPr lang="fr-FR" dirty="0">
                <a:solidFill>
                  <a:srgbClr val="FFFF00"/>
                </a:solidFill>
              </a:rPr>
              <a:t>Sous-section 6, Infractions contre les pièces de procédure ou biens sur lesquels repose une mesure (art. 664-665)</a:t>
            </a:r>
            <a:endParaRPr lang="en-GB" dirty="0">
              <a:solidFill>
                <a:srgbClr val="FFFF00"/>
              </a:solidFill>
            </a:endParaRPr>
          </a:p>
          <a:p>
            <a:pPr lvl="1">
              <a:buFont typeface="Arial" panose="020B0604020202020204" pitchFamily="34" charset="0"/>
              <a:buChar char="•"/>
            </a:pPr>
            <a:r>
              <a:rPr lang="fr-FR" dirty="0"/>
              <a:t>Sous-section 7. Bris de scellés (art. 666-667)</a:t>
            </a:r>
            <a:endParaRPr lang="en-GB" dirty="0"/>
          </a:p>
          <a:p>
            <a:pPr lvl="1">
              <a:buFont typeface="Arial" panose="020B0604020202020204" pitchFamily="34" charset="0"/>
              <a:buChar char="•"/>
            </a:pPr>
            <a:r>
              <a:rPr lang="fr-FR" dirty="0">
                <a:solidFill>
                  <a:srgbClr val="FFFF00"/>
                </a:solidFill>
              </a:rPr>
              <a:t>Sous-section 8. Infraction au caractère secret de l’enquête pénale (art. 668 à 670)</a:t>
            </a:r>
          </a:p>
          <a:p>
            <a:pPr lvl="1">
              <a:buFont typeface="Arial" panose="020B0604020202020204" pitchFamily="34" charset="0"/>
              <a:buChar char="•"/>
            </a:pPr>
            <a:r>
              <a:rPr lang="fr-FR" dirty="0"/>
              <a:t>Sous-section 9 La publication ou la distribution d’écrits sans indication de l’origine (art. 671-672)</a:t>
            </a:r>
            <a:endParaRPr lang="en-GB"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946B3AE4-CE07-4AAD-CBC6-93877C3003AF}"/>
              </a:ext>
            </a:extLst>
          </p:cNvPr>
          <p:cNvSpPr>
            <a:spLocks noGrp="1"/>
          </p:cNvSpPr>
          <p:nvPr>
            <p:ph type="sldNum" sz="quarter" idx="12"/>
          </p:nvPr>
        </p:nvSpPr>
        <p:spPr/>
        <p:txBody>
          <a:bodyPr/>
          <a:lstStyle/>
          <a:p>
            <a:fld id="{936F8E82-FA06-4262-BC24-5C54F77931AE}" type="slidenum">
              <a:rPr lang="nl-BE" smtClean="0"/>
              <a:t>44</a:t>
            </a:fld>
            <a:endParaRPr lang="nl-BE"/>
          </a:p>
        </p:txBody>
      </p:sp>
    </p:spTree>
    <p:extLst>
      <p:ext uri="{BB962C8B-B14F-4D97-AF65-F5344CB8AC3E}">
        <p14:creationId xmlns:p14="http://schemas.microsoft.com/office/powerpoint/2010/main" val="3976259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41806" y="31731"/>
            <a:ext cx="8253438" cy="528010"/>
          </a:xfrm>
        </p:spPr>
        <p:txBody>
          <a:bodyPr/>
          <a:lstStyle/>
          <a:p>
            <a:r>
              <a:rPr lang="fr-BE" sz="2000" dirty="0"/>
              <a:t>Livre II Titre 8. Les infractions contre l’Etat et son fonctionnement</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08245" y="433621"/>
            <a:ext cx="8856984" cy="6120681"/>
          </a:xfrm>
        </p:spPr>
        <p:txBody>
          <a:bodyPr>
            <a:noAutofit/>
          </a:bodyPr>
          <a:lstStyle/>
          <a:p>
            <a:pPr marL="0" indent="0">
              <a:buNone/>
            </a:pPr>
            <a:r>
              <a:rPr lang="fr-FR" sz="1800" b="1" cap="small" dirty="0"/>
              <a:t>Chapitre 5. Les infractions contre l'administration de la justice</a:t>
            </a:r>
            <a:endParaRPr lang="en-GB" sz="1800" b="1" dirty="0"/>
          </a:p>
          <a:p>
            <a:pPr marL="0" indent="0">
              <a:buNone/>
            </a:pPr>
            <a:r>
              <a:rPr lang="fr-FR" sz="1800" dirty="0"/>
              <a:t>Section 2. L’entrave à la décision judiciaire (673 à 675)</a:t>
            </a:r>
            <a:r>
              <a:rPr lang="fr-FR" sz="1600" dirty="0"/>
              <a:t>Concerne la composition et le fonctionnement du jury</a:t>
            </a:r>
            <a:endParaRPr lang="en-GB" sz="1600" dirty="0"/>
          </a:p>
          <a:p>
            <a:pPr marL="0" indent="0">
              <a:buNone/>
            </a:pPr>
            <a:r>
              <a:rPr lang="fr-FR" sz="1800" dirty="0"/>
              <a:t>Section 3. Entrave à l’exécution ou non-respect de la décision judiciaire</a:t>
            </a:r>
            <a:endParaRPr lang="en-GB" sz="1800" dirty="0"/>
          </a:p>
          <a:p>
            <a:pPr lvl="1">
              <a:buFont typeface="Arial" panose="020B0604020202020204" pitchFamily="34" charset="0"/>
              <a:buChar char="•"/>
            </a:pPr>
            <a:r>
              <a:rPr lang="fr-FR" dirty="0"/>
              <a:t>Sous-section 1</a:t>
            </a:r>
            <a:r>
              <a:rPr lang="fr-FR" baseline="30000" dirty="0"/>
              <a:t>re</a:t>
            </a:r>
            <a:r>
              <a:rPr lang="fr-FR" dirty="0"/>
              <a:t>. Abandon de famille (art. 676)</a:t>
            </a:r>
            <a:endParaRPr lang="en-GB" dirty="0"/>
          </a:p>
          <a:p>
            <a:pPr lvl="1">
              <a:buFont typeface="Arial" panose="020B0604020202020204" pitchFamily="34" charset="0"/>
              <a:buChar char="•"/>
            </a:pPr>
            <a:r>
              <a:rPr lang="fr-FR" dirty="0"/>
              <a:t>Sous-section 2. Non-représentation d’enfant (art. 677 à 682)</a:t>
            </a:r>
            <a:endParaRPr lang="en-GB" dirty="0"/>
          </a:p>
          <a:p>
            <a:pPr lvl="1">
              <a:buFont typeface="Arial" panose="020B0604020202020204" pitchFamily="34" charset="0"/>
              <a:buChar char="•"/>
            </a:pPr>
            <a:r>
              <a:rPr lang="fr-FR" dirty="0"/>
              <a:t>Sous-section 3. </a:t>
            </a:r>
            <a:r>
              <a:rPr lang="fr-FR" dirty="0">
                <a:solidFill>
                  <a:srgbClr val="FFFF00"/>
                </a:solidFill>
              </a:rPr>
              <a:t>Non-respect des conditions lors de la levée d’un acte d’information ou d’instruction</a:t>
            </a:r>
            <a:r>
              <a:rPr lang="fr-FR" dirty="0"/>
              <a:t> (art. 683)</a:t>
            </a:r>
            <a:endParaRPr lang="en-GB" dirty="0"/>
          </a:p>
          <a:p>
            <a:pPr lvl="1">
              <a:buFont typeface="Arial" panose="020B0604020202020204" pitchFamily="34" charset="0"/>
              <a:buChar char="•"/>
            </a:pPr>
            <a:r>
              <a:rPr lang="fr-FR" dirty="0"/>
              <a:t>Sous-section 4. </a:t>
            </a:r>
            <a:r>
              <a:rPr lang="fr-FR" dirty="0">
                <a:solidFill>
                  <a:srgbClr val="FFFF00"/>
                </a:solidFill>
              </a:rPr>
              <a:t>L’entrave à l’exécution ou non-respect d’une peine </a:t>
            </a:r>
            <a:r>
              <a:rPr lang="fr-FR" dirty="0"/>
              <a:t>(art. 684 à 686)</a:t>
            </a:r>
          </a:p>
          <a:p>
            <a:pPr marL="914416" lvl="2" indent="0">
              <a:buNone/>
            </a:pPr>
            <a:r>
              <a:rPr lang="fr-FR" dirty="0">
                <a:solidFill>
                  <a:srgbClr val="FFFF00"/>
                </a:solidFill>
              </a:rPr>
              <a:t>NB concerne l’évasion et le non-respect d’une peine consistant en une interdiction. La loi du 19,12,2025 incrimine l’évasion de détenus et la soustraction à la SE de même que la dégradation du matériel de SE (art. </a:t>
            </a:r>
            <a:r>
              <a:rPr lang="fr-FR">
                <a:solidFill>
                  <a:srgbClr val="FFFF00"/>
                </a:solidFill>
              </a:rPr>
              <a:t>684 à 685/2)</a:t>
            </a:r>
            <a:endParaRPr lang="fr-FR" dirty="0">
              <a:solidFill>
                <a:srgbClr val="FFFF00"/>
              </a:solidFill>
            </a:endParaRPr>
          </a:p>
          <a:p>
            <a:pPr lvl="1">
              <a:buFont typeface="Arial" panose="020B0604020202020204" pitchFamily="34" charset="0"/>
              <a:buChar char="•"/>
            </a:pPr>
            <a:r>
              <a:rPr lang="fr-FR" dirty="0"/>
              <a:t>Sous-section 5. </a:t>
            </a:r>
            <a:r>
              <a:rPr lang="en-US" dirty="0"/>
              <a:t>Le jet </a:t>
            </a:r>
            <a:r>
              <a:rPr lang="en-US" dirty="0" err="1"/>
              <a:t>d’objets</a:t>
            </a:r>
            <a:r>
              <a:rPr lang="en-US" dirty="0"/>
              <a:t> au-dessus des </a:t>
            </a:r>
            <a:r>
              <a:rPr lang="en-US" dirty="0" err="1"/>
              <a:t>murs</a:t>
            </a:r>
            <a:r>
              <a:rPr lang="en-US" dirty="0"/>
              <a:t> </a:t>
            </a:r>
            <a:r>
              <a:rPr lang="en-US" dirty="0" err="1"/>
              <a:t>ou</a:t>
            </a:r>
            <a:r>
              <a:rPr lang="en-US" dirty="0"/>
              <a:t> du grillage </a:t>
            </a:r>
            <a:r>
              <a:rPr lang="en-US" dirty="0" err="1"/>
              <a:t>d’une</a:t>
            </a:r>
            <a:r>
              <a:rPr lang="en-US" dirty="0"/>
              <a:t> prison, </a:t>
            </a:r>
            <a:r>
              <a:rPr lang="en-US" dirty="0" err="1"/>
              <a:t>d’une</a:t>
            </a:r>
            <a:r>
              <a:rPr lang="en-US" dirty="0"/>
              <a:t> section </a:t>
            </a:r>
            <a:r>
              <a:rPr lang="en-US" dirty="0" err="1"/>
              <a:t>ou</a:t>
            </a:r>
            <a:r>
              <a:rPr lang="en-US" dirty="0"/>
              <a:t> d’un </a:t>
            </a:r>
            <a:r>
              <a:rPr lang="en-US" dirty="0" err="1"/>
              <a:t>établissement</a:t>
            </a:r>
            <a:r>
              <a:rPr lang="en-US" dirty="0"/>
              <a:t> de </a:t>
            </a:r>
            <a:r>
              <a:rPr lang="en-US" dirty="0" err="1"/>
              <a:t>défense</a:t>
            </a:r>
            <a:r>
              <a:rPr lang="en-US" dirty="0"/>
              <a:t> </a:t>
            </a:r>
            <a:r>
              <a:rPr lang="en-US" dirty="0" err="1"/>
              <a:t>sociale</a:t>
            </a:r>
            <a:r>
              <a:rPr lang="en-US" dirty="0"/>
              <a:t> (art. 687)</a:t>
            </a:r>
            <a:endParaRPr lang="en-GB" dirty="0"/>
          </a:p>
          <a:p>
            <a:pPr lvl="1">
              <a:buFont typeface="Arial" panose="020B0604020202020204" pitchFamily="34" charset="0"/>
              <a:buChar char="•"/>
            </a:pPr>
            <a:r>
              <a:rPr lang="fr-FR" dirty="0"/>
              <a:t>Sous-section 6. Non-respect d’une décision ordonnant la production d’une pièce (art. 688)</a:t>
            </a:r>
            <a:endParaRPr lang="en-GB"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45</a:t>
            </a:fld>
            <a:endParaRPr lang="nl-BE"/>
          </a:p>
        </p:txBody>
      </p:sp>
    </p:spTree>
    <p:extLst>
      <p:ext uri="{BB962C8B-B14F-4D97-AF65-F5344CB8AC3E}">
        <p14:creationId xmlns:p14="http://schemas.microsoft.com/office/powerpoint/2010/main" val="1610067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3961785" y="629266"/>
            <a:ext cx="3575604" cy="1641986"/>
          </a:xfrm>
        </p:spPr>
        <p:txBody>
          <a:bodyPr>
            <a:normAutofit fontScale="90000"/>
          </a:bodyPr>
          <a:lstStyle/>
          <a:p>
            <a:pPr>
              <a:lnSpc>
                <a:spcPct val="90000"/>
              </a:lnSpc>
            </a:pPr>
            <a:r>
              <a:rPr lang="fr-BE" sz="2200" dirty="0"/>
              <a:t>Livre II Titre 8. Les infractions contre l’Etat et son fonctionnement</a:t>
            </a:r>
            <a:br>
              <a:rPr lang="fr-BE" sz="1400" dirty="0"/>
            </a:br>
            <a:br>
              <a:rPr lang="fr-BE" sz="1400" dirty="0"/>
            </a:br>
            <a:br>
              <a:rPr lang="fr-BE" sz="1400" dirty="0"/>
            </a:br>
            <a:br>
              <a:rPr lang="fr-BE" sz="1400" dirty="0"/>
            </a:br>
            <a:endParaRPr lang="fr-BE" sz="1400" dirty="0"/>
          </a:p>
        </p:txBody>
      </p:sp>
      <p:pic>
        <p:nvPicPr>
          <p:cNvPr id="6" name="Image 5" descr="Une image contenant plein air, ciel, arbre, sol&#10;&#10;Description générée automatiquement">
            <a:extLst>
              <a:ext uri="{FF2B5EF4-FFF2-40B4-BE49-F238E27FC236}">
                <a16:creationId xmlns:a16="http://schemas.microsoft.com/office/drawing/2014/main" id="{ACD628E1-83DB-E935-6F65-C2E48D856302}"/>
              </a:ext>
            </a:extLst>
          </p:cNvPr>
          <p:cNvPicPr>
            <a:picLocks noChangeAspect="1"/>
          </p:cNvPicPr>
          <p:nvPr/>
        </p:nvPicPr>
        <p:blipFill>
          <a:blip r:embed="rId3">
            <a:extLst>
              <a:ext uri="{28A0092B-C50C-407E-A947-70E740481C1C}">
                <a14:useLocalDpi xmlns:a14="http://schemas.microsoft.com/office/drawing/2010/main" val="0"/>
              </a:ext>
            </a:extLst>
          </a:blip>
          <a:srcRect l="26201" r="39966" b="-1"/>
          <a:stretch/>
        </p:blipFill>
        <p:spPr>
          <a:xfrm>
            <a:off x="20" y="10"/>
            <a:ext cx="3475989" cy="6857990"/>
          </a:xfrm>
          <a:prstGeom prst="rect">
            <a:avLst/>
          </a:prstGeom>
        </p:spPr>
      </p:pic>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7764405" y="295729"/>
            <a:ext cx="628649" cy="767687"/>
          </a:xfrm>
        </p:spPr>
        <p:txBody>
          <a:bodyPr>
            <a:normAutofit/>
          </a:bodyPr>
          <a:lstStyle/>
          <a:p>
            <a:pPr>
              <a:spcAft>
                <a:spcPts val="600"/>
              </a:spcAft>
            </a:pPr>
            <a:fld id="{936F8E82-FA06-4262-BC24-5C54F77931AE}" type="slidenum">
              <a:rPr lang="nl-BE" smtClean="0"/>
              <a:pPr>
                <a:spcAft>
                  <a:spcPts val="600"/>
                </a:spcAft>
              </a:pPr>
              <a:t>46</a:t>
            </a:fld>
            <a:endParaRPr lang="nl-BE"/>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211960" y="2204864"/>
            <a:ext cx="4392487" cy="3809999"/>
          </a:xfrm>
        </p:spPr>
        <p:txBody>
          <a:bodyPr>
            <a:normAutofit/>
          </a:bodyPr>
          <a:lstStyle/>
          <a:p>
            <a:pPr marL="0" indent="0">
              <a:buNone/>
            </a:pPr>
            <a:endParaRPr lang="en-US" i="1" dirty="0"/>
          </a:p>
          <a:p>
            <a:pPr marL="0" indent="0">
              <a:buNone/>
            </a:pPr>
            <a:r>
              <a:rPr lang="fr-FR" cap="small" dirty="0"/>
              <a:t>Chapitre 6. L’entrave aux travaux publics (art. 689-690)</a:t>
            </a:r>
          </a:p>
          <a:p>
            <a:pPr marL="0" indent="0">
              <a:buNone/>
            </a:pPr>
            <a:r>
              <a:rPr lang="fr-FR" cap="small" dirty="0"/>
              <a:t>	</a:t>
            </a:r>
          </a:p>
          <a:p>
            <a:pPr marL="0" indent="0">
              <a:buNone/>
            </a:pPr>
            <a:r>
              <a:rPr lang="fr-FR" cap="small" dirty="0"/>
              <a:t>Chapitre 7. La fraude aux subsides (art. 691)  </a:t>
            </a:r>
            <a:endParaRPr lang="en-GB" dirty="0"/>
          </a:p>
          <a:p>
            <a:pPr marL="0" indent="0">
              <a:buNone/>
            </a:pPr>
            <a:endParaRPr lang="en-GB" dirty="0"/>
          </a:p>
        </p:txBody>
      </p:sp>
    </p:spTree>
    <p:extLst>
      <p:ext uri="{BB962C8B-B14F-4D97-AF65-F5344CB8AC3E}">
        <p14:creationId xmlns:p14="http://schemas.microsoft.com/office/powerpoint/2010/main" val="28969822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b6bdbe6-c28b-4509-9f60-3d65d4de0b77}" enabled="0" method="" siteId="{bb6bdbe6-c28b-4509-9f60-3d65d4de0b77}" removed="1"/>
</clbl:labelList>
</file>

<file path=docProps/app.xml><?xml version="1.0" encoding="utf-8"?>
<Properties xmlns="http://schemas.openxmlformats.org/officeDocument/2006/extended-properties" xmlns:vt="http://schemas.openxmlformats.org/officeDocument/2006/docPropsVTypes">
  <Template>TM03457515[[fn=Vue]]</Template>
  <TotalTime>0</TotalTime>
  <Words>5635</Words>
  <Application>Microsoft Office PowerPoint</Application>
  <PresentationFormat>Affichage à l'écran (4:3)</PresentationFormat>
  <Paragraphs>525</Paragraphs>
  <Slides>46</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46</vt:i4>
      </vt:variant>
    </vt:vector>
  </HeadingPairs>
  <TitlesOfParts>
    <vt:vector size="54" baseType="lpstr">
      <vt:lpstr>Arial</vt:lpstr>
      <vt:lpstr>Calibri</vt:lpstr>
      <vt:lpstr>Century Gothic</vt:lpstr>
      <vt:lpstr>Courier New</vt:lpstr>
      <vt:lpstr>Times New Roman</vt:lpstr>
      <vt:lpstr>Wingdings</vt:lpstr>
      <vt:lpstr>Wingdings 3</vt:lpstr>
      <vt:lpstr>Ion</vt:lpstr>
      <vt:lpstr> Code pénal      2024       Livre II</vt:lpstr>
      <vt:lpstr>Le nouveau Code pénal </vt:lpstr>
      <vt:lpstr>Principes</vt:lpstr>
      <vt:lpstr>Le nouveau Livre II - Généralités  </vt:lpstr>
      <vt:lpstr>Le nouveau Livre II – Généralités (suite)  </vt:lpstr>
      <vt:lpstr>Le nouveau Livre II    Adaptations au nouveau Livre I</vt:lpstr>
      <vt:lpstr>Livre II Art. 7. L’élément moral -  Exemples     </vt:lpstr>
      <vt:lpstr>Présentation PowerPoint</vt:lpstr>
      <vt:lpstr>Livre II Art. 7. L’élément moral -  Exemples     </vt:lpstr>
      <vt:lpstr>Livre II Art. 7. L’élément moral -  Exemples   </vt:lpstr>
      <vt:lpstr>Art. 8. L’élément aggravant vs facteur aggravant. Exemple     </vt:lpstr>
      <vt:lpstr>Livre II Cause de justification – Cause d’excuse -  Exemples    </vt:lpstr>
      <vt:lpstr>Livre II.  Nouvelle structure   </vt:lpstr>
      <vt:lpstr>Livre II.  Titre préliminaire   </vt:lpstr>
      <vt:lpstr>Livre II. Titre préliminaire   </vt:lpstr>
      <vt:lpstr>Livre II. Titre préliminaire   </vt:lpstr>
      <vt:lpstr>Livre II Titre 1er Titre 1 – Les violations graves du droit humanitaire     </vt:lpstr>
      <vt:lpstr>Livre II Titre 2. Le crime d’écocide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4. Les infractions contre la sûreté publique    </vt:lpstr>
      <vt:lpstr>Livre II Titre 5. Les faux    </vt:lpstr>
      <vt:lpstr>Livre II Titre 6. Les infractions contre les biens  Chapitre 1er. Les infractions relatives à l’appropriation frauduleuse de biens     </vt:lpstr>
      <vt:lpstr>Livre II Titre 6. Les infractions  contre les biens   Chapitre 1er. Les infractions relatives à l’appropriation frauduleuse de biens     </vt:lpstr>
      <vt:lpstr>Livre II Titre 6. Les infractions contre les biens    </vt:lpstr>
      <vt:lpstr>Livre II Titre 7. Les infractions économiques    </vt:lpstr>
      <vt:lpstr>Livre II Titre 8. Les infractions contre l’Etat et son fonctionnement    </vt:lpstr>
      <vt:lpstr>Livre II Titre 8. Les infractions contre l’Etat et son fonctionnement    </vt:lpstr>
      <vt:lpstr>Livre II Titre 8. Les infractions contre l’Etat et son fonctionnement    </vt:lpstr>
      <vt:lpstr>Livre II Titre 8. Les infractions contre l’Etat et son fonctionnement    </vt:lpstr>
      <vt:lpstr>Livre II Titre 8. Les infractions contre l’Etat et son fonctionnement    </vt:lpstr>
      <vt:lpstr>Livre II Titre 8. Les infractions contre l’Etat et son fonctionnement    </vt:lpstr>
      <vt:lpstr>Livre II Titre 8. Les infractions contre l’Etat et son fonctionnement    </vt:lpstr>
      <vt:lpstr>Livre II Titre 8. Les infractions contre l’Etat et son fonctionnement    </vt:lpstr>
      <vt:lpstr>Livre II Titre 8. Les infractions contre l’Etat et son fonctionnement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Voorontwerp Strafwetboek – Boek I  Avant-projet Code pénal – Livre Ier</dc:title>
  <dc:creator>Jeroen</dc:creator>
  <cp:lastModifiedBy>Vandermeersch Damien</cp:lastModifiedBy>
  <cp:revision>82</cp:revision>
  <cp:lastPrinted>2024-09-03T08:11:59Z</cp:lastPrinted>
  <dcterms:created xsi:type="dcterms:W3CDTF">2016-04-21T13:39:06Z</dcterms:created>
  <dcterms:modified xsi:type="dcterms:W3CDTF">2026-09-24T14:27:14Z</dcterms:modified>
</cp:coreProperties>
</file>